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56" r:id="rId2"/>
    <p:sldId id="353" r:id="rId3"/>
    <p:sldId id="292" r:id="rId4"/>
    <p:sldId id="318" r:id="rId5"/>
    <p:sldId id="316" r:id="rId6"/>
    <p:sldId id="326" r:id="rId7"/>
    <p:sldId id="294" r:id="rId8"/>
    <p:sldId id="322" r:id="rId9"/>
    <p:sldId id="320" r:id="rId10"/>
    <p:sldId id="260" r:id="rId11"/>
    <p:sldId id="293" r:id="rId12"/>
    <p:sldId id="319" r:id="rId13"/>
    <p:sldId id="349" r:id="rId14"/>
    <p:sldId id="328" r:id="rId15"/>
    <p:sldId id="263" r:id="rId16"/>
    <p:sldId id="298" r:id="rId17"/>
    <p:sldId id="301" r:id="rId18"/>
    <p:sldId id="340" r:id="rId19"/>
    <p:sldId id="339" r:id="rId20"/>
    <p:sldId id="296" r:id="rId21"/>
    <p:sldId id="341" r:id="rId22"/>
    <p:sldId id="297" r:id="rId23"/>
    <p:sldId id="342" r:id="rId24"/>
    <p:sldId id="262" r:id="rId25"/>
    <p:sldId id="352" r:id="rId26"/>
    <p:sldId id="333" r:id="rId27"/>
    <p:sldId id="314" r:id="rId28"/>
    <p:sldId id="344" r:id="rId29"/>
    <p:sldId id="265" r:id="rId30"/>
    <p:sldId id="323" r:id="rId31"/>
    <p:sldId id="291" r:id="rId32"/>
    <p:sldId id="347" r:id="rId33"/>
    <p:sldId id="346" r:id="rId34"/>
    <p:sldId id="348" r:id="rId35"/>
    <p:sldId id="261" r:id="rId36"/>
    <p:sldId id="350" r:id="rId37"/>
    <p:sldId id="295" r:id="rId38"/>
    <p:sldId id="264" r:id="rId39"/>
    <p:sldId id="299" r:id="rId40"/>
    <p:sldId id="351" r:id="rId41"/>
    <p:sldId id="268" r:id="rId42"/>
    <p:sldId id="321" r:id="rId43"/>
    <p:sldId id="307" r:id="rId44"/>
    <p:sldId id="270"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74" autoAdjust="0"/>
    <p:restoredTop sz="83001" autoAdjust="0"/>
  </p:normalViewPr>
  <p:slideViewPr>
    <p:cSldViewPr snapToGrid="0">
      <p:cViewPr varScale="1">
        <p:scale>
          <a:sx n="95" d="100"/>
          <a:sy n="95" d="100"/>
        </p:scale>
        <p:origin x="1152"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png>
</file>

<file path=ppt/media/image12.jpeg>
</file>

<file path=ppt/media/image13.jpeg>
</file>

<file path=ppt/media/image14.jpeg>
</file>

<file path=ppt/media/image15.jpeg>
</file>

<file path=ppt/media/image16.jpeg>
</file>

<file path=ppt/media/image17.jpeg>
</file>

<file path=ppt/media/image2.png>
</file>

<file path=ppt/media/image22.png>
</file>

<file path=ppt/media/image25.png>
</file>

<file path=ppt/media/image26.svg>
</file>

<file path=ppt/media/image27.jpeg>
</file>

<file path=ppt/media/image28.png>
</file>

<file path=ppt/media/image29.png>
</file>

<file path=ppt/media/image3.png>
</file>

<file path=ppt/media/image31.jpeg>
</file>

<file path=ppt/media/image32.jpeg>
</file>

<file path=ppt/media/image33.jpeg>
</file>

<file path=ppt/media/image4.jpeg>
</file>

<file path=ppt/media/image42.png>
</file>

<file path=ppt/media/image43.png>
</file>

<file path=ppt/media/image44.png>
</file>

<file path=ppt/media/image5.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8B1D0A-8787-4AFB-8D02-AC67F134C709}" type="datetimeFigureOut">
              <a:rPr lang="en-US" smtClean="0"/>
              <a:t>9/15/2020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6FCFA3-3DA5-4A48-9455-1B7DF9A3C65F}" type="slidenum">
              <a:rPr lang="en-US" smtClean="0"/>
              <a:t>‹#›</a:t>
            </a:fld>
            <a:endParaRPr lang="en-US"/>
          </a:p>
        </p:txBody>
      </p:sp>
    </p:spTree>
    <p:extLst>
      <p:ext uri="{BB962C8B-B14F-4D97-AF65-F5344CB8AC3E}">
        <p14:creationId xmlns:p14="http://schemas.microsoft.com/office/powerpoint/2010/main" val="4160235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Hi everyone, my name is Renjie Zhao, a </a:t>
            </a:r>
            <a:r>
              <a:rPr lang="en-US" baseline="0" dirty="0" err="1"/>
              <a:t>phd</a:t>
            </a:r>
            <a:r>
              <a:rPr lang="en-US" baseline="0" dirty="0"/>
              <a:t> student of UC san </a:t>
            </a:r>
            <a:r>
              <a:rPr lang="en-US" baseline="0" dirty="0" err="1"/>
              <a:t>diego</a:t>
            </a:r>
            <a:r>
              <a:rPr lang="en-US" baseline="0" dirty="0"/>
              <a:t>. Today, I’m going to introduce our work: Mcube A Millimeter-Wave Massive MIMO Software Radio. </a:t>
            </a:r>
          </a:p>
        </p:txBody>
      </p:sp>
      <p:sp>
        <p:nvSpPr>
          <p:cNvPr id="4" name="Slide Number Placeholder 3"/>
          <p:cNvSpPr>
            <a:spLocks noGrp="1"/>
          </p:cNvSpPr>
          <p:nvPr>
            <p:ph type="sldNum" sz="quarter" idx="10"/>
          </p:nvPr>
        </p:nvSpPr>
        <p:spPr/>
        <p:txBody>
          <a:bodyPr/>
          <a:lstStyle/>
          <a:p>
            <a:fld id="{53F86020-28E3-48A9-B326-CFF1501606F5}" type="slidenum">
              <a:rPr lang="en-US" smtClean="0"/>
              <a:pPr/>
              <a:t>1</a:t>
            </a:fld>
            <a:endParaRPr lang="en-US"/>
          </a:p>
        </p:txBody>
      </p:sp>
    </p:spTree>
    <p:extLst>
      <p:ext uri="{BB962C8B-B14F-4D97-AF65-F5344CB8AC3E}">
        <p14:creationId xmlns:p14="http://schemas.microsoft.com/office/powerpoint/2010/main" val="34921856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found that there are mainly 4 signal components going through the cable. #### The DC voltage is the power supply of the phased array. #### The control signal is used to change the state of the phased array such as changing gain or beam pattern. #### The 7.5GHz reference clock acts as the clock source for the phase array. #### And the 15GHz IF waveform which is going to be converted to the </a:t>
            </a:r>
            <a:r>
              <a:rPr lang="en-US" dirty="0" err="1"/>
              <a:t>mmwave</a:t>
            </a:r>
            <a:r>
              <a:rPr lang="en-US" dirty="0"/>
              <a:t> band.</a:t>
            </a:r>
          </a:p>
        </p:txBody>
      </p:sp>
      <p:sp>
        <p:nvSpPr>
          <p:cNvPr id="4" name="Slide Number Placeholder 3"/>
          <p:cNvSpPr>
            <a:spLocks noGrp="1"/>
          </p:cNvSpPr>
          <p:nvPr>
            <p:ph type="sldNum" sz="quarter" idx="10"/>
          </p:nvPr>
        </p:nvSpPr>
        <p:spPr/>
        <p:txBody>
          <a:bodyPr/>
          <a:lstStyle/>
          <a:p>
            <a:fld id="{53F86020-28E3-48A9-B326-CFF1501606F5}" type="slidenum">
              <a:rPr lang="en-US" smtClean="0"/>
              <a:pPr/>
              <a:t>10</a:t>
            </a:fld>
            <a:endParaRPr lang="en-US"/>
          </a:p>
        </p:txBody>
      </p:sp>
    </p:spTree>
    <p:extLst>
      <p:ext uri="{BB962C8B-B14F-4D97-AF65-F5344CB8AC3E}">
        <p14:creationId xmlns:p14="http://schemas.microsoft.com/office/powerpoint/2010/main" val="3259449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Based on the measurement findings, the architecture of two modules can be reconstructed like this. Briefly speaking, both the data signal and phased array control commands are generated by the baseband module. If we can hijack the coaxial cable and replace the baseband module with a customized data and control signal generator, then we can convert the entire radio into a software defined radio.</a:t>
            </a:r>
          </a:p>
          <a:p>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11</a:t>
            </a:fld>
            <a:endParaRPr lang="en-US"/>
          </a:p>
        </p:txBody>
      </p:sp>
    </p:spTree>
    <p:extLst>
      <p:ext uri="{BB962C8B-B14F-4D97-AF65-F5344CB8AC3E}">
        <p14:creationId xmlns:p14="http://schemas.microsoft.com/office/powerpoint/2010/main" val="32580487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We thus build M-Cube following this design principle. M-Cube consists of </a:t>
            </a:r>
            <a:r>
              <a:rPr lang="en-US" dirty="0"/>
              <a:t>the commercial baseband module and phased array module, IF bridge board, baseband processing unit, control FPGA and the host PC.</a:t>
            </a:r>
          </a:p>
        </p:txBody>
      </p:sp>
      <p:sp>
        <p:nvSpPr>
          <p:cNvPr id="4" name="Slide Number Placeholder 3"/>
          <p:cNvSpPr>
            <a:spLocks noGrp="1"/>
          </p:cNvSpPr>
          <p:nvPr>
            <p:ph type="sldNum" sz="quarter" idx="10"/>
          </p:nvPr>
        </p:nvSpPr>
        <p:spPr/>
        <p:txBody>
          <a:bodyPr/>
          <a:lstStyle/>
          <a:p>
            <a:fld id="{53F86020-28E3-48A9-B326-CFF1501606F5}" type="slidenum">
              <a:rPr lang="en-US" smtClean="0"/>
              <a:pPr/>
              <a:t>12</a:t>
            </a:fld>
            <a:endParaRPr lang="en-US"/>
          </a:p>
        </p:txBody>
      </p:sp>
    </p:spTree>
    <p:extLst>
      <p:ext uri="{BB962C8B-B14F-4D97-AF65-F5344CB8AC3E}">
        <p14:creationId xmlns:p14="http://schemas.microsoft.com/office/powerpoint/2010/main" val="20695034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will talk about the flexible data path design. The key component here is a bridge board, serving as the bridge between baseband data processor and the phased array module. </a:t>
            </a:r>
          </a:p>
          <a:p>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13</a:t>
            </a:fld>
            <a:endParaRPr lang="en-US"/>
          </a:p>
        </p:txBody>
      </p:sp>
    </p:spTree>
    <p:extLst>
      <p:ext uri="{BB962C8B-B14F-4D97-AF65-F5344CB8AC3E}">
        <p14:creationId xmlns:p14="http://schemas.microsoft.com/office/powerpoint/2010/main" val="31920873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3 signal paths go through the bridge board. There is a direct connection path 1 between baseband module and phase array module #### which is going to reuse the DC, control signal and reference clock. #### The second path is to use the reference clock as the Local Oscillator and convert the baseband waveform to the 15GHz IF signal.</a:t>
            </a:r>
          </a:p>
        </p:txBody>
      </p:sp>
      <p:sp>
        <p:nvSpPr>
          <p:cNvPr id="4" name="灯片编号占位符 3"/>
          <p:cNvSpPr>
            <a:spLocks noGrp="1"/>
          </p:cNvSpPr>
          <p:nvPr>
            <p:ph type="sldNum" sz="quarter" idx="5"/>
          </p:nvPr>
        </p:nvSpPr>
        <p:spPr/>
        <p:txBody>
          <a:bodyPr/>
          <a:lstStyle/>
          <a:p>
            <a:fld id="{756FCFA3-3DA5-4A48-9455-1B7DF9A3C65F}" type="slidenum">
              <a:rPr lang="en-US" smtClean="0"/>
              <a:t>14</a:t>
            </a:fld>
            <a:endParaRPr lang="en-US"/>
          </a:p>
        </p:txBody>
      </p:sp>
    </p:spTree>
    <p:extLst>
      <p:ext uri="{BB962C8B-B14F-4D97-AF65-F5344CB8AC3E}">
        <p14:creationId xmlns:p14="http://schemas.microsoft.com/office/powerpoint/2010/main" val="14610952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bridge board can work with two typical types of baseband processing units. #### First, it can be interfaced with a wideband ADC/DAC and FPGA. The two baseband ports will be connected to the I and Q paths. Then, the IF bridge board will act as a direct IQ convertor. </a:t>
            </a:r>
          </a:p>
          <a:p>
            <a:endParaRPr lang="en-US" dirty="0"/>
          </a:p>
          <a:p>
            <a:r>
              <a:rPr lang="en-US" dirty="0"/>
              <a:t>#### Second, it can be connected with other SDRs such as WARP, USRP which have been widely used by other researchers. </a:t>
            </a:r>
          </a:p>
          <a:p>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15</a:t>
            </a:fld>
            <a:endParaRPr lang="en-US"/>
          </a:p>
        </p:txBody>
      </p:sp>
    </p:spTree>
    <p:extLst>
      <p:ext uri="{BB962C8B-B14F-4D97-AF65-F5344CB8AC3E}">
        <p14:creationId xmlns:p14="http://schemas.microsoft.com/office/powerpoint/2010/main" val="5520706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One concern about the bridge board is whether it degrades the signal quality. #### We conduct an experiment to answer this question. We compare two kinds of connections. The first one is direct connecting the TX and RX of the BPU which acts as the ground truth. The second one is adding the TX and RX bridge board. #### The BPU we used here is the USRP N310, #### we vary the carrier frequency of the N310 and measured the SNR. #### The result shows that for any baseband signals below 3.5GHz, the bridge board barely introduce any SNR loss. This means the bridge board can accommodate up to 3.5GHz of baseband bandwidth without noticeable SNR loss. </a:t>
            </a:r>
          </a:p>
        </p:txBody>
      </p:sp>
      <p:sp>
        <p:nvSpPr>
          <p:cNvPr id="4" name="灯片编号占位符 3"/>
          <p:cNvSpPr>
            <a:spLocks noGrp="1"/>
          </p:cNvSpPr>
          <p:nvPr>
            <p:ph type="sldNum" sz="quarter" idx="5"/>
          </p:nvPr>
        </p:nvSpPr>
        <p:spPr/>
        <p:txBody>
          <a:bodyPr/>
          <a:lstStyle/>
          <a:p>
            <a:fld id="{756FCFA3-3DA5-4A48-9455-1B7DF9A3C65F}" type="slidenum">
              <a:rPr lang="en-US" smtClean="0"/>
              <a:t>16</a:t>
            </a:fld>
            <a:endParaRPr lang="en-US"/>
          </a:p>
        </p:txBody>
      </p:sp>
    </p:spTree>
    <p:extLst>
      <p:ext uri="{BB962C8B-B14F-4D97-AF65-F5344CB8AC3E}">
        <p14:creationId xmlns:p14="http://schemas.microsoft.com/office/powerpoint/2010/main" val="3717305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Then we measure both over-the-air (OTA) and loopback SNR with different types of BPUs. #### The different BPUs have different sampling bandwidth. </a:t>
            </a:r>
          </a:p>
          <a:p>
            <a:r>
              <a:rPr lang="en-US" sz="1200" b="0" i="0" u="none" strike="noStrike" kern="1200" baseline="0" dirty="0">
                <a:solidFill>
                  <a:schemeClr val="tx1"/>
                </a:solidFill>
                <a:latin typeface="+mn-lt"/>
                <a:ea typeface="+mn-ea"/>
                <a:cs typeface="+mn-cs"/>
              </a:rPr>
              <a:t>We found that for most of the BPUs, #### the OTA SNR performance is fairly good as long as the sampling bandwidth is large enough. The main SNR loss is introduced by the RF front end of the commodity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radio, so the OTA SNR is similar among different BPUs.</a:t>
            </a:r>
          </a:p>
          <a:p>
            <a:endParaRPr lang="en-US" sz="1200" b="0" i="0" u="none" strike="noStrike" kern="1200" baseline="0" dirty="0">
              <a:solidFill>
                <a:schemeClr val="tx1"/>
              </a:solidFill>
              <a:latin typeface="+mn-lt"/>
              <a:ea typeface="+mn-ea"/>
              <a:cs typeface="+mn-cs"/>
            </a:endParaRP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//We transmitted OFDM signal which separates the channel to several subcarriers. In the OTA transmission, we used 64FFT and 16FFT which means 64 or 16 subcarriers per-channel. The 16FFT is corresponding to 4× wider subcarrier spacing. We have two findings.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OFDM FFT size has a significant performance impact. Typically, 64 FFT should lead to higher baseband SNR owing to finer grained channel estimation and equalization. However, it also translates into narrower subcarrier spacing, and thus lower RF SNR due to phase noise [34]. This tradeoff manifests itself differently for different BPU devices (e.g., for the WARP and FMC150, 16 FFT leads to higher SNR instead).</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performance of BPU itself does not determine the end-to-end performance, since the RF noise affects more than that of the BPU. For example, the B210 has comparable OTA SNR with N310, despite a lower loopback SNR. On the other hand, the FMCDAQ2 has the best OTA SNR even though the loopback SNR is relatively low.</a:t>
            </a:r>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17</a:t>
            </a:fld>
            <a:endParaRPr lang="en-US"/>
          </a:p>
        </p:txBody>
      </p:sp>
    </p:spTree>
    <p:extLst>
      <p:ext uri="{BB962C8B-B14F-4D97-AF65-F5344CB8AC3E}">
        <p14:creationId xmlns:p14="http://schemas.microsoft.com/office/powerpoint/2010/main" val="42590294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 control path of M-Cube is generating commands to control the beam patterns of the phased array with low latency.</a:t>
            </a:r>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18</a:t>
            </a:fld>
            <a:endParaRPr lang="en-US"/>
          </a:p>
        </p:txBody>
      </p:sp>
    </p:spTree>
    <p:extLst>
      <p:ext uri="{BB962C8B-B14F-4D97-AF65-F5344CB8AC3E}">
        <p14:creationId xmlns:p14="http://schemas.microsoft.com/office/powerpoint/2010/main" val="30621683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The control commands can be sent from the existing baseband module on the commodity </a:t>
            </a:r>
            <a:r>
              <a:rPr lang="en-US" dirty="0" err="1"/>
              <a:t>mmWave</a:t>
            </a:r>
            <a:r>
              <a:rPr lang="en-US" dirty="0"/>
              <a:t> radio. But this will introduce around 40 </a:t>
            </a:r>
            <a:r>
              <a:rPr lang="en-US" dirty="0" err="1"/>
              <a:t>ms</a:t>
            </a:r>
            <a:r>
              <a:rPr lang="en-US" dirty="0"/>
              <a:t> system level delay which is too long for beam sweeping. As an example, scanning 32 beams will take around 1s. But what we want is sub-us level latency.</a:t>
            </a:r>
          </a:p>
          <a:p>
            <a:endParaRPr lang="en-US" dirty="0"/>
          </a:p>
          <a:p>
            <a:r>
              <a:rPr lang="en-US" dirty="0"/>
              <a:t>#### Therefore, we choose to use an external control FPGA to send the real-time beam control commands, which passes through the path3 on the bridge board. </a:t>
            </a:r>
          </a:p>
          <a:p>
            <a:endParaRPr lang="en-US" dirty="0"/>
          </a:p>
          <a:p>
            <a:r>
              <a:rPr lang="en-US" dirty="0"/>
              <a:t>This design also enables two new capabilities. One is to configure </a:t>
            </a:r>
            <a:r>
              <a:rPr lang="en-US" sz="1200" dirty="0">
                <a:latin typeface="Arial" panose="020B0604020202020204" pitchFamily="34" charset="0"/>
                <a:cs typeface="Arial" panose="020B0604020202020204" pitchFamily="34" charset="0"/>
              </a:rPr>
              <a:t>the multiple phased arrays on the </a:t>
            </a:r>
            <a:r>
              <a:rPr lang="en-US" sz="1200" dirty="0" err="1">
                <a:latin typeface="Arial" panose="020B0604020202020204" pitchFamily="34" charset="0"/>
                <a:cs typeface="Arial" panose="020B0604020202020204" pitchFamily="34" charset="0"/>
              </a:rPr>
              <a:t>mmWave</a:t>
            </a:r>
            <a:r>
              <a:rPr lang="en-US" sz="1200" dirty="0">
                <a:latin typeface="Arial" panose="020B0604020202020204" pitchFamily="34" charset="0"/>
                <a:cs typeface="Arial" panose="020B0604020202020204" pitchFamily="34" charset="0"/>
              </a:rPr>
              <a:t> MIMO radio to different states (different beam) at the same time. The other is to configure the phased arrays to the radar mode which means one array set to TX and the other RX.</a:t>
            </a:r>
          </a:p>
          <a:p>
            <a:endParaRPr lang="en-US" sz="1200" dirty="0">
              <a:latin typeface="Arial" panose="020B0604020202020204" pitchFamily="34" charset="0"/>
              <a:cs typeface="Arial" panose="020B0604020202020204" pitchFamily="34" charset="0"/>
            </a:endParaRPr>
          </a:p>
          <a:p>
            <a:endParaRPr lang="en-US" sz="1200" dirty="0">
              <a:latin typeface="Arial" panose="020B0604020202020204" pitchFamily="34" charset="0"/>
              <a:cs typeface="Arial" panose="020B0604020202020204" pitchFamily="34" charset="0"/>
            </a:endParaRPr>
          </a:p>
          <a:p>
            <a:r>
              <a:rPr lang="en-US" sz="1200" dirty="0">
                <a:latin typeface="Arial" panose="020B0604020202020204" pitchFamily="34" charset="0"/>
                <a:cs typeface="Arial" panose="020B0604020202020204" pitchFamily="34" charset="0"/>
              </a:rPr>
              <a:t>//</a:t>
            </a:r>
            <a:r>
              <a:rPr lang="en-US" dirty="0"/>
              <a:t>We designed a server which control the baseband module by using system level driver so that it can send the commands to the phased array module as we want. </a:t>
            </a:r>
          </a:p>
        </p:txBody>
      </p:sp>
      <p:sp>
        <p:nvSpPr>
          <p:cNvPr id="4" name="灯片编号占位符 3"/>
          <p:cNvSpPr>
            <a:spLocks noGrp="1"/>
          </p:cNvSpPr>
          <p:nvPr>
            <p:ph type="sldNum" sz="quarter" idx="5"/>
          </p:nvPr>
        </p:nvSpPr>
        <p:spPr/>
        <p:txBody>
          <a:bodyPr/>
          <a:lstStyle/>
          <a:p>
            <a:fld id="{756FCFA3-3DA5-4A48-9455-1B7DF9A3C65F}" type="slidenum">
              <a:rPr lang="en-US" smtClean="0"/>
              <a:t>19</a:t>
            </a:fld>
            <a:endParaRPr lang="en-US"/>
          </a:p>
        </p:txBody>
      </p:sp>
    </p:spTree>
    <p:extLst>
      <p:ext uri="{BB962C8B-B14F-4D97-AF65-F5344CB8AC3E}">
        <p14:creationId xmlns:p14="http://schemas.microsoft.com/office/powerpoint/2010/main" val="16302363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Millimeter-wave (</a:t>
            </a:r>
            <a:r>
              <a:rPr lang="en-US" sz="1200" b="0" i="0" kern="1200" dirty="0" err="1">
                <a:solidFill>
                  <a:schemeClr val="tx1"/>
                </a:solidFill>
                <a:effectLst/>
                <a:latin typeface="+mn-lt"/>
                <a:ea typeface="+mn-ea"/>
                <a:cs typeface="+mn-cs"/>
              </a:rPr>
              <a:t>mmWave</a:t>
            </a:r>
            <a:r>
              <a:rPr lang="en-US" sz="1200" b="0" i="0" kern="1200" dirty="0">
                <a:solidFill>
                  <a:schemeClr val="tx1"/>
                </a:solidFill>
                <a:effectLst/>
                <a:latin typeface="+mn-lt"/>
                <a:ea typeface="+mn-ea"/>
                <a:cs typeface="+mn-cs"/>
              </a:rPr>
              <a:t>) technologies represent a cornerstone for emerging wireless network infrastructure, and for RF sensing systems in security, health, and automotive domains.</a:t>
            </a:r>
          </a:p>
          <a:p>
            <a:r>
              <a:rPr lang="en-US" sz="1200" b="0" i="0" u="none" strike="noStrike" kern="1200" baseline="0" dirty="0">
                <a:solidFill>
                  <a:schemeClr val="tx1"/>
                </a:solidFill>
                <a:latin typeface="+mn-lt"/>
                <a:ea typeface="+mn-ea"/>
                <a:cs typeface="+mn-cs"/>
              </a:rPr>
              <a:t>#### Through a MIMO array of phased arrays with hundreds of antenna elements,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can boost wireless bit-rates to </a:t>
            </a:r>
            <a:r>
              <a:rPr lang="en-US" altLang="zh-CN" sz="1200" b="0" i="0" u="none" strike="noStrike" kern="1200" baseline="0" dirty="0">
                <a:solidFill>
                  <a:schemeClr val="tx1"/>
                </a:solidFill>
                <a:latin typeface="+mn-lt"/>
                <a:ea typeface="+mn-ea"/>
                <a:cs typeface="+mn-cs"/>
              </a:rPr>
              <a:t>more than </a:t>
            </a:r>
            <a:r>
              <a:rPr lang="en-US" sz="1200" b="0" i="0" u="none" strike="noStrike" kern="1200" baseline="0" dirty="0">
                <a:solidFill>
                  <a:schemeClr val="tx1"/>
                </a:solidFill>
                <a:latin typeface="+mn-lt"/>
                <a:ea typeface="+mn-ea"/>
                <a:cs typeface="+mn-cs"/>
              </a:rPr>
              <a:t>100 Gbps as proposed in the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a:t>
            </a:r>
            <a:r>
              <a:rPr lang="en-US" sz="1200" b="0" i="0" u="none" strike="noStrike" kern="1200" baseline="0" dirty="0" err="1">
                <a:solidFill>
                  <a:schemeClr val="tx1"/>
                </a:solidFill>
                <a:latin typeface="+mn-lt"/>
                <a:ea typeface="+mn-ea"/>
                <a:cs typeface="+mn-cs"/>
              </a:rPr>
              <a:t>wifi</a:t>
            </a:r>
            <a:r>
              <a:rPr lang="en-US" sz="1200" b="0" i="0" u="none" strike="noStrike" kern="1200" baseline="0" dirty="0">
                <a:solidFill>
                  <a:schemeClr val="tx1"/>
                </a:solidFill>
                <a:latin typeface="+mn-lt"/>
                <a:ea typeface="+mn-ea"/>
                <a:cs typeface="+mn-cs"/>
              </a:rPr>
              <a:t> standard 802.11ay, #### and can potentially achieve near-vision sensing resolution. </a:t>
            </a:r>
          </a:p>
          <a:p>
            <a:endParaRPr lang="en-US" sz="1200" b="0" i="0" u="none" strike="noStrike" kern="1200" baseline="0" dirty="0">
              <a:solidFill>
                <a:schemeClr val="tx1"/>
              </a:solidFill>
              <a:effectLst/>
              <a:latin typeface="+mn-lt"/>
              <a:ea typeface="+mn-ea"/>
              <a:cs typeface="+mn-cs"/>
            </a:endParaRPr>
          </a:p>
          <a:p>
            <a:endParaRPr lang="en-US" sz="1200" b="0" i="0" u="none" strike="noStrike" kern="1200" baseline="0" dirty="0">
              <a:solidFill>
                <a:schemeClr val="tx1"/>
              </a:solidFill>
              <a:effectLst/>
              <a:latin typeface="+mn-lt"/>
              <a:ea typeface="+mn-ea"/>
              <a:cs typeface="+mn-cs"/>
            </a:endParaRPr>
          </a:p>
          <a:p>
            <a:r>
              <a:rPr lang="en-US" sz="1200" b="0" i="0" u="none" strike="noStrike" kern="1200" baseline="0" dirty="0">
                <a:solidFill>
                  <a:schemeClr val="tx1"/>
                </a:solidFill>
                <a:effectLst/>
                <a:latin typeface="+mn-lt"/>
                <a:ea typeface="+mn-ea"/>
                <a:cs typeface="+mn-cs"/>
              </a:rPr>
              <a:t>\\But we still see few work related to </a:t>
            </a:r>
            <a:r>
              <a:rPr lang="en-US" dirty="0"/>
              <a:t>MIMO based </a:t>
            </a:r>
            <a:r>
              <a:rPr lang="en-US" dirty="0" err="1"/>
              <a:t>mmWave</a:t>
            </a:r>
            <a:r>
              <a:rPr lang="en-US" dirty="0"/>
              <a:t> in our field. </a:t>
            </a:r>
          </a:p>
        </p:txBody>
      </p:sp>
      <p:sp>
        <p:nvSpPr>
          <p:cNvPr id="4" name="灯片编号占位符 3"/>
          <p:cNvSpPr>
            <a:spLocks noGrp="1"/>
          </p:cNvSpPr>
          <p:nvPr>
            <p:ph type="sldNum" sz="quarter" idx="5"/>
          </p:nvPr>
        </p:nvSpPr>
        <p:spPr/>
        <p:txBody>
          <a:bodyPr/>
          <a:lstStyle/>
          <a:p>
            <a:fld id="{756FCFA3-3DA5-4A48-9455-1B7DF9A3C65F}" type="slidenum">
              <a:rPr lang="en-US" smtClean="0"/>
              <a:t>2</a:t>
            </a:fld>
            <a:endParaRPr lang="en-US"/>
          </a:p>
        </p:txBody>
      </p:sp>
    </p:spTree>
    <p:extLst>
      <p:ext uri="{BB962C8B-B14F-4D97-AF65-F5344CB8AC3E}">
        <p14:creationId xmlns:p14="http://schemas.microsoft.com/office/powerpoint/2010/main" val="6241832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final control path connection is like this, first, #### the BPU, for example the USRP N310 here, provides a trigger to the control FPGA which indicates the BPU begins sampling baseband signals. ####Then the control FPGA will send out the control command to configure the beam pattern. As shown in the figure, the total delay will be less than 1us which is comparable to the beam control latency on a commercial non-programmable </a:t>
            </a:r>
            <a:r>
              <a:rPr lang="en-US" dirty="0" err="1"/>
              <a:t>mmWave</a:t>
            </a:r>
            <a:r>
              <a:rPr lang="en-US" dirty="0"/>
              <a:t> radio.</a:t>
            </a:r>
          </a:p>
          <a:p>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20</a:t>
            </a:fld>
            <a:endParaRPr lang="en-US"/>
          </a:p>
        </p:txBody>
      </p:sp>
    </p:spTree>
    <p:extLst>
      <p:ext uri="{BB962C8B-B14F-4D97-AF65-F5344CB8AC3E}">
        <p14:creationId xmlns:p14="http://schemas.microsoft.com/office/powerpoint/2010/main" val="36809926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Then we investigate the phased array module to make the beam pattern reconfigurable.</a:t>
            </a:r>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21</a:t>
            </a:fld>
            <a:endParaRPr lang="en-US"/>
          </a:p>
        </p:txBody>
      </p:sp>
    </p:spTree>
    <p:extLst>
      <p:ext uri="{BB962C8B-B14F-4D97-AF65-F5344CB8AC3E}">
        <p14:creationId xmlns:p14="http://schemas.microsoft.com/office/powerpoint/2010/main" val="13822581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The phased array in the commodity </a:t>
            </a:r>
            <a:r>
              <a:rPr lang="en-US" dirty="0" err="1"/>
              <a:t>mmWave</a:t>
            </a:r>
            <a:r>
              <a:rPr lang="en-US" dirty="0"/>
              <a:t> radio is a uniform planar array. #### We conducted extensive calibration to find out the mapping of the antenna element and the codebook entrée. Then, we can program the codebook corresponding to the beam pattern we want. </a:t>
            </a:r>
          </a:p>
          <a:p>
            <a:r>
              <a:rPr lang="en-US" dirty="0"/>
              <a:t>#### This figure shows some examples, where we generate a narrow beam pointing to different angle by using all the antenna elements. Or we can generate a wider beam pointing to different angle by using some of the antenna elements.</a:t>
            </a:r>
          </a:p>
        </p:txBody>
      </p:sp>
      <p:sp>
        <p:nvSpPr>
          <p:cNvPr id="4" name="灯片编号占位符 3"/>
          <p:cNvSpPr>
            <a:spLocks noGrp="1"/>
          </p:cNvSpPr>
          <p:nvPr>
            <p:ph type="sldNum" sz="quarter" idx="5"/>
          </p:nvPr>
        </p:nvSpPr>
        <p:spPr/>
        <p:txBody>
          <a:bodyPr/>
          <a:lstStyle/>
          <a:p>
            <a:fld id="{756FCFA3-3DA5-4A48-9455-1B7DF9A3C65F}" type="slidenum">
              <a:rPr lang="en-US" smtClean="0"/>
              <a:t>22</a:t>
            </a:fld>
            <a:endParaRPr lang="en-US"/>
          </a:p>
        </p:txBody>
      </p:sp>
    </p:spTree>
    <p:extLst>
      <p:ext uri="{BB962C8B-B14F-4D97-AF65-F5344CB8AC3E}">
        <p14:creationId xmlns:p14="http://schemas.microsoft.com/office/powerpoint/2010/main" val="29427395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Finally, we can easily extend the above architecture into a massive MIMO </a:t>
            </a:r>
            <a:r>
              <a:rPr lang="en-US" altLang="zh-CN" dirty="0" err="1"/>
              <a:t>mmWave</a:t>
            </a:r>
            <a:r>
              <a:rPr lang="en-US" altLang="zh-CN" dirty="0"/>
              <a:t> radio or radar.</a:t>
            </a:r>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23</a:t>
            </a:fld>
            <a:endParaRPr lang="en-US"/>
          </a:p>
        </p:txBody>
      </p:sp>
    </p:spTree>
    <p:extLst>
      <p:ext uri="{BB962C8B-B14F-4D97-AF65-F5344CB8AC3E}">
        <p14:creationId xmlns:p14="http://schemas.microsoft.com/office/powerpoint/2010/main" val="10375520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already exist commercial 802.11ad </a:t>
            </a:r>
            <a:r>
              <a:rPr lang="en-US" dirty="0" err="1"/>
              <a:t>mmWave</a:t>
            </a:r>
            <a:r>
              <a:rPr lang="en-US" dirty="0"/>
              <a:t> radios with multiple phased arrays but a single RF chain. For example, the 802.11ad radio we use in M-Cube has eight IF ports connecting to 8 </a:t>
            </a:r>
            <a:r>
              <a:rPr lang="en-US" dirty="0" err="1"/>
              <a:t>phaed</a:t>
            </a:r>
            <a:r>
              <a:rPr lang="en-US" dirty="0"/>
              <a:t> arrays. ####These ports share the same carrier clock and data path.</a:t>
            </a:r>
          </a:p>
        </p:txBody>
      </p:sp>
      <p:sp>
        <p:nvSpPr>
          <p:cNvPr id="4" name="Slide Number Placeholder 3"/>
          <p:cNvSpPr>
            <a:spLocks noGrp="1"/>
          </p:cNvSpPr>
          <p:nvPr>
            <p:ph type="sldNum" sz="quarter" idx="10"/>
          </p:nvPr>
        </p:nvSpPr>
        <p:spPr/>
        <p:txBody>
          <a:bodyPr/>
          <a:lstStyle/>
          <a:p>
            <a:fld id="{53F86020-28E3-48A9-B326-CFF1501606F5}" type="slidenum">
              <a:rPr lang="en-US" smtClean="0"/>
              <a:pPr/>
              <a:t>24</a:t>
            </a:fld>
            <a:endParaRPr lang="en-US"/>
          </a:p>
        </p:txBody>
      </p:sp>
    </p:spTree>
    <p:extLst>
      <p:ext uri="{BB962C8B-B14F-4D97-AF65-F5344CB8AC3E}">
        <p14:creationId xmlns:p14="http://schemas.microsoft.com/office/powerpoint/2010/main" val="794929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M-Cube we repurpose such multi-array radio into a multi RF chain MIMO architecture, as shown here. Different phased array modules are connected to different IF bridge board and sharing the same control FPGA. But they can use separate data channels on the BPU to realize MIMO functionalities.</a:t>
            </a:r>
          </a:p>
        </p:txBody>
      </p:sp>
      <p:sp>
        <p:nvSpPr>
          <p:cNvPr id="4" name="Slide Number Placeholder 3"/>
          <p:cNvSpPr>
            <a:spLocks noGrp="1"/>
          </p:cNvSpPr>
          <p:nvPr>
            <p:ph type="sldNum" sz="quarter" idx="10"/>
          </p:nvPr>
        </p:nvSpPr>
        <p:spPr/>
        <p:txBody>
          <a:bodyPr/>
          <a:lstStyle/>
          <a:p>
            <a:fld id="{53F86020-28E3-48A9-B326-CFF1501606F5}" type="slidenum">
              <a:rPr lang="en-US" smtClean="0"/>
              <a:pPr/>
              <a:t>25</a:t>
            </a:fld>
            <a:endParaRPr lang="en-US"/>
          </a:p>
        </p:txBody>
      </p:sp>
    </p:spTree>
    <p:extLst>
      <p:ext uri="{BB962C8B-B14F-4D97-AF65-F5344CB8AC3E}">
        <p14:creationId xmlns:p14="http://schemas.microsoft.com/office/powerpoint/2010/main" val="35569485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Putting everything together, this figure illustrates an M-Cube node, with TX and RX bridge boards and the 4RX MIMO setup. </a:t>
            </a:r>
          </a:p>
        </p:txBody>
      </p:sp>
      <p:sp>
        <p:nvSpPr>
          <p:cNvPr id="4" name="灯片编号占位符 3"/>
          <p:cNvSpPr>
            <a:spLocks noGrp="1"/>
          </p:cNvSpPr>
          <p:nvPr>
            <p:ph type="sldNum" sz="quarter" idx="5"/>
          </p:nvPr>
        </p:nvSpPr>
        <p:spPr/>
        <p:txBody>
          <a:bodyPr/>
          <a:lstStyle/>
          <a:p>
            <a:fld id="{756FCFA3-3DA5-4A48-9455-1B7DF9A3C65F}" type="slidenum">
              <a:rPr lang="en-US" smtClean="0"/>
              <a:t>26</a:t>
            </a:fld>
            <a:endParaRPr lang="en-US"/>
          </a:p>
        </p:txBody>
      </p:sp>
    </p:spTree>
    <p:extLst>
      <p:ext uri="{BB962C8B-B14F-4D97-AF65-F5344CB8AC3E}">
        <p14:creationId xmlns:p14="http://schemas.microsoft.com/office/powerpoint/2010/main" val="31440317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MIMO architecture provides unique research opportunities for 5G </a:t>
            </a:r>
            <a:r>
              <a:rPr lang="en-US" dirty="0" err="1"/>
              <a:t>mmWave</a:t>
            </a:r>
            <a:r>
              <a:rPr lang="en-US" dirty="0"/>
              <a:t> networking and sensing. #### First our array of phased arrays architecture let the platform can be used for MU/SU-MIMO channel estimation and MIMO radar.  #### Then the real-time control for fast beam sweeping and data collection give the opportunity to conduct MIMO experiments under high mobility.  #### Here we conduct a few case studies involving the </a:t>
            </a:r>
            <a:r>
              <a:rPr lang="en-US" dirty="0" err="1"/>
              <a:t>mmWave</a:t>
            </a:r>
            <a:r>
              <a:rPr lang="en-US" dirty="0"/>
              <a:t> MIMO hybrid beamforming capabilities.</a:t>
            </a:r>
          </a:p>
        </p:txBody>
      </p:sp>
      <p:sp>
        <p:nvSpPr>
          <p:cNvPr id="4" name="Slide Number Placeholder 3"/>
          <p:cNvSpPr>
            <a:spLocks noGrp="1"/>
          </p:cNvSpPr>
          <p:nvPr>
            <p:ph type="sldNum" sz="quarter" idx="10"/>
          </p:nvPr>
        </p:nvSpPr>
        <p:spPr/>
        <p:txBody>
          <a:bodyPr/>
          <a:lstStyle/>
          <a:p>
            <a:fld id="{53F86020-28E3-48A9-B326-CFF1501606F5}" type="slidenum">
              <a:rPr lang="en-US" smtClean="0"/>
              <a:pPr/>
              <a:t>27</a:t>
            </a:fld>
            <a:endParaRPr lang="en-US"/>
          </a:p>
        </p:txBody>
      </p:sp>
    </p:spTree>
    <p:extLst>
      <p:ext uri="{BB962C8B-B14F-4D97-AF65-F5344CB8AC3E}">
        <p14:creationId xmlns:p14="http://schemas.microsoft.com/office/powerpoint/2010/main" val="10043819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MIMO hybrid beamforming generally operates in two stages to realize hybrid beamforming.</a:t>
            </a:r>
          </a:p>
          <a:p>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 Select the best beam indices for each phased array (which is doing analog beamforming);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 The IEEE 802.11ay task group has proposed three possible algorithms for the first stage, exhaustive, k-best and evolutionary. We adopt these algorithms for the our case study.</a:t>
            </a:r>
            <a:endParaRPr lang="en-US" dirty="0"/>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(ii) #### Measure the channel with the selected beams to achieve either diversity or multiplexing gain (digital beamforming) which is similar to legacy MIMO in 802.11ac.</a:t>
            </a:r>
          </a:p>
          <a:p>
            <a:endParaRPr lang="en-US" sz="1200" b="0" i="0" u="none" strike="noStrike" kern="1200" baseline="0" dirty="0">
              <a:solidFill>
                <a:schemeClr val="tx1"/>
              </a:solidFill>
              <a:latin typeface="+mn-lt"/>
              <a:ea typeface="+mn-ea"/>
              <a:cs typeface="+mn-cs"/>
            </a:endParaRP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 Exhaustive beamforming measures the available throughput for all available combinations of phased array configurations;</a:t>
            </a:r>
          </a:p>
          <a:p>
            <a:r>
              <a:rPr lang="en-US" sz="1200" b="0" i="0" u="none" strike="noStrike" kern="1200" baseline="0" dirty="0">
                <a:solidFill>
                  <a:schemeClr val="tx1"/>
                </a:solidFill>
                <a:latin typeface="+mn-lt"/>
                <a:ea typeface="+mn-ea"/>
                <a:cs typeface="+mn-cs"/>
              </a:rPr>
              <a:t>(ii) k-best algorithm ranks the configurations based on a coarse sector-level beam sweep and tries the top k configurations. </a:t>
            </a:r>
          </a:p>
          <a:p>
            <a:r>
              <a:rPr lang="en-US" sz="1200" b="0" i="0" u="none" strike="noStrike" kern="1200" baseline="0" dirty="0">
                <a:solidFill>
                  <a:schemeClr val="tx1"/>
                </a:solidFill>
                <a:latin typeface="+mn-lt"/>
                <a:ea typeface="+mn-ea"/>
                <a:cs typeface="+mn-cs"/>
              </a:rPr>
              <a:t>(iii) Evolutionary algorithm randomly selects configurations to try using a probability derived from the sector sweep, and stops early when the link metric exceeds a certain threshold.</a:t>
            </a:r>
          </a:p>
          <a:p>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28</a:t>
            </a:fld>
            <a:endParaRPr lang="en-US"/>
          </a:p>
        </p:txBody>
      </p:sp>
    </p:spTree>
    <p:extLst>
      <p:ext uri="{BB962C8B-B14F-4D97-AF65-F5344CB8AC3E}">
        <p14:creationId xmlns:p14="http://schemas.microsoft.com/office/powerpoint/2010/main" val="39456109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As one case study, we evaluated 2×2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MIMO performance in a multipath rich conference room and a multipath-poor outdoor environment. A metal box is placed in between to create NLOS blocking effect.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We used N310 as BPU and collected channel state of all possible combinations of beam selections </a:t>
            </a:r>
            <a:r>
              <a:rPr lang="en-US" sz="1200" dirty="0">
                <a:latin typeface="Arial" panose="020B0604020202020204" pitchFamily="34" charset="0"/>
                <a:cs typeface="Arial" panose="020B0604020202020204" pitchFamily="34" charset="0"/>
              </a:rPr>
              <a:t>in a reasonable amount of time</a:t>
            </a:r>
            <a:r>
              <a:rPr lang="en-US" sz="1200" b="0" i="0" u="none" strike="noStrike" kern="1200" baseline="0" dirty="0">
                <a:solidFill>
                  <a:schemeClr val="tx1"/>
                </a:solidFill>
                <a:latin typeface="+mn-lt"/>
                <a:ea typeface="+mn-ea"/>
                <a:cs typeface="+mn-cs"/>
              </a:rPr>
              <a:t>. </a:t>
            </a:r>
            <a:br>
              <a:rPr lang="en-US" sz="1200" b="0" i="0" u="none" strike="noStrike" kern="1200" baseline="0" dirty="0">
                <a:solidFill>
                  <a:schemeClr val="tx1"/>
                </a:solidFill>
                <a:latin typeface="+mn-lt"/>
                <a:ea typeface="+mn-ea"/>
                <a:cs typeface="+mn-cs"/>
              </a:rPr>
            </a:br>
            <a:r>
              <a:rPr lang="en-US" sz="1200" b="0" i="0" u="none" strike="noStrike" kern="1200" baseline="0" dirty="0">
                <a:solidFill>
                  <a:schemeClr val="tx1"/>
                </a:solidFill>
                <a:latin typeface="+mn-lt"/>
                <a:ea typeface="+mn-ea"/>
                <a:cs typeface="+mn-cs"/>
              </a:rPr>
              <a:t>And use the data do the following algorithm evaluation.</a:t>
            </a:r>
          </a:p>
          <a:p>
            <a:endParaRPr lang="en-US" sz="1200" b="0" i="0" u="none" strike="noStrike" kern="1200" baseline="0" dirty="0">
              <a:solidFill>
                <a:schemeClr val="tx1"/>
              </a:solidFill>
              <a:latin typeface="+mn-lt"/>
              <a:ea typeface="+mn-ea"/>
              <a:cs typeface="+mn-cs"/>
            </a:endParaRPr>
          </a:p>
          <a:p>
            <a:pPr marL="228600" indent="-228600">
              <a:buAutoNum type="alphaLcParenBoth"/>
            </a:pPr>
            <a:r>
              <a:rPr lang="en-US" sz="1200" b="0" i="0" u="none" strike="noStrike" kern="1200" baseline="0" dirty="0">
                <a:solidFill>
                  <a:schemeClr val="tx1"/>
                </a:solidFill>
                <a:latin typeface="+mn-lt"/>
                <a:ea typeface="+mn-ea"/>
                <a:cs typeface="+mn-cs"/>
              </a:rPr>
              <a:t>compares the capacity for diversity vs. multiplexing in these scenarios, using the same beam training method (k-best).</a:t>
            </a:r>
          </a:p>
          <a:p>
            <a:r>
              <a:rPr lang="en-US" sz="1200" b="0" i="0" u="none" strike="noStrike" kern="1200" baseline="0" dirty="0">
                <a:solidFill>
                  <a:schemeClr val="tx1"/>
                </a:solidFill>
                <a:latin typeface="+mn-lt"/>
                <a:ea typeface="+mn-ea"/>
                <a:cs typeface="+mn-cs"/>
              </a:rPr>
              <a:t>We observe that the multiplexing capacity is ∼ 50% higher than diversity capacity in the indoor environment, but ∼ 30% lower in outdoor </a:t>
            </a:r>
            <a:r>
              <a:rPr lang="en-US" sz="1200" b="0" i="0" u="none" strike="noStrike" kern="1200" baseline="0" dirty="0" err="1">
                <a:solidFill>
                  <a:schemeClr val="tx1"/>
                </a:solidFill>
                <a:latin typeface="+mn-lt"/>
                <a:ea typeface="+mn-ea"/>
                <a:cs typeface="+mn-cs"/>
              </a:rPr>
              <a:t>LoS</a:t>
            </a:r>
            <a:r>
              <a:rPr lang="en-US" sz="1200" b="0" i="0" u="none" strike="noStrike" kern="1200" baseline="0" dirty="0">
                <a:solidFill>
                  <a:schemeClr val="tx1"/>
                </a:solidFill>
                <a:latin typeface="+mn-lt"/>
                <a:ea typeface="+mn-ea"/>
                <a:cs typeface="+mn-cs"/>
              </a:rPr>
              <a:t> scenarios. However, in outdoor </a:t>
            </a:r>
            <a:r>
              <a:rPr lang="en-US" sz="1200" b="0" i="0" u="none" strike="noStrike" kern="1200" baseline="0" dirty="0" err="1">
                <a:solidFill>
                  <a:schemeClr val="tx1"/>
                </a:solidFill>
                <a:latin typeface="+mn-lt"/>
                <a:ea typeface="+mn-ea"/>
                <a:cs typeface="+mn-cs"/>
              </a:rPr>
              <a:t>NLoS</a:t>
            </a:r>
            <a:r>
              <a:rPr lang="en-US" sz="1200" b="0" i="0" u="none" strike="noStrike" kern="1200" baseline="0" dirty="0">
                <a:solidFill>
                  <a:schemeClr val="tx1"/>
                </a:solidFill>
                <a:latin typeface="+mn-lt"/>
                <a:ea typeface="+mn-ea"/>
                <a:cs typeface="+mn-cs"/>
              </a:rPr>
              <a:t> scenarios, multiplexing achieves higher throughput. Overall, multiplexing gain is most prominent in multipath-rich and </a:t>
            </a:r>
            <a:r>
              <a:rPr lang="en-US" sz="1200" b="0" i="0" u="none" strike="noStrike" kern="1200" baseline="0" dirty="0" err="1">
                <a:solidFill>
                  <a:schemeClr val="tx1"/>
                </a:solidFill>
                <a:latin typeface="+mn-lt"/>
                <a:ea typeface="+mn-ea"/>
                <a:cs typeface="+mn-cs"/>
              </a:rPr>
              <a:t>NLoS</a:t>
            </a:r>
            <a:r>
              <a:rPr lang="en-US" sz="1200" b="0" i="0" u="none" strike="noStrike" kern="1200" baseline="0" dirty="0">
                <a:solidFill>
                  <a:schemeClr val="tx1"/>
                </a:solidFill>
                <a:latin typeface="+mn-lt"/>
                <a:ea typeface="+mn-ea"/>
                <a:cs typeface="+mn-cs"/>
              </a:rPr>
              <a:t> environment.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This result shows that it would be beneficial to adaptively select the digital beamforming mode based on the channel context.</a:t>
            </a:r>
          </a:p>
          <a:p>
            <a:endParaRPr lang="en-US" sz="1200" b="0" i="0" u="none" strike="noStrike" kern="1200" baseline="0" dirty="0">
              <a:solidFill>
                <a:schemeClr val="tx1"/>
              </a:solidFill>
              <a:latin typeface="+mn-lt"/>
              <a:ea typeface="+mn-ea"/>
              <a:cs typeface="+mn-cs"/>
            </a:endParaRP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//(b) shows the average throughput among all scenarios after accounting for beam training overhead. We emulate the variation in re-training time due to different mobility levels by varying the temporal separation between measurements, since these algorithms perform complete re-training whenever the channel changes.</a:t>
            </a:r>
          </a:p>
          <a:p>
            <a:endParaRPr lang="en-US" dirty="0"/>
          </a:p>
          <a:p>
            <a:r>
              <a:rPr lang="en-US" sz="1200" b="0" i="0" u="none" strike="noStrike" kern="1200" baseline="0" dirty="0">
                <a:solidFill>
                  <a:schemeClr val="tx1"/>
                </a:solidFill>
                <a:latin typeface="+mn-lt"/>
                <a:ea typeface="+mn-ea"/>
                <a:cs typeface="+mn-cs"/>
              </a:rPr>
              <a:t>The evolutionary algorithm performs better in lower mobility. The algorithms have similar performance under high mobility, but </a:t>
            </a:r>
            <a:r>
              <a:rPr lang="en-US" sz="1200" b="0" i="0" u="none" strike="noStrike" kern="1200" baseline="0" dirty="0" err="1">
                <a:solidFill>
                  <a:schemeClr val="tx1"/>
                </a:solidFill>
                <a:latin typeface="+mn-lt"/>
                <a:ea typeface="+mn-ea"/>
                <a:cs typeface="+mn-cs"/>
              </a:rPr>
              <a:t>kbest</a:t>
            </a:r>
            <a:r>
              <a:rPr lang="en-US" sz="1200" b="0" i="0" u="none" strike="noStrike" kern="1200" baseline="0" dirty="0">
                <a:solidFill>
                  <a:schemeClr val="tx1"/>
                </a:solidFill>
                <a:latin typeface="+mn-lt"/>
                <a:ea typeface="+mn-ea"/>
                <a:cs typeface="+mn-cs"/>
              </a:rPr>
              <a:t> may be preferred since the evolutionary algorithm is stochastic and less predictable.</a:t>
            </a:r>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29</a:t>
            </a:fld>
            <a:endParaRPr lang="en-US"/>
          </a:p>
        </p:txBody>
      </p:sp>
    </p:spTree>
    <p:extLst>
      <p:ext uri="{BB962C8B-B14F-4D97-AF65-F5344CB8AC3E}">
        <p14:creationId xmlns:p14="http://schemas.microsoft.com/office/powerpoint/2010/main" val="18819247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To conduct research on </a:t>
            </a:r>
            <a:r>
              <a:rPr lang="en-US" dirty="0"/>
              <a:t>Millimeter-Wave Massive MIMO</a:t>
            </a:r>
            <a:r>
              <a:rPr lang="en-US" sz="1200" b="0" i="0" kern="1200" dirty="0">
                <a:solidFill>
                  <a:schemeClr val="tx1"/>
                </a:solidFill>
                <a:effectLst/>
                <a:latin typeface="+mn-lt"/>
                <a:ea typeface="+mn-ea"/>
                <a:cs typeface="+mn-cs"/>
              </a:rPr>
              <a:t>, we believe a programmable experimental platform with the following critical capabilities is needed.</a:t>
            </a:r>
          </a:p>
          <a:p>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i</a:t>
            </a:r>
            <a:r>
              <a:rPr lang="en-US" sz="1200" b="0" i="0" kern="1200" dirty="0">
                <a:solidFill>
                  <a:schemeClr val="tx1"/>
                </a:solidFill>
                <a:effectLst/>
                <a:latin typeface="+mn-lt"/>
                <a:ea typeface="+mn-ea"/>
                <a:cs typeface="+mn-cs"/>
              </a:rPr>
              <a:t>) It should be equipped with low-cost and large phased arrays which represent the key feature of </a:t>
            </a:r>
            <a:r>
              <a:rPr lang="en-US" sz="1200" b="0" i="0" kern="1200" dirty="0" err="1">
                <a:solidFill>
                  <a:schemeClr val="tx1"/>
                </a:solidFill>
                <a:effectLst/>
                <a:latin typeface="+mn-lt"/>
                <a:ea typeface="+mn-ea"/>
                <a:cs typeface="+mn-cs"/>
              </a:rPr>
              <a:t>mmWave</a:t>
            </a:r>
            <a:r>
              <a:rPr lang="en-US" sz="1200" b="0" i="0" kern="1200" dirty="0">
                <a:solidFill>
                  <a:schemeClr val="tx1"/>
                </a:solidFill>
                <a:effectLst/>
                <a:latin typeface="+mn-lt"/>
                <a:ea typeface="+mn-ea"/>
                <a:cs typeface="+mn-cs"/>
              </a:rPr>
              <a:t> radios;</a:t>
            </a:r>
          </a:p>
          <a:p>
            <a:r>
              <a:rPr lang="en-US" sz="1200" b="0" i="0" kern="1200" dirty="0">
                <a:solidFill>
                  <a:schemeClr val="tx1"/>
                </a:solidFill>
                <a:effectLst/>
                <a:latin typeface="+mn-lt"/>
                <a:ea typeface="+mn-ea"/>
                <a:cs typeface="+mn-cs"/>
              </a:rPr>
              <a:t>(ii) It should support the </a:t>
            </a:r>
            <a:r>
              <a:rPr lang="en-US" sz="1200" b="0" i="0" kern="1200" dirty="0" err="1">
                <a:solidFill>
                  <a:schemeClr val="tx1"/>
                </a:solidFill>
                <a:effectLst/>
                <a:latin typeface="+mn-lt"/>
                <a:ea typeface="+mn-ea"/>
                <a:cs typeface="+mn-cs"/>
              </a:rPr>
              <a:t>mmWave</a:t>
            </a:r>
            <a:r>
              <a:rPr lang="en-US" sz="1200" b="0" i="0" kern="1200" dirty="0">
                <a:solidFill>
                  <a:schemeClr val="tx1"/>
                </a:solidFill>
                <a:effectLst/>
                <a:latin typeface="+mn-lt"/>
                <a:ea typeface="+mn-ea"/>
                <a:cs typeface="+mn-cs"/>
              </a:rPr>
              <a:t> MIMO architectures which is to be used in 5G NR and 802.11ay;</a:t>
            </a:r>
          </a:p>
          <a:p>
            <a:r>
              <a:rPr lang="en-US" sz="1200" b="0" i="0" kern="1200" dirty="0">
                <a:solidFill>
                  <a:schemeClr val="tx1"/>
                </a:solidFill>
                <a:effectLst/>
                <a:latin typeface="+mn-lt"/>
                <a:ea typeface="+mn-ea"/>
                <a:cs typeface="+mn-cs"/>
              </a:rPr>
              <a:t>(iii) Fast beam sweeping should be available which allows real-time beam sweeping to accommodate high mobility networking/sensing scenarios;</a:t>
            </a:r>
          </a:p>
          <a:p>
            <a:r>
              <a:rPr lang="en-US" sz="1200" b="0" i="0" kern="1200" dirty="0">
                <a:solidFill>
                  <a:schemeClr val="tx1"/>
                </a:solidFill>
                <a:effectLst/>
                <a:latin typeface="+mn-lt"/>
                <a:ea typeface="+mn-ea"/>
                <a:cs typeface="+mn-cs"/>
              </a:rPr>
              <a:t>(iv) It should allow reconfiguration of beam patterns, communication/sensing algorithms and network stack. </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\\Existing </a:t>
            </a:r>
            <a:r>
              <a:rPr lang="en-US" sz="1200" b="0" i="0" kern="1200" dirty="0" err="1">
                <a:solidFill>
                  <a:schemeClr val="tx1"/>
                </a:solidFill>
                <a:effectLst/>
                <a:latin typeface="+mn-lt"/>
                <a:ea typeface="+mn-ea"/>
                <a:cs typeface="+mn-cs"/>
              </a:rPr>
              <a:t>mmWave</a:t>
            </a:r>
            <a:r>
              <a:rPr lang="en-US" sz="1200" b="0" i="0" kern="1200" dirty="0">
                <a:solidFill>
                  <a:schemeClr val="tx1"/>
                </a:solidFill>
                <a:effectLst/>
                <a:latin typeface="+mn-lt"/>
                <a:ea typeface="+mn-ea"/>
                <a:cs typeface="+mn-cs"/>
              </a:rPr>
              <a:t> experimental platforms are either too costly (around $200K per link [33,39]), or lack a reconfigurable phased array antenna with reasonable size.</a:t>
            </a:r>
          </a:p>
        </p:txBody>
      </p:sp>
      <p:sp>
        <p:nvSpPr>
          <p:cNvPr id="4" name="Slide Number Placeholder 3"/>
          <p:cNvSpPr>
            <a:spLocks noGrp="1"/>
          </p:cNvSpPr>
          <p:nvPr>
            <p:ph type="sldNum" sz="quarter" idx="10"/>
          </p:nvPr>
        </p:nvSpPr>
        <p:spPr/>
        <p:txBody>
          <a:bodyPr/>
          <a:lstStyle/>
          <a:p>
            <a:fld id="{53F86020-28E3-48A9-B326-CFF1501606F5}" type="slidenum">
              <a:rPr lang="en-US" smtClean="0"/>
              <a:pPr/>
              <a:t>3</a:t>
            </a:fld>
            <a:endParaRPr lang="en-US"/>
          </a:p>
        </p:txBody>
      </p:sp>
    </p:spTree>
    <p:extLst>
      <p:ext uri="{BB962C8B-B14F-4D97-AF65-F5344CB8AC3E}">
        <p14:creationId xmlns:p14="http://schemas.microsoft.com/office/powerpoint/2010/main" val="11229414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As a recap, M-Cube can reproduce the most unique aspects of </a:t>
            </a:r>
            <a:r>
              <a:rPr lang="en-US" sz="1200" b="0" i="0" kern="1200" dirty="0" err="1">
                <a:solidFill>
                  <a:schemeClr val="tx1"/>
                </a:solidFill>
                <a:effectLst/>
                <a:latin typeface="+mn-lt"/>
                <a:ea typeface="+mn-ea"/>
                <a:cs typeface="+mn-cs"/>
              </a:rPr>
              <a:t>mmWave</a:t>
            </a:r>
            <a:r>
              <a:rPr lang="en-US" sz="1200" b="0" i="0" kern="1200" dirty="0">
                <a:solidFill>
                  <a:schemeClr val="tx1"/>
                </a:solidFill>
                <a:effectLst/>
                <a:latin typeface="+mn-lt"/>
                <a:ea typeface="+mn-ea"/>
                <a:cs typeface="+mn-cs"/>
              </a:rPr>
              <a:t> radios in a programmable manner. It enables experimental research in </a:t>
            </a:r>
            <a:r>
              <a:rPr lang="en-US" sz="1200" b="0" i="0" kern="1200" dirty="0" err="1">
                <a:solidFill>
                  <a:schemeClr val="tx1"/>
                </a:solidFill>
                <a:effectLst/>
                <a:latin typeface="+mn-lt"/>
                <a:ea typeface="+mn-ea"/>
                <a:cs typeface="+mn-cs"/>
              </a:rPr>
              <a:t>mmWave</a:t>
            </a:r>
            <a:r>
              <a:rPr lang="en-US" sz="1200" b="0" i="0" kern="1200" dirty="0">
                <a:solidFill>
                  <a:schemeClr val="tx1"/>
                </a:solidFill>
                <a:effectLst/>
                <a:latin typeface="+mn-lt"/>
                <a:ea typeface="+mn-ea"/>
                <a:cs typeface="+mn-cs"/>
              </a:rPr>
              <a:t> communication and sensing with unprecedented flexibility. </a:t>
            </a:r>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30</a:t>
            </a:fld>
            <a:endParaRPr lang="en-US"/>
          </a:p>
        </p:txBody>
      </p:sp>
    </p:spTree>
    <p:extLst>
      <p:ext uri="{BB962C8B-B14F-4D97-AF65-F5344CB8AC3E}">
        <p14:creationId xmlns:p14="http://schemas.microsoft.com/office/powerpoint/2010/main" val="10172145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Compared with state-of-the-art </a:t>
            </a:r>
            <a:r>
              <a:rPr lang="en-US" dirty="0" err="1"/>
              <a:t>mmWave</a:t>
            </a:r>
            <a:r>
              <a:rPr lang="en-US" dirty="0"/>
              <a:t> platforms, M-Cube supports larger bandwidth, contains multiple phased arrays for MIMO and a larger phased array. It can be connected with microwave SDRs and can do fast beam sweeping. It also has many times lower cost.</a:t>
            </a:r>
          </a:p>
          <a:p>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31</a:t>
            </a:fld>
            <a:endParaRPr lang="en-US"/>
          </a:p>
        </p:txBody>
      </p:sp>
    </p:spTree>
    <p:extLst>
      <p:ext uri="{BB962C8B-B14F-4D97-AF65-F5344CB8AC3E}">
        <p14:creationId xmlns:p14="http://schemas.microsoft.com/office/powerpoint/2010/main" val="30050264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To summarize, M-Cube represents the first </a:t>
            </a:r>
            <a:r>
              <a:rPr lang="en-US" sz="1200" b="0" i="0" dirty="0" err="1">
                <a:effectLst/>
                <a:latin typeface="Arial" panose="020B0604020202020204" pitchFamily="34" charset="0"/>
              </a:rPr>
              <a:t>mmWave</a:t>
            </a:r>
            <a:r>
              <a:rPr lang="en-US" sz="1200" b="0" i="0" dirty="0">
                <a:effectLst/>
                <a:latin typeface="Arial" panose="020B0604020202020204" pitchFamily="34" charset="0"/>
              </a:rPr>
              <a:t> massive MIMO software radio.</a:t>
            </a:r>
            <a:r>
              <a:rPr lang="en-US" altLang="zh-CN" sz="1200" dirty="0">
                <a:latin typeface="Arial" panose="020B0604020202020204" pitchFamily="34" charset="0"/>
                <a:cs typeface="Arial" panose="020B0604020202020204" pitchFamily="34" charset="0"/>
              </a:rPr>
              <a:t> It has been open sourced and can be easily reproduced. We are also distributing M-Cube replicas to other research groups. Please refer to the project website for more information.</a:t>
            </a:r>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32</a:t>
            </a:fld>
            <a:endParaRPr lang="en-US"/>
          </a:p>
        </p:txBody>
      </p:sp>
    </p:spTree>
    <p:extLst>
      <p:ext uri="{BB962C8B-B14F-4D97-AF65-F5344CB8AC3E}">
        <p14:creationId xmlns:p14="http://schemas.microsoft.com/office/powerpoint/2010/main" val="35777421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Separated by a digital baseband sampling module. The baseband sampling rate needs to be several GHz to cover the typical multiple </a:t>
            </a:r>
            <a:r>
              <a:rPr lang="en-US" dirty="0" err="1"/>
              <a:t>ghz</a:t>
            </a:r>
            <a:r>
              <a:rPr lang="en-US" dirty="0"/>
              <a:t> bandwidth, </a:t>
            </a:r>
          </a:p>
        </p:txBody>
      </p:sp>
      <p:sp>
        <p:nvSpPr>
          <p:cNvPr id="4" name="灯片编号占位符 3"/>
          <p:cNvSpPr>
            <a:spLocks noGrp="1"/>
          </p:cNvSpPr>
          <p:nvPr>
            <p:ph type="sldNum" sz="quarter" idx="5"/>
          </p:nvPr>
        </p:nvSpPr>
        <p:spPr/>
        <p:txBody>
          <a:bodyPr/>
          <a:lstStyle/>
          <a:p>
            <a:fld id="{756FCFA3-3DA5-4A48-9455-1B7DF9A3C65F}" type="slidenum">
              <a:rPr lang="en-US" smtClean="0"/>
              <a:t>34</a:t>
            </a:fld>
            <a:endParaRPr lang="en-US"/>
          </a:p>
        </p:txBody>
      </p:sp>
    </p:spTree>
    <p:extLst>
      <p:ext uri="{BB962C8B-B14F-4D97-AF65-F5344CB8AC3E}">
        <p14:creationId xmlns:p14="http://schemas.microsoft.com/office/powerpoint/2010/main" val="12274628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Therefore, we build a system like this. We will have a IF bridge board which helps us to generate the arbitrary IF waveform. </a:t>
            </a:r>
          </a:p>
        </p:txBody>
      </p:sp>
      <p:sp>
        <p:nvSpPr>
          <p:cNvPr id="4" name="Slide Number Placeholder 3"/>
          <p:cNvSpPr>
            <a:spLocks noGrp="1"/>
          </p:cNvSpPr>
          <p:nvPr>
            <p:ph type="sldNum" sz="quarter" idx="10"/>
          </p:nvPr>
        </p:nvSpPr>
        <p:spPr/>
        <p:txBody>
          <a:bodyPr/>
          <a:lstStyle/>
          <a:p>
            <a:fld id="{53F86020-28E3-48A9-B326-CFF1501606F5}" type="slidenum">
              <a:rPr lang="en-US" smtClean="0"/>
              <a:pPr/>
              <a:t>35</a:t>
            </a:fld>
            <a:endParaRPr lang="en-US"/>
          </a:p>
        </p:txBody>
      </p:sp>
    </p:spTree>
    <p:extLst>
      <p:ext uri="{BB962C8B-B14F-4D97-AF65-F5344CB8AC3E}">
        <p14:creationId xmlns:p14="http://schemas.microsoft.com/office/powerpoint/2010/main" val="26403459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Then we measure both over-the-air (OTA) and loopback SNR with different BPU. One main difference of different BPU is the sampling rate. We transmitted OFDM signal which separates the channel to several subcarriers. In the OTA transmission, we used 64FFT and 16FFT which means 64 or 16 subcarriers per-channel. The 16FFT is corresponding to 4× wider subcarrier spacing. We have two findings.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OFDM FFT size has a significant performance impact. Typically, 64 FFT should lead to higher baseband SNR owing to finer grained channel estimation and equalization. However, it also translates into narrower subcarrier spacing, and thus lower RF SNR due to phase noise [34]. This tradeoff manifests itself differently for different BPU devices (e.g., for the WARP and FMC150, 16 FFT leads to higher SNR instead).</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performance of BPU itself does not determine the end-to-end performance, since the RF noise affects more than that of the BPU. For example, the B210 has comparable OTA SNR with N310, despite a lower loopback SNR. On the other hand, the FMCDAQ2 has the best OTA SNR even though the loopback SNR is relatively low.</a:t>
            </a:r>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36</a:t>
            </a:fld>
            <a:endParaRPr lang="en-US"/>
          </a:p>
        </p:txBody>
      </p:sp>
    </p:spTree>
    <p:extLst>
      <p:ext uri="{BB962C8B-B14F-4D97-AF65-F5344CB8AC3E}">
        <p14:creationId xmlns:p14="http://schemas.microsoft.com/office/powerpoint/2010/main" val="4661246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first we do the reverse engineering to capture and analyze the control command to the phased array module. As shown here, we find out the bits and command mapping so that we can change the state of the phase array as we want. Then, we reproduce the signal by using control FPGA.</a:t>
            </a:r>
          </a:p>
        </p:txBody>
      </p:sp>
      <p:sp>
        <p:nvSpPr>
          <p:cNvPr id="4" name="Slide Number Placeholder 3"/>
          <p:cNvSpPr>
            <a:spLocks noGrp="1"/>
          </p:cNvSpPr>
          <p:nvPr>
            <p:ph type="sldNum" sz="quarter" idx="10"/>
          </p:nvPr>
        </p:nvSpPr>
        <p:spPr/>
        <p:txBody>
          <a:bodyPr/>
          <a:lstStyle/>
          <a:p>
            <a:fld id="{53F86020-28E3-48A9-B326-CFF1501606F5}" type="slidenum">
              <a:rPr lang="en-US" smtClean="0"/>
              <a:pPr/>
              <a:t>37</a:t>
            </a:fld>
            <a:endParaRPr lang="en-US"/>
          </a:p>
        </p:txBody>
      </p:sp>
    </p:spTree>
    <p:extLst>
      <p:ext uri="{BB962C8B-B14F-4D97-AF65-F5344CB8AC3E}">
        <p14:creationId xmlns:p14="http://schemas.microsoft.com/office/powerpoint/2010/main" val="30162075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platform can </a:t>
            </a:r>
            <a:r>
              <a:rPr lang="en-US" sz="1200" b="0" i="0" u="none" strike="noStrike" kern="1200" baseline="0" dirty="0">
                <a:solidFill>
                  <a:schemeClr val="tx1"/>
                </a:solidFill>
                <a:latin typeface="+mn-lt"/>
                <a:ea typeface="+mn-ea"/>
                <a:cs typeface="+mn-cs"/>
              </a:rPr>
              <a:t>integrate control and data path for real-time beam scanning. As shown in the figure, the small stages in the RSSI plot corresponding to one beam. During the whole transmission, the beam is keep sweeping. Then, the system can do a OFDM channel estimation on each beam which provide fine-grained per-beam channel measurement capability.</a:t>
            </a:r>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38</a:t>
            </a:fld>
            <a:endParaRPr lang="en-US"/>
          </a:p>
        </p:txBody>
      </p:sp>
    </p:spTree>
    <p:extLst>
      <p:ext uri="{BB962C8B-B14F-4D97-AF65-F5344CB8AC3E}">
        <p14:creationId xmlns:p14="http://schemas.microsoft.com/office/powerpoint/2010/main" val="475208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Comparable phase noise to HMC6300 &gt;100kHz. Flicker noise is a little large. End to end contains noise figure 6dB.</a:t>
            </a:r>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39</a:t>
            </a:fld>
            <a:endParaRPr lang="en-US"/>
          </a:p>
        </p:txBody>
      </p:sp>
    </p:spTree>
    <p:extLst>
      <p:ext uri="{BB962C8B-B14F-4D97-AF65-F5344CB8AC3E}">
        <p14:creationId xmlns:p14="http://schemas.microsoft.com/office/powerpoint/2010/main" val="33254986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As one case study, we evaluated 2×2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MIMO performance in a multipath rich conference room and a multipath-poor outdoor environment. Also having a metal box in between to create NLOS blocking effect.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We used N310 as BPU and collected channel state of all possible combinations of beam selections </a:t>
            </a:r>
            <a:r>
              <a:rPr lang="en-US" sz="1200" dirty="0">
                <a:latin typeface="Arial" panose="020B0604020202020204" pitchFamily="34" charset="0"/>
                <a:cs typeface="Arial" panose="020B0604020202020204" pitchFamily="34" charset="0"/>
              </a:rPr>
              <a:t>in a reasonable amount of time</a:t>
            </a:r>
            <a:r>
              <a:rPr lang="en-US" sz="1200" b="0" i="0" u="none" strike="noStrike" kern="1200" baseline="0" dirty="0">
                <a:solidFill>
                  <a:schemeClr val="tx1"/>
                </a:solidFill>
                <a:latin typeface="+mn-lt"/>
                <a:ea typeface="+mn-ea"/>
                <a:cs typeface="+mn-cs"/>
              </a:rPr>
              <a:t>. </a:t>
            </a:r>
            <a:br>
              <a:rPr lang="en-US" sz="1200" b="0" i="0" u="none" strike="noStrike" kern="1200" baseline="0" dirty="0">
                <a:solidFill>
                  <a:schemeClr val="tx1"/>
                </a:solidFill>
                <a:latin typeface="+mn-lt"/>
                <a:ea typeface="+mn-ea"/>
                <a:cs typeface="+mn-cs"/>
              </a:rPr>
            </a:br>
            <a:r>
              <a:rPr lang="en-US" sz="1200" b="0" i="0" u="none" strike="noStrike" kern="1200" baseline="0" dirty="0">
                <a:solidFill>
                  <a:schemeClr val="tx1"/>
                </a:solidFill>
                <a:latin typeface="+mn-lt"/>
                <a:ea typeface="+mn-ea"/>
                <a:cs typeface="+mn-cs"/>
              </a:rPr>
              <a:t>And use the data do the following algorithm evaluation.</a:t>
            </a:r>
          </a:p>
          <a:p>
            <a:endParaRPr lang="en-US" sz="1200" b="0" i="0" u="none" strike="noStrike" kern="1200" baseline="0" dirty="0">
              <a:solidFill>
                <a:schemeClr val="tx1"/>
              </a:solidFill>
              <a:latin typeface="+mn-lt"/>
              <a:ea typeface="+mn-ea"/>
              <a:cs typeface="+mn-cs"/>
            </a:endParaRPr>
          </a:p>
          <a:p>
            <a:pPr marL="228600" indent="-228600">
              <a:buAutoNum type="alphaLcParenBoth"/>
            </a:pPr>
            <a:r>
              <a:rPr lang="en-US" sz="1200" b="0" i="0" u="none" strike="noStrike" kern="1200" baseline="0" dirty="0">
                <a:solidFill>
                  <a:schemeClr val="tx1"/>
                </a:solidFill>
                <a:latin typeface="+mn-lt"/>
                <a:ea typeface="+mn-ea"/>
                <a:cs typeface="+mn-cs"/>
              </a:rPr>
              <a:t>compares the capacity for diversity vs. multiplexing in these scenarios, using the same beam training method (k-best).</a:t>
            </a:r>
          </a:p>
          <a:p>
            <a:r>
              <a:rPr lang="en-US" sz="1200" b="0" i="0" u="none" strike="noStrike" kern="1200" baseline="0" dirty="0">
                <a:solidFill>
                  <a:schemeClr val="tx1"/>
                </a:solidFill>
                <a:latin typeface="+mn-lt"/>
                <a:ea typeface="+mn-ea"/>
                <a:cs typeface="+mn-cs"/>
              </a:rPr>
              <a:t>We observe that the multiplexing capacity is ∼ 50% higher than diversity capacity in the indoor environment, but ∼ 30% lower in outdoor </a:t>
            </a:r>
            <a:r>
              <a:rPr lang="en-US" sz="1200" b="0" i="0" u="none" strike="noStrike" kern="1200" baseline="0" dirty="0" err="1">
                <a:solidFill>
                  <a:schemeClr val="tx1"/>
                </a:solidFill>
                <a:latin typeface="+mn-lt"/>
                <a:ea typeface="+mn-ea"/>
                <a:cs typeface="+mn-cs"/>
              </a:rPr>
              <a:t>LoS</a:t>
            </a:r>
            <a:r>
              <a:rPr lang="en-US" sz="1200" b="0" i="0" u="none" strike="noStrike" kern="1200" baseline="0" dirty="0">
                <a:solidFill>
                  <a:schemeClr val="tx1"/>
                </a:solidFill>
                <a:latin typeface="+mn-lt"/>
                <a:ea typeface="+mn-ea"/>
                <a:cs typeface="+mn-cs"/>
              </a:rPr>
              <a:t> scenarios. However, in outdoor </a:t>
            </a:r>
            <a:r>
              <a:rPr lang="en-US" sz="1200" b="0" i="0" u="none" strike="noStrike" kern="1200" baseline="0" dirty="0" err="1">
                <a:solidFill>
                  <a:schemeClr val="tx1"/>
                </a:solidFill>
                <a:latin typeface="+mn-lt"/>
                <a:ea typeface="+mn-ea"/>
                <a:cs typeface="+mn-cs"/>
              </a:rPr>
              <a:t>NLoS</a:t>
            </a:r>
            <a:r>
              <a:rPr lang="en-US" sz="1200" b="0" i="0" u="none" strike="noStrike" kern="1200" baseline="0" dirty="0">
                <a:solidFill>
                  <a:schemeClr val="tx1"/>
                </a:solidFill>
                <a:latin typeface="+mn-lt"/>
                <a:ea typeface="+mn-ea"/>
                <a:cs typeface="+mn-cs"/>
              </a:rPr>
              <a:t> scenarios, multiplexing achieves higher throughput. Overall, multiplexing gain is most prominent in multipath-rich and </a:t>
            </a:r>
            <a:r>
              <a:rPr lang="en-US" sz="1200" b="0" i="0" u="none" strike="noStrike" kern="1200" baseline="0" dirty="0" err="1">
                <a:solidFill>
                  <a:schemeClr val="tx1"/>
                </a:solidFill>
                <a:latin typeface="+mn-lt"/>
                <a:ea typeface="+mn-ea"/>
                <a:cs typeface="+mn-cs"/>
              </a:rPr>
              <a:t>NLoS</a:t>
            </a:r>
            <a:r>
              <a:rPr lang="en-US" sz="1200" b="0" i="0" u="none" strike="noStrike" kern="1200" baseline="0" dirty="0">
                <a:solidFill>
                  <a:schemeClr val="tx1"/>
                </a:solidFill>
                <a:latin typeface="+mn-lt"/>
                <a:ea typeface="+mn-ea"/>
                <a:cs typeface="+mn-cs"/>
              </a:rPr>
              <a:t> environment.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This result shows that it would be beneficial to adaptively select the digital beamforming mode based on the channel context.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(b) shows the average throughput among all scenarios after accounting for beam training overhead. We emulate the variation in re-training time due to different mobility levels by varying the temporal separation between measurements, since these algorithms perform complete re-training whenever the channel changes.</a:t>
            </a:r>
          </a:p>
          <a:p>
            <a:endParaRPr lang="en-US" dirty="0"/>
          </a:p>
          <a:p>
            <a:r>
              <a:rPr lang="en-US" sz="1200" b="0" i="0" u="none" strike="noStrike" kern="1200" baseline="0" dirty="0">
                <a:solidFill>
                  <a:schemeClr val="tx1"/>
                </a:solidFill>
                <a:latin typeface="+mn-lt"/>
                <a:ea typeface="+mn-ea"/>
                <a:cs typeface="+mn-cs"/>
              </a:rPr>
              <a:t>The evolutionary algorithm performs better in lower mobility. The algorithms have similar performance under high mobility, but </a:t>
            </a:r>
            <a:r>
              <a:rPr lang="en-US" sz="1200" b="0" i="0" u="none" strike="noStrike" kern="1200" baseline="0" dirty="0" err="1">
                <a:solidFill>
                  <a:schemeClr val="tx1"/>
                </a:solidFill>
                <a:latin typeface="+mn-lt"/>
                <a:ea typeface="+mn-ea"/>
                <a:cs typeface="+mn-cs"/>
              </a:rPr>
              <a:t>kbest</a:t>
            </a:r>
            <a:r>
              <a:rPr lang="en-US" sz="1200" b="0" i="0" u="none" strike="noStrike" kern="1200" baseline="0" dirty="0">
                <a:solidFill>
                  <a:schemeClr val="tx1"/>
                </a:solidFill>
                <a:latin typeface="+mn-lt"/>
                <a:ea typeface="+mn-ea"/>
                <a:cs typeface="+mn-cs"/>
              </a:rPr>
              <a:t> may be preferred since the evolutionary algorithm is stochastic and less predictable.</a:t>
            </a:r>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40</a:t>
            </a:fld>
            <a:endParaRPr lang="en-US"/>
          </a:p>
        </p:txBody>
      </p:sp>
    </p:spTree>
    <p:extLst>
      <p:ext uri="{BB962C8B-B14F-4D97-AF65-F5344CB8AC3E}">
        <p14:creationId xmlns:p14="http://schemas.microsoft.com/office/powerpoint/2010/main" val="3601918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to date, there is no </a:t>
            </a:r>
            <a:r>
              <a:rPr lang="en-US" altLang="zh-CN" sz="1200" dirty="0">
                <a:solidFill>
                  <a:srgbClr val="0000CC"/>
                </a:solidFill>
                <a:effectLst>
                  <a:outerShdw blurRad="38100" dist="38100" dir="2700000" algn="tl">
                    <a:srgbClr val="C0C0C0"/>
                  </a:outerShdw>
                </a:effectLst>
                <a:latin typeface="Comic Sans MS" panose="030F0702030302020204" pitchFamily="66" charset="0"/>
                <a:cs typeface="Arial" pitchFamily="34" charset="0"/>
              </a:rPr>
              <a:t>widely affordable platform which satisfies all the capabilities, which is </a:t>
            </a:r>
            <a:r>
              <a:rPr lang="en-US" b="0" i="0" dirty="0">
                <a:effectLst/>
                <a:latin typeface="Arial" panose="020B0604020202020204" pitchFamily="34" charset="0"/>
              </a:rPr>
              <a:t>impeding research in this field.</a:t>
            </a:r>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4</a:t>
            </a:fld>
            <a:endParaRPr lang="en-US"/>
          </a:p>
        </p:txBody>
      </p:sp>
    </p:spTree>
    <p:extLst>
      <p:ext uri="{BB962C8B-B14F-4D97-AF65-F5344CB8AC3E}">
        <p14:creationId xmlns:p14="http://schemas.microsoft.com/office/powerpoint/2010/main" val="423857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For MU-MIMO testing, we collected channel data using two codebooks, corresponding to narrow and wide beams.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we determined the total capacity of the channel for three beamforming strategies:</a:t>
            </a:r>
          </a:p>
          <a:p>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 analog beamforming alone, using the best capacity among all beam selections, </a:t>
            </a:r>
          </a:p>
          <a:p>
            <a:r>
              <a:rPr lang="en-US" sz="1200" b="0" i="0" u="none" strike="noStrike" kern="1200" baseline="0" dirty="0">
                <a:solidFill>
                  <a:schemeClr val="tx1"/>
                </a:solidFill>
                <a:latin typeface="+mn-lt"/>
                <a:ea typeface="+mn-ea"/>
                <a:cs typeface="+mn-cs"/>
              </a:rPr>
              <a:t>(ii)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MIMO using zero-forcing with the globally optimal beam selections, </a:t>
            </a:r>
          </a:p>
          <a:p>
            <a:r>
              <a:rPr lang="en-US" sz="1200" b="0" i="0" u="none" strike="noStrike" kern="1200" baseline="0" dirty="0">
                <a:solidFill>
                  <a:schemeClr val="tx1"/>
                </a:solidFill>
                <a:latin typeface="+mn-lt"/>
                <a:ea typeface="+mn-ea"/>
                <a:cs typeface="+mn-cs"/>
              </a:rPr>
              <a:t>(iii)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MIMO as in (ii), but using the beams selected in (</a:t>
            </a:r>
            <a:r>
              <a:rPr lang="en-US" sz="1200" b="0" i="0" u="none" strike="noStrike" kern="1200" baseline="0" dirty="0" err="1">
                <a:solidFill>
                  <a:schemeClr val="tx1"/>
                </a:solidFill>
                <a:latin typeface="+mn-lt"/>
                <a:ea typeface="+mn-ea"/>
                <a:cs typeface="+mn-cs"/>
              </a:rPr>
              <a:t>i</a:t>
            </a:r>
            <a:r>
              <a:rPr lang="en-US" sz="1200" b="0" i="0" u="none" strike="noStrike" kern="1200" baseline="0" dirty="0">
                <a:solidFill>
                  <a:schemeClr val="tx1"/>
                </a:solidFill>
                <a:latin typeface="+mn-lt"/>
                <a:ea typeface="+mn-ea"/>
                <a:cs typeface="+mn-cs"/>
              </a:rPr>
              <a:t>).</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unlike in the SU-MIMO experiments, MU-MIMO achieves higher capacity in the outdoor environment because multipath introduces additional interference for widely-spaced Rx. Zero-forcing increases the achievable indoor capacity by 2.2× and outdoor capacity by 2.3×, which suggests that there are large performance gains available from hybrid beamforming in MU-MIMO scenarios, rather than analog beamforming alone.</a:t>
            </a:r>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41</a:t>
            </a:fld>
            <a:endParaRPr lang="en-US"/>
          </a:p>
        </p:txBody>
      </p:sp>
    </p:spTree>
    <p:extLst>
      <p:ext uri="{BB962C8B-B14F-4D97-AF65-F5344CB8AC3E}">
        <p14:creationId xmlns:p14="http://schemas.microsoft.com/office/powerpoint/2010/main" val="189073336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Recent demands on automotive sensing and wireless health have revived the design of consumer-grade mobile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radar. The chipset from google soli has been integrated in google pixel 4 smartphone for gesture recognition.</a:t>
            </a:r>
          </a:p>
          <a:p>
            <a:r>
              <a:rPr lang="en-US" sz="1200" b="0" i="0" u="none" strike="noStrike" kern="1200" baseline="0" dirty="0">
                <a:solidFill>
                  <a:schemeClr val="tx1"/>
                </a:solidFill>
                <a:latin typeface="+mn-lt"/>
                <a:ea typeface="+mn-ea"/>
                <a:cs typeface="+mn-cs"/>
              </a:rPr>
              <a:t>TI’s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radar is </a:t>
            </a:r>
            <a:r>
              <a:rPr lang="en-US" altLang="zh-CN" sz="1200" b="0" i="0" u="none" strike="noStrike" kern="1200" baseline="0" dirty="0">
                <a:solidFill>
                  <a:schemeClr val="tx1"/>
                </a:solidFill>
                <a:latin typeface="+mn-lt"/>
                <a:ea typeface="+mn-ea"/>
                <a:cs typeface="+mn-cs"/>
              </a:rPr>
              <a:t>released targeting the </a:t>
            </a:r>
            <a:r>
              <a:rPr lang="en-US" sz="1200" b="0" i="0" u="none" strike="noStrike" kern="1200" baseline="0" dirty="0">
                <a:solidFill>
                  <a:schemeClr val="tx1"/>
                </a:solidFill>
                <a:latin typeface="+mn-lt"/>
                <a:ea typeface="+mn-ea"/>
                <a:cs typeface="+mn-cs"/>
              </a:rPr>
              <a:t>automotive sensing scenario.</a:t>
            </a:r>
          </a:p>
          <a:p>
            <a:r>
              <a:rPr lang="en-US" sz="1200" b="0" i="0" u="none" strike="noStrike" kern="1200" baseline="0" dirty="0">
                <a:solidFill>
                  <a:schemeClr val="tx1"/>
                </a:solidFill>
                <a:effectLst/>
                <a:latin typeface="+mn-lt"/>
                <a:ea typeface="+mn-ea"/>
                <a:cs typeface="+mn-cs"/>
              </a:rPr>
              <a:t>But this systems only have small array with a short working range. They are also using predefined FMCW waveform which limited the </a:t>
            </a:r>
            <a:r>
              <a:rPr lang="en-US" sz="1200" b="0" i="0" u="none" strike="noStrike" kern="1200" baseline="0" dirty="0">
                <a:solidFill>
                  <a:schemeClr val="tx1"/>
                </a:solidFill>
                <a:latin typeface="+mn-lt"/>
                <a:ea typeface="+mn-ea"/>
                <a:cs typeface="+mn-cs"/>
              </a:rPr>
              <a:t>flexibility. Therefore, a platform with large array, long range and arbitrary waveform platform is still absent.</a:t>
            </a:r>
            <a:endParaRPr lang="en-US" sz="1200" b="0" i="0" u="none" strike="noStrike" kern="1200" baseline="0" dirty="0">
              <a:solidFill>
                <a:schemeClr val="tx1"/>
              </a:solidFill>
              <a:effectLst/>
              <a:latin typeface="+mn-lt"/>
              <a:ea typeface="+mn-ea"/>
              <a:cs typeface="+mn-cs"/>
            </a:endParaRPr>
          </a:p>
          <a:p>
            <a:endParaRPr lang="en-US" sz="1200" b="0" i="0" u="none" strike="noStrike" kern="1200" baseline="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5G NR standard has incorporated </a:t>
            </a:r>
            <a:r>
              <a:rPr lang="en-US" sz="1200" b="0" i="0" kern="1200" dirty="0" err="1">
                <a:solidFill>
                  <a:schemeClr val="tx1"/>
                </a:solidFill>
                <a:effectLst/>
                <a:latin typeface="+mn-lt"/>
                <a:ea typeface="+mn-ea"/>
                <a:cs typeface="+mn-cs"/>
              </a:rPr>
              <a:t>mmWave</a:t>
            </a:r>
            <a:r>
              <a:rPr lang="en-US" sz="1200" b="0" i="0" kern="1200" dirty="0">
                <a:solidFill>
                  <a:schemeClr val="tx1"/>
                </a:solidFill>
                <a:effectLst/>
                <a:latin typeface="+mn-lt"/>
                <a:ea typeface="+mn-ea"/>
                <a:cs typeface="+mn-cs"/>
              </a:rPr>
              <a:t> location sensing. Meanwhile, the emerging 802.11ay standard also introduces a WLAN radar mode which repurposes the </a:t>
            </a:r>
            <a:r>
              <a:rPr lang="en-US" sz="1200" b="0" i="0" kern="1200" dirty="0" err="1">
                <a:solidFill>
                  <a:schemeClr val="tx1"/>
                </a:solidFill>
                <a:effectLst/>
                <a:latin typeface="+mn-lt"/>
                <a:ea typeface="+mn-ea"/>
                <a:cs typeface="+mn-cs"/>
              </a:rPr>
              <a:t>mmWave</a:t>
            </a:r>
            <a:r>
              <a:rPr lang="en-US" sz="1200" b="0" i="0" kern="1200" dirty="0">
                <a:solidFill>
                  <a:schemeClr val="tx1"/>
                </a:solidFill>
                <a:effectLst/>
                <a:latin typeface="+mn-lt"/>
                <a:ea typeface="+mn-ea"/>
                <a:cs typeface="+mn-cs"/>
              </a:rPr>
              <a:t> radio as a MIMO radar.</a:t>
            </a:r>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42</a:t>
            </a:fld>
            <a:endParaRPr lang="en-US"/>
          </a:p>
        </p:txBody>
      </p:sp>
    </p:spTree>
    <p:extLst>
      <p:ext uri="{BB962C8B-B14F-4D97-AF65-F5344CB8AC3E}">
        <p14:creationId xmlns:p14="http://schemas.microsoft.com/office/powerpoint/2010/main" val="348639821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To verify the software defined radar design, we set up two example scenes. </a:t>
            </a:r>
          </a:p>
          <a:p>
            <a:r>
              <a:rPr lang="en-US" sz="1200" b="0" i="0" u="none" strike="noStrike" kern="1200" baseline="0" dirty="0">
                <a:solidFill>
                  <a:schemeClr val="tx1"/>
                </a:solidFill>
                <a:latin typeface="+mn-lt"/>
                <a:ea typeface="+mn-ea"/>
                <a:cs typeface="+mn-cs"/>
              </a:rPr>
              <a:t>First, we use a radar with an FMCW waveform to determine the distance of the objects by finding the peaks in frequency domain. </a:t>
            </a:r>
          </a:p>
          <a:p>
            <a:r>
              <a:rPr lang="en-US" sz="1200" b="0" i="0" u="none" strike="noStrike" kern="1200" baseline="0" dirty="0">
                <a:solidFill>
                  <a:schemeClr val="tx1"/>
                </a:solidFill>
                <a:latin typeface="+mn-lt"/>
                <a:ea typeface="+mn-ea"/>
                <a:cs typeface="+mn-cs"/>
              </a:rPr>
              <a:t>Two objects are placed at 90◦ relative to the antenna plane with 0.5m distance difference, which results in the two spectrum peaks shown in Fig. (a).</a:t>
            </a:r>
          </a:p>
          <a:p>
            <a:r>
              <a:rPr lang="en-US" sz="1200" b="0" i="0" u="none" strike="noStrike" kern="1200" baseline="0" dirty="0">
                <a:solidFill>
                  <a:schemeClr val="tx1"/>
                </a:solidFill>
                <a:latin typeface="+mn-lt"/>
                <a:ea typeface="+mn-ea"/>
                <a:cs typeface="+mn-cs"/>
              </a:rPr>
              <a:t>The two peaks are separated by around 0.5 m, which shows the feasibility of range detection. </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Second, two objects are placed at 70◦ and 110◦ angles relative to the antenna plane at the same distance from the phased array. To estimate the relative angles of the objects,</a:t>
            </a:r>
          </a:p>
          <a:p>
            <a:r>
              <a:rPr lang="en-US" sz="1200" b="0" i="0" u="none" strike="noStrike" kern="1200" baseline="0" dirty="0">
                <a:solidFill>
                  <a:schemeClr val="tx1"/>
                </a:solidFill>
                <a:latin typeface="+mn-lt"/>
                <a:ea typeface="+mn-ea"/>
                <a:cs typeface="+mn-cs"/>
              </a:rPr>
              <a:t>the Rx phased array scans 128 beams evenly partitioning the polar angle on X-Z plane, while the Tx illuminates the scene using a quasi-omni beam and an FMCW waveform. By taking the peak</a:t>
            </a:r>
          </a:p>
          <a:p>
            <a:r>
              <a:rPr lang="en-US" sz="1200" b="0" i="0" u="none" strike="noStrike" kern="1200" baseline="0" dirty="0">
                <a:solidFill>
                  <a:schemeClr val="tx1"/>
                </a:solidFill>
                <a:latin typeface="+mn-lt"/>
                <a:ea typeface="+mn-ea"/>
                <a:cs typeface="+mn-cs"/>
              </a:rPr>
              <a:t>value of the frequency spectrum of each angle and apply a moving average with a 20 points window, we obtain the reflection response of different angle. The peaks are at 69◦ and 105◦, approximately the</a:t>
            </a:r>
          </a:p>
          <a:p>
            <a:r>
              <a:rPr lang="en-US" sz="1200" b="0" i="0" u="none" strike="noStrike" kern="1200" baseline="0" dirty="0">
                <a:solidFill>
                  <a:schemeClr val="tx1"/>
                </a:solidFill>
                <a:latin typeface="+mn-lt"/>
                <a:ea typeface="+mn-ea"/>
                <a:cs typeface="+mn-cs"/>
              </a:rPr>
              <a:t>direction of the two targets. This beam scanning approach represents a very rudimentary method of angle estimation.</a:t>
            </a:r>
            <a:endParaRPr lang="en-US" dirty="0"/>
          </a:p>
        </p:txBody>
      </p:sp>
      <p:sp>
        <p:nvSpPr>
          <p:cNvPr id="4" name="灯片编号占位符 3"/>
          <p:cNvSpPr>
            <a:spLocks noGrp="1"/>
          </p:cNvSpPr>
          <p:nvPr>
            <p:ph type="sldNum" sz="quarter" idx="5"/>
          </p:nvPr>
        </p:nvSpPr>
        <p:spPr/>
        <p:txBody>
          <a:bodyPr/>
          <a:lstStyle/>
          <a:p>
            <a:fld id="{756FCFA3-3DA5-4A48-9455-1B7DF9A3C65F}" type="slidenum">
              <a:rPr lang="en-US" smtClean="0"/>
              <a:t>43</a:t>
            </a:fld>
            <a:endParaRPr lang="en-US"/>
          </a:p>
        </p:txBody>
      </p:sp>
    </p:spTree>
    <p:extLst>
      <p:ext uri="{BB962C8B-B14F-4D97-AF65-F5344CB8AC3E}">
        <p14:creationId xmlns:p14="http://schemas.microsoft.com/office/powerpoint/2010/main" val="293788415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We vary the number of Rx phased arrays and generate corresponding </a:t>
            </a:r>
            <a:r>
              <a:rPr lang="en-US" sz="1200" b="0" i="0" u="none" strike="noStrike" kern="1200" baseline="0" dirty="0" err="1">
                <a:solidFill>
                  <a:schemeClr val="tx1"/>
                </a:solidFill>
                <a:latin typeface="+mn-lt"/>
                <a:ea typeface="+mn-ea"/>
                <a:cs typeface="+mn-cs"/>
              </a:rPr>
              <a:t>AoA</a:t>
            </a:r>
            <a:r>
              <a:rPr lang="en-US" sz="1200" b="0" i="0" u="none" strike="noStrike" kern="1200" baseline="0" dirty="0">
                <a:solidFill>
                  <a:schemeClr val="tx1"/>
                </a:solidFill>
                <a:latin typeface="+mn-lt"/>
                <a:ea typeface="+mn-ea"/>
                <a:cs typeface="+mn-cs"/>
              </a:rPr>
              <a:t> pseudo-spectrum using the MUSIC algorithm</a:t>
            </a:r>
          </a:p>
          <a:p>
            <a:r>
              <a:rPr lang="en-US" sz="1200" b="0" i="0" u="none" strike="noStrike" kern="1200" baseline="0" dirty="0">
                <a:solidFill>
                  <a:schemeClr val="tx1"/>
                </a:solidFill>
                <a:latin typeface="+mn-lt"/>
                <a:ea typeface="+mn-ea"/>
                <a:cs typeface="+mn-cs"/>
              </a:rPr>
              <a:t>As shown in Fig. 22, the two objects’ angles cannot be separated at all (i.e., a single </a:t>
            </a:r>
            <a:r>
              <a:rPr lang="en-US" sz="1200" b="0" i="0" u="none" strike="noStrike" kern="1200" baseline="0" dirty="0" err="1">
                <a:solidFill>
                  <a:schemeClr val="tx1"/>
                </a:solidFill>
                <a:latin typeface="+mn-lt"/>
                <a:ea typeface="+mn-ea"/>
                <a:cs typeface="+mn-cs"/>
              </a:rPr>
              <a:t>AoA</a:t>
            </a:r>
            <a:r>
              <a:rPr lang="en-US" sz="1200" b="0" i="0" u="none" strike="noStrike" kern="1200" baseline="0" dirty="0">
                <a:solidFill>
                  <a:schemeClr val="tx1"/>
                </a:solidFill>
                <a:latin typeface="+mn-lt"/>
                <a:ea typeface="+mn-ea"/>
                <a:cs typeface="+mn-cs"/>
              </a:rPr>
              <a:t> peak) with only one phased array and hardly with 2 arrays. With 3 phased arrays uniformly placed adjacently</a:t>
            </a:r>
          </a:p>
          <a:p>
            <a:r>
              <a:rPr lang="en-US" sz="1200" b="0" i="0" u="none" strike="noStrike" kern="1200" baseline="0" dirty="0">
                <a:solidFill>
                  <a:schemeClr val="tx1"/>
                </a:solidFill>
                <a:latin typeface="+mn-lt"/>
                <a:ea typeface="+mn-ea"/>
                <a:cs typeface="+mn-cs"/>
              </a:rPr>
              <a:t>(i.e., half wavelength separation between elements on the edge), the angular resolution is sufficiently high to clearly differentiate the two targets.</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we investigate a non-uniform array layout Since this layout expands the effective antenna aperture size, the angular resolution is improved accordingly, but at the cost of prominent side lobes, which can be precluded based on prior knowledge.</a:t>
            </a:r>
          </a:p>
          <a:p>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improve the angular resolution of the Radar practically by coherently combining multiple phased arrays, and through non-uniform array layout</a:t>
            </a:r>
            <a:endParaRPr lang="en-US" dirty="0"/>
          </a:p>
        </p:txBody>
      </p:sp>
      <p:sp>
        <p:nvSpPr>
          <p:cNvPr id="4" name="Slide Number Placeholder 3"/>
          <p:cNvSpPr>
            <a:spLocks noGrp="1"/>
          </p:cNvSpPr>
          <p:nvPr>
            <p:ph type="sldNum" sz="quarter" idx="10"/>
          </p:nvPr>
        </p:nvSpPr>
        <p:spPr/>
        <p:txBody>
          <a:bodyPr/>
          <a:lstStyle/>
          <a:p>
            <a:fld id="{53F86020-28E3-48A9-B326-CFF1501606F5}" type="slidenum">
              <a:rPr lang="en-US" smtClean="0"/>
              <a:pPr/>
              <a:t>44</a:t>
            </a:fld>
            <a:endParaRPr lang="en-US"/>
          </a:p>
        </p:txBody>
      </p:sp>
    </p:spTree>
    <p:extLst>
      <p:ext uri="{BB962C8B-B14F-4D97-AF65-F5344CB8AC3E}">
        <p14:creationId xmlns:p14="http://schemas.microsoft.com/office/powerpoint/2010/main" val="37297022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widely utilized and deeply investigated platform is the commercial 802.11ad </a:t>
            </a:r>
            <a:r>
              <a:rPr lang="en-US" altLang="zh-CN" sz="1200" dirty="0">
                <a:solidFill>
                  <a:srgbClr val="FF0000"/>
                </a:solidFill>
                <a:latin typeface="Arial" pitchFamily="34" charset="0"/>
                <a:cs typeface="Arial" pitchFamily="34" charset="0"/>
              </a:rPr>
              <a:t>access point</a:t>
            </a:r>
            <a:r>
              <a:rPr lang="en-US" dirty="0"/>
              <a:t>. This commodity radio device is usually cheap because the cost is amortized due to the large manufacturing volume, #### but the available information is usually just RSSI, i.e., the signal strength which really limits the capability of the platform to some coarse grain beam algorithm analyzing or network layer evaluation. </a:t>
            </a:r>
            <a:r>
              <a:rPr lang="en-US" altLang="zh-CN" dirty="0"/>
              <a:t>Also </a:t>
            </a:r>
            <a:r>
              <a:rPr lang="en-US" dirty="0"/>
              <a:t>it will only be widely available after the standard has been finalized. #### This is the reason why there is still less MIMO compatible 802.11ay device being available now, because</a:t>
            </a:r>
            <a:r>
              <a:rPr lang="en-US" altLang="zh-CN" sz="1200" dirty="0">
                <a:solidFill>
                  <a:srgbClr val="FF0000"/>
                </a:solidFill>
                <a:latin typeface="Arial" pitchFamily="34" charset="0"/>
                <a:cs typeface="Arial" pitchFamily="34" charset="0"/>
              </a:rPr>
              <a:t> 802.11ay standard is still under development.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There has been software defined radios equipped with mechanically </a:t>
            </a:r>
            <a:r>
              <a:rPr lang="en-US" dirty="0" err="1"/>
              <a:t>steereable</a:t>
            </a:r>
            <a:r>
              <a:rPr lang="en-US" dirty="0"/>
              <a:t> horn antennas or omnidirectional antennas</a:t>
            </a:r>
            <a:r>
              <a:rPr lang="en-US" altLang="zh-CN" sz="1200" kern="1200" dirty="0">
                <a:solidFill>
                  <a:srgbClr val="0000CC"/>
                </a:solidFill>
                <a:latin typeface="Arial" panose="020B0604020202020204" pitchFamily="34" charset="0"/>
                <a:ea typeface="+mn-ea"/>
                <a:cs typeface="Arial" panose="020B0604020202020204" pitchFamily="34" charset="0"/>
              </a:rPr>
              <a:t>. These platforms can’t do the fast beam direction sweeping because they need mechanical turning and can be hardly used to investigate the severe problems of high mobility scenario.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rgbClr val="0000CC"/>
              </a:solidFill>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53F86020-28E3-48A9-B326-CFF1501606F5}" type="slidenum">
              <a:rPr lang="en-US" smtClean="0"/>
              <a:pPr/>
              <a:t>5</a:t>
            </a:fld>
            <a:endParaRPr lang="en-US"/>
          </a:p>
        </p:txBody>
      </p:sp>
    </p:spTree>
    <p:extLst>
      <p:ext uri="{BB962C8B-B14F-4D97-AF65-F5344CB8AC3E}">
        <p14:creationId xmlns:p14="http://schemas.microsoft.com/office/powerpoint/2010/main" val="4103764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Other researchers have also developed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platforms based on self-built phased array such as the </a:t>
            </a:r>
            <a:r>
              <a:rPr lang="en-US" sz="1200" b="0" i="0" u="none" strike="noStrike" kern="1200" baseline="0" dirty="0" err="1">
                <a:solidFill>
                  <a:schemeClr val="tx1"/>
                </a:solidFill>
                <a:latin typeface="+mn-lt"/>
                <a:ea typeface="+mn-ea"/>
                <a:cs typeface="+mn-cs"/>
              </a:rPr>
              <a:t>OpenMili</a:t>
            </a:r>
            <a:r>
              <a:rPr lang="en-US" sz="1200" b="0" i="0" u="none" strike="noStrike" kern="1200" baseline="0" dirty="0">
                <a:solidFill>
                  <a:schemeClr val="tx1"/>
                </a:solidFill>
                <a:latin typeface="+mn-lt"/>
                <a:ea typeface="+mn-ea"/>
                <a:cs typeface="+mn-cs"/>
              </a:rPr>
              <a:t> project #### or purpose-built front end with discrete components such as mm-FLEX and X60. This kind of design is typically expensive. And none of these existing platforms support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MIMO configuration due to limitations of the RF front-end.</a:t>
            </a:r>
          </a:p>
          <a:p>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The NI </a:t>
            </a:r>
            <a:r>
              <a:rPr lang="en-US" dirty="0" err="1"/>
              <a:t>mmWave</a:t>
            </a:r>
            <a:r>
              <a:rPr lang="en-US" dirty="0"/>
              <a:t> testbed can be used to build up a 2 RF chain MIMO setup with third party phased arrays. But the cost of over $100k per RF chain limits its adoption</a:t>
            </a:r>
            <a:r>
              <a:rPr lang="en-US" sz="1200" b="0" i="0" u="none" strike="noStrike" kern="1200" baseline="0" dirty="0">
                <a:solidFill>
                  <a:schemeClr val="tx1"/>
                </a:solidFill>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Our M-Cube platform represents the first </a:t>
            </a:r>
            <a:r>
              <a:rPr lang="en-US" sz="1200" b="0" i="0" u="none" strike="noStrike" kern="1200" baseline="0" dirty="0" err="1">
                <a:solidFill>
                  <a:schemeClr val="tx1"/>
                </a:solidFill>
                <a:latin typeface="+mn-lt"/>
                <a:ea typeface="+mn-ea"/>
                <a:cs typeface="+mn-cs"/>
              </a:rPr>
              <a:t>mmWave</a:t>
            </a:r>
            <a:r>
              <a:rPr lang="en-US" sz="1200" b="0" i="0" u="none" strike="noStrike" kern="1200" baseline="0" dirty="0">
                <a:solidFill>
                  <a:schemeClr val="tx1"/>
                </a:solidFill>
                <a:latin typeface="+mn-lt"/>
                <a:ea typeface="+mn-ea"/>
                <a:cs typeface="+mn-cs"/>
              </a:rPr>
              <a:t> MIMO software radio to overcome these limitations and meet the aforementioned critical requirements.</a:t>
            </a:r>
          </a:p>
        </p:txBody>
      </p:sp>
      <p:sp>
        <p:nvSpPr>
          <p:cNvPr id="4" name="灯片编号占位符 3"/>
          <p:cNvSpPr>
            <a:spLocks noGrp="1"/>
          </p:cNvSpPr>
          <p:nvPr>
            <p:ph type="sldNum" sz="quarter" idx="5"/>
          </p:nvPr>
        </p:nvSpPr>
        <p:spPr/>
        <p:txBody>
          <a:bodyPr/>
          <a:lstStyle/>
          <a:p>
            <a:fld id="{756FCFA3-3DA5-4A48-9455-1B7DF9A3C65F}" type="slidenum">
              <a:rPr lang="en-US" smtClean="0"/>
              <a:t>6</a:t>
            </a:fld>
            <a:endParaRPr lang="en-US"/>
          </a:p>
        </p:txBody>
      </p:sp>
    </p:spTree>
    <p:extLst>
      <p:ext uri="{BB962C8B-B14F-4D97-AF65-F5344CB8AC3E}">
        <p14:creationId xmlns:p14="http://schemas.microsoft.com/office/powerpoint/2010/main" val="587899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Our main idea is to convert a commodity multi-chain 802.11ad radio to an SDR. So that we can take advantage of the low cost of commercialized antenna array while keeping the flexibility of SDR.</a:t>
            </a:r>
          </a:p>
          <a:p>
            <a:endParaRPr lang="en-US" dirty="0"/>
          </a:p>
          <a:p>
            <a:endParaRPr lang="en-US" dirty="0"/>
          </a:p>
          <a:p>
            <a:r>
              <a:rPr lang="en-US" dirty="0"/>
              <a:t>//One reason why </a:t>
            </a:r>
            <a:r>
              <a:rPr lang="en-US" dirty="0" err="1"/>
              <a:t>mmWave</a:t>
            </a:r>
            <a:r>
              <a:rPr lang="en-US" dirty="0"/>
              <a:t> SDR usually has one order higher cost is because of the antenna array.</a:t>
            </a:r>
          </a:p>
        </p:txBody>
      </p:sp>
      <p:sp>
        <p:nvSpPr>
          <p:cNvPr id="4" name="灯片编号占位符 3"/>
          <p:cNvSpPr>
            <a:spLocks noGrp="1"/>
          </p:cNvSpPr>
          <p:nvPr>
            <p:ph type="sldNum" sz="quarter" idx="5"/>
          </p:nvPr>
        </p:nvSpPr>
        <p:spPr/>
        <p:txBody>
          <a:bodyPr/>
          <a:lstStyle/>
          <a:p>
            <a:fld id="{756FCFA3-3DA5-4A48-9455-1B7DF9A3C65F}" type="slidenum">
              <a:rPr lang="en-US" smtClean="0"/>
              <a:t>7</a:t>
            </a:fld>
            <a:endParaRPr lang="en-US"/>
          </a:p>
        </p:txBody>
      </p:sp>
    </p:spTree>
    <p:extLst>
      <p:ext uri="{BB962C8B-B14F-4D97-AF65-F5344CB8AC3E}">
        <p14:creationId xmlns:p14="http://schemas.microsoft.com/office/powerpoint/2010/main" val="11611972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err="1"/>
              <a:t>mmWave</a:t>
            </a:r>
            <a:r>
              <a:rPr lang="en-US" dirty="0"/>
              <a:t> devices do not follow the normal </a:t>
            </a:r>
            <a:r>
              <a:rPr lang="en-US" altLang="zh-CN" dirty="0"/>
              <a:t>microwave radio architecture which directly routes RF signals from RF chains to the passive antenna. Instead, a</a:t>
            </a:r>
            <a:r>
              <a:rPr lang="en-US" dirty="0"/>
              <a:t>s in the 802.11ad and 5G NR chipsets shown here, the commercial </a:t>
            </a:r>
            <a:r>
              <a:rPr lang="en-US" dirty="0" err="1"/>
              <a:t>mmwave</a:t>
            </a:r>
            <a:r>
              <a:rPr lang="en-US" dirty="0"/>
              <a:t> devices will have an active phased array #### and the cable between the two parts is routing IF signals which suffer less from cable loss. </a:t>
            </a:r>
          </a:p>
        </p:txBody>
      </p:sp>
      <p:sp>
        <p:nvSpPr>
          <p:cNvPr id="4" name="灯片编号占位符 3"/>
          <p:cNvSpPr>
            <a:spLocks noGrp="1"/>
          </p:cNvSpPr>
          <p:nvPr>
            <p:ph type="sldNum" sz="quarter" idx="5"/>
          </p:nvPr>
        </p:nvSpPr>
        <p:spPr/>
        <p:txBody>
          <a:bodyPr/>
          <a:lstStyle/>
          <a:p>
            <a:fld id="{756FCFA3-3DA5-4A48-9455-1B7DF9A3C65F}" type="slidenum">
              <a:rPr lang="en-US" smtClean="0"/>
              <a:t>8</a:t>
            </a:fld>
            <a:endParaRPr lang="en-US"/>
          </a:p>
        </p:txBody>
      </p:sp>
    </p:spTree>
    <p:extLst>
      <p:ext uri="{BB962C8B-B14F-4D97-AF65-F5344CB8AC3E}">
        <p14:creationId xmlns:p14="http://schemas.microsoft.com/office/powerpoint/2010/main" val="1295206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To convert the commodity radio into an SDR, we need to first reverse engineer the architecture of the commodity </a:t>
            </a:r>
            <a:r>
              <a:rPr lang="en-US" dirty="0" err="1"/>
              <a:t>mmWave</a:t>
            </a:r>
            <a:r>
              <a:rPr lang="en-US" dirty="0"/>
              <a:t> devices. </a:t>
            </a:r>
            <a:r>
              <a:rPr lang="en-US" altLang="zh-CN" dirty="0"/>
              <a:t>This figure shows our reverse engineering setup, which aims to measure the signal #### between the Baseband module and the phased array module. #### Let’s z</a:t>
            </a:r>
            <a:r>
              <a:rPr lang="en-US" dirty="0"/>
              <a:t>oom into the detail of the spectrum, </a:t>
            </a:r>
          </a:p>
        </p:txBody>
      </p:sp>
      <p:sp>
        <p:nvSpPr>
          <p:cNvPr id="4" name="灯片编号占位符 3"/>
          <p:cNvSpPr>
            <a:spLocks noGrp="1"/>
          </p:cNvSpPr>
          <p:nvPr>
            <p:ph type="sldNum" sz="quarter" idx="5"/>
          </p:nvPr>
        </p:nvSpPr>
        <p:spPr/>
        <p:txBody>
          <a:bodyPr/>
          <a:lstStyle/>
          <a:p>
            <a:fld id="{756FCFA3-3DA5-4A48-9455-1B7DF9A3C65F}" type="slidenum">
              <a:rPr lang="en-US" smtClean="0"/>
              <a:t>9</a:t>
            </a:fld>
            <a:endParaRPr lang="en-US"/>
          </a:p>
        </p:txBody>
      </p:sp>
    </p:spTree>
    <p:extLst>
      <p:ext uri="{BB962C8B-B14F-4D97-AF65-F5344CB8AC3E}">
        <p14:creationId xmlns:p14="http://schemas.microsoft.com/office/powerpoint/2010/main" val="10120482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1011B93-C498-43BC-999B-4F07DCFC2F84}" type="datetimeFigureOut">
              <a:rPr lang="en-US" smtClean="0"/>
              <a:t>9/15/2020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1197340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011B93-C498-43BC-999B-4F07DCFC2F84}" type="datetimeFigureOut">
              <a:rPr lang="en-US" smtClean="0"/>
              <a:t>9/15/2020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566398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011B93-C498-43BC-999B-4F07DCFC2F84}" type="datetimeFigureOut">
              <a:rPr lang="en-US" smtClean="0"/>
              <a:t>9/15/2020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16832503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bg>
      <p:bgRef idx="1001">
        <a:schemeClr val="bg1"/>
      </p:bgRef>
    </p:bg>
    <p:spTree>
      <p:nvGrpSpPr>
        <p:cNvPr id="1" name=""/>
        <p:cNvGrpSpPr/>
        <p:nvPr/>
      </p:nvGrpSpPr>
      <p:grpSpPr>
        <a:xfrm>
          <a:off x="0" y="0"/>
          <a:ext cx="0" cy="0"/>
          <a:chOff x="0" y="0"/>
          <a:chExt cx="0" cy="0"/>
        </a:xfrm>
      </p:grpSpPr>
      <p:sp>
        <p:nvSpPr>
          <p:cNvPr id="2" name="Slide Number Placeholder 4"/>
          <p:cNvSpPr>
            <a:spLocks noGrp="1"/>
          </p:cNvSpPr>
          <p:nvPr>
            <p:ph type="sldNum" sz="quarter" idx="12"/>
          </p:nvPr>
        </p:nvSpPr>
        <p:spPr>
          <a:xfrm>
            <a:off x="11658600" y="6416675"/>
            <a:ext cx="457200" cy="365125"/>
          </a:xfrm>
        </p:spPr>
        <p:txBody>
          <a:bodyPr/>
          <a:lstStyle>
            <a:lvl1pPr>
              <a:defRPr sz="1600">
                <a:latin typeface="Times New Roman" panose="02020603050405020304" pitchFamily="18" charset="0"/>
                <a:cs typeface="Times New Roman" panose="02020603050405020304" pitchFamily="18" charset="0"/>
              </a:defRPr>
            </a:lvl1pPr>
          </a:lstStyle>
          <a:p>
            <a:fld id="{9E617D81-C3C2-4942-A81E-0DE90F43241E}" type="slidenum">
              <a:rPr lang="en-US" smtClean="0"/>
              <a:pPr/>
              <a:t>‹#›</a:t>
            </a:fld>
            <a:endParaRPr lang="en-US" dirty="0"/>
          </a:p>
        </p:txBody>
      </p:sp>
    </p:spTree>
    <p:extLst>
      <p:ext uri="{BB962C8B-B14F-4D97-AF65-F5344CB8AC3E}">
        <p14:creationId xmlns:p14="http://schemas.microsoft.com/office/powerpoint/2010/main" val="515159780"/>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220556" cy="1143000"/>
          </a:xfrm>
        </p:spPr>
        <p:txBody>
          <a:bodyPr>
            <a:normAutofit/>
          </a:bodyPr>
          <a:lstStyle>
            <a:lvl1pPr algn="l">
              <a:defRPr sz="3200" b="1">
                <a:solidFill>
                  <a:srgbClr val="0000CC"/>
                </a:solidFill>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762000" y="228600"/>
            <a:ext cx="10443402" cy="1066800"/>
            <a:chOff x="378540" y="381000"/>
            <a:chExt cx="8409036" cy="1143000"/>
          </a:xfrm>
        </p:grpSpPr>
        <p:cxnSp>
          <p:nvCxnSpPr>
            <p:cNvPr id="9" name="Straight Connector 8"/>
            <p:cNvCxnSpPr/>
            <p:nvPr/>
          </p:nvCxnSpPr>
          <p:spPr>
            <a:xfrm>
              <a:off x="459660" y="1295400"/>
              <a:ext cx="8153400" cy="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78540" y="1344564"/>
              <a:ext cx="8409036" cy="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33400" y="457200"/>
              <a:ext cx="0" cy="106680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80104" y="381000"/>
              <a:ext cx="0" cy="106680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grpSp>
      <p:sp>
        <p:nvSpPr>
          <p:cNvPr id="5" name="Slide Number Placeholder 4"/>
          <p:cNvSpPr>
            <a:spLocks noGrp="1"/>
          </p:cNvSpPr>
          <p:nvPr>
            <p:ph type="sldNum" sz="quarter" idx="12"/>
          </p:nvPr>
        </p:nvSpPr>
        <p:spPr>
          <a:xfrm>
            <a:off x="11568608" y="6416675"/>
            <a:ext cx="547192" cy="324693"/>
          </a:xfrm>
        </p:spPr>
        <p:txBody>
          <a:bodyPr/>
          <a:lstStyle>
            <a:lvl1pPr>
              <a:defRPr sz="1600">
                <a:latin typeface="Times New Roman" panose="02020603050405020304" pitchFamily="18" charset="0"/>
                <a:cs typeface="Times New Roman" panose="02020603050405020304" pitchFamily="18" charset="0"/>
              </a:defRPr>
            </a:lvl1pPr>
          </a:lstStyle>
          <a:p>
            <a:fld id="{9E617D81-C3C2-4942-A81E-0DE90F43241E}" type="slidenum">
              <a:rPr lang="en-US" smtClean="0"/>
              <a:pPr/>
              <a:t>‹#›</a:t>
            </a:fld>
            <a:endParaRPr lang="en-US" dirty="0"/>
          </a:p>
        </p:txBody>
      </p:sp>
    </p:spTree>
    <p:extLst>
      <p:ext uri="{BB962C8B-B14F-4D97-AF65-F5344CB8AC3E}">
        <p14:creationId xmlns:p14="http://schemas.microsoft.com/office/powerpoint/2010/main" val="1073005469"/>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220556" cy="1143000"/>
          </a:xfrm>
        </p:spPr>
        <p:txBody>
          <a:bodyPr>
            <a:normAutofit/>
          </a:bodyPr>
          <a:lstStyle>
            <a:lvl1pPr algn="l">
              <a:defRPr sz="3200" b="1">
                <a:solidFill>
                  <a:srgbClr val="0000CC"/>
                </a:solidFill>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762000" y="228600"/>
            <a:ext cx="10443402" cy="1066800"/>
            <a:chOff x="378540" y="381000"/>
            <a:chExt cx="8409036" cy="1143000"/>
          </a:xfrm>
        </p:grpSpPr>
        <p:cxnSp>
          <p:nvCxnSpPr>
            <p:cNvPr id="9" name="Straight Connector 8"/>
            <p:cNvCxnSpPr/>
            <p:nvPr/>
          </p:nvCxnSpPr>
          <p:spPr>
            <a:xfrm>
              <a:off x="459660" y="1295400"/>
              <a:ext cx="8153400" cy="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78540" y="1344564"/>
              <a:ext cx="8409036" cy="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33400" y="457200"/>
              <a:ext cx="0" cy="106680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80104" y="381000"/>
              <a:ext cx="0" cy="106680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grpSp>
      <p:sp>
        <p:nvSpPr>
          <p:cNvPr id="5" name="Slide Number Placeholder 4"/>
          <p:cNvSpPr>
            <a:spLocks noGrp="1"/>
          </p:cNvSpPr>
          <p:nvPr>
            <p:ph type="sldNum" sz="quarter" idx="12"/>
          </p:nvPr>
        </p:nvSpPr>
        <p:spPr>
          <a:xfrm>
            <a:off x="11568608" y="6416675"/>
            <a:ext cx="547192" cy="324693"/>
          </a:xfrm>
        </p:spPr>
        <p:txBody>
          <a:bodyPr/>
          <a:lstStyle>
            <a:lvl1pPr>
              <a:defRPr sz="1600">
                <a:latin typeface="Times New Roman" panose="02020603050405020304" pitchFamily="18" charset="0"/>
                <a:cs typeface="Times New Roman" panose="02020603050405020304" pitchFamily="18" charset="0"/>
              </a:defRPr>
            </a:lvl1pPr>
          </a:lstStyle>
          <a:p>
            <a:fld id="{9E617D81-C3C2-4942-A81E-0DE90F43241E}" type="slidenum">
              <a:rPr lang="en-US" smtClean="0"/>
              <a:pPr/>
              <a:t>‹#›</a:t>
            </a:fld>
            <a:endParaRPr lang="en-US" dirty="0"/>
          </a:p>
        </p:txBody>
      </p:sp>
    </p:spTree>
    <p:extLst>
      <p:ext uri="{BB962C8B-B14F-4D97-AF65-F5344CB8AC3E}">
        <p14:creationId xmlns:p14="http://schemas.microsoft.com/office/powerpoint/2010/main" val="1983915000"/>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7_Title and Conten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220556" cy="1143000"/>
          </a:xfrm>
        </p:spPr>
        <p:txBody>
          <a:bodyPr>
            <a:normAutofit/>
          </a:bodyPr>
          <a:lstStyle>
            <a:lvl1pPr algn="l">
              <a:defRPr sz="3200" b="1">
                <a:solidFill>
                  <a:srgbClr val="0000CC"/>
                </a:solidFill>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762000" y="228600"/>
            <a:ext cx="10443402" cy="1066800"/>
            <a:chOff x="378540" y="381000"/>
            <a:chExt cx="8409036" cy="1143000"/>
          </a:xfrm>
        </p:grpSpPr>
        <p:cxnSp>
          <p:nvCxnSpPr>
            <p:cNvPr id="9" name="Straight Connector 8"/>
            <p:cNvCxnSpPr/>
            <p:nvPr/>
          </p:nvCxnSpPr>
          <p:spPr>
            <a:xfrm>
              <a:off x="459660" y="1295400"/>
              <a:ext cx="8153400" cy="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78540" y="1344564"/>
              <a:ext cx="8409036" cy="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33400" y="457200"/>
              <a:ext cx="0" cy="106680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80104" y="381000"/>
              <a:ext cx="0" cy="1066800"/>
            </a:xfrm>
            <a:prstGeom prst="line">
              <a:avLst/>
            </a:prstGeom>
            <a:ln w="22225">
              <a:solidFill>
                <a:srgbClr val="000099"/>
              </a:solidFill>
            </a:ln>
          </p:spPr>
          <p:style>
            <a:lnRef idx="1">
              <a:schemeClr val="accent1"/>
            </a:lnRef>
            <a:fillRef idx="0">
              <a:schemeClr val="accent1"/>
            </a:fillRef>
            <a:effectRef idx="0">
              <a:schemeClr val="accent1"/>
            </a:effectRef>
            <a:fontRef idx="minor">
              <a:schemeClr val="tx1"/>
            </a:fontRef>
          </p:style>
        </p:cxnSp>
      </p:grpSp>
      <p:sp>
        <p:nvSpPr>
          <p:cNvPr id="5" name="Slide Number Placeholder 4"/>
          <p:cNvSpPr>
            <a:spLocks noGrp="1"/>
          </p:cNvSpPr>
          <p:nvPr>
            <p:ph type="sldNum" sz="quarter" idx="12"/>
          </p:nvPr>
        </p:nvSpPr>
        <p:spPr>
          <a:xfrm>
            <a:off x="11568608" y="6416675"/>
            <a:ext cx="547192" cy="324693"/>
          </a:xfrm>
        </p:spPr>
        <p:txBody>
          <a:bodyPr/>
          <a:lstStyle>
            <a:lvl1pPr>
              <a:defRPr sz="1600">
                <a:latin typeface="Times New Roman" panose="02020603050405020304" pitchFamily="18" charset="0"/>
                <a:cs typeface="Times New Roman" panose="02020603050405020304" pitchFamily="18" charset="0"/>
              </a:defRPr>
            </a:lvl1pPr>
          </a:lstStyle>
          <a:p>
            <a:fld id="{9E617D81-C3C2-4942-A81E-0DE90F43241E}" type="slidenum">
              <a:rPr lang="en-US" smtClean="0"/>
              <a:pPr/>
              <a:t>‹#›</a:t>
            </a:fld>
            <a:endParaRPr lang="en-US" dirty="0"/>
          </a:p>
        </p:txBody>
      </p:sp>
    </p:spTree>
    <p:extLst>
      <p:ext uri="{BB962C8B-B14F-4D97-AF65-F5344CB8AC3E}">
        <p14:creationId xmlns:p14="http://schemas.microsoft.com/office/powerpoint/2010/main" val="1025474590"/>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011B93-C498-43BC-999B-4F07DCFC2F84}" type="datetimeFigureOut">
              <a:rPr lang="en-US" smtClean="0"/>
              <a:t>9/15/2020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485495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011B93-C498-43BC-999B-4F07DCFC2F84}" type="datetimeFigureOut">
              <a:rPr lang="en-US" smtClean="0"/>
              <a:t>9/15/2020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3309212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1011B93-C498-43BC-999B-4F07DCFC2F84}" type="datetimeFigureOut">
              <a:rPr lang="en-US" smtClean="0"/>
              <a:t>9/15/2020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3536785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1011B93-C498-43BC-999B-4F07DCFC2F84}" type="datetimeFigureOut">
              <a:rPr lang="en-US" smtClean="0"/>
              <a:t>9/15/2020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2903195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1011B93-C498-43BC-999B-4F07DCFC2F84}" type="datetimeFigureOut">
              <a:rPr lang="en-US" smtClean="0"/>
              <a:t>9/15/2020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1572344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011B93-C498-43BC-999B-4F07DCFC2F84}" type="datetimeFigureOut">
              <a:rPr lang="en-US" smtClean="0"/>
              <a:t>9/15/2020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383438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1011B93-C498-43BC-999B-4F07DCFC2F84}" type="datetimeFigureOut">
              <a:rPr lang="en-US" smtClean="0"/>
              <a:t>9/15/2020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21966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1011B93-C498-43BC-999B-4F07DCFC2F84}" type="datetimeFigureOut">
              <a:rPr lang="en-US" smtClean="0"/>
              <a:t>9/15/2020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EF0F36-B134-4CB9-98F9-B80EB9BD99C0}" type="slidenum">
              <a:rPr lang="en-US" smtClean="0"/>
              <a:t>‹#›</a:t>
            </a:fld>
            <a:endParaRPr lang="en-US"/>
          </a:p>
        </p:txBody>
      </p:sp>
    </p:spTree>
    <p:extLst>
      <p:ext uri="{BB962C8B-B14F-4D97-AF65-F5344CB8AC3E}">
        <p14:creationId xmlns:p14="http://schemas.microsoft.com/office/powerpoint/2010/main" val="3894913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011B93-C498-43BC-999B-4F07DCFC2F84}" type="datetimeFigureOut">
              <a:rPr lang="en-US" smtClean="0"/>
              <a:t>9/15/2020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EF0F36-B134-4CB9-98F9-B80EB9BD99C0}" type="slidenum">
              <a:rPr lang="en-US" smtClean="0"/>
              <a:t>‹#›</a:t>
            </a:fld>
            <a:endParaRPr lang="en-US"/>
          </a:p>
        </p:txBody>
      </p:sp>
    </p:spTree>
    <p:extLst>
      <p:ext uri="{BB962C8B-B14F-4D97-AF65-F5344CB8AC3E}">
        <p14:creationId xmlns:p14="http://schemas.microsoft.com/office/powerpoint/2010/main" val="14177245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 id="2147483666"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hyperlink" Target="http://m3.ucsd.edu/sdr"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23.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3.png"/><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0.xml"/><Relationship Id="rId1" Type="http://schemas.openxmlformats.org/officeDocument/2006/relationships/slideLayout" Target="../slideLayouts/slideLayout15.xml"/><Relationship Id="rId5" Type="http://schemas.openxmlformats.org/officeDocument/2006/relationships/image" Target="../media/image26.sv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6.xml"/><Relationship Id="rId1" Type="http://schemas.openxmlformats.org/officeDocument/2006/relationships/slideLayout" Target="../slideLayouts/slideLayout13.xml"/><Relationship Id="rId5" Type="http://schemas.openxmlformats.org/officeDocument/2006/relationships/image" Target="../media/image33.jpeg"/><Relationship Id="rId4" Type="http://schemas.openxmlformats.org/officeDocument/2006/relationships/image" Target="../media/image32.jpe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hyperlink" Target="http://m3.ucsd.edu/sdr" TargetMode="External"/><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hyperlink" Target="http://renjiezhao.github.io/" TargetMode="Externa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37.xml"/><Relationship Id="rId1" Type="http://schemas.openxmlformats.org/officeDocument/2006/relationships/slideLayout" Target="../slideLayouts/slideLayout15.xml"/><Relationship Id="rId4" Type="http://schemas.openxmlformats.org/officeDocument/2006/relationships/image" Target="../media/image37.emf"/></Relationships>
</file>

<file path=ppt/slides/_rels/slide39.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39.xml"/><Relationship Id="rId1" Type="http://schemas.openxmlformats.org/officeDocument/2006/relationships/slideLayout" Target="../slideLayouts/slideLayout15.xml"/><Relationship Id="rId4" Type="http://schemas.openxmlformats.org/officeDocument/2006/relationships/image" Target="../media/image40.emf"/></Relationships>
</file>

<file path=ppt/slides/_rels/slide41.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40.xml"/><Relationship Id="rId1" Type="http://schemas.openxmlformats.org/officeDocument/2006/relationships/slideLayout" Target="../slideLayouts/slideLayout15.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41.xml"/><Relationship Id="rId1" Type="http://schemas.openxmlformats.org/officeDocument/2006/relationships/slideLayout" Target="../slideLayouts/slideLayout13.xml"/><Relationship Id="rId4" Type="http://schemas.openxmlformats.org/officeDocument/2006/relationships/image" Target="../media/image43.png"/></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42.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5.jpeg"/><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4"/>
          <p:cNvSpPr txBox="1">
            <a:spLocks noChangeArrowheads="1"/>
          </p:cNvSpPr>
          <p:nvPr/>
        </p:nvSpPr>
        <p:spPr bwMode="auto">
          <a:xfrm>
            <a:off x="1621904" y="1098531"/>
            <a:ext cx="9442648" cy="1323439"/>
          </a:xfrm>
          <a:prstGeom prst="rect">
            <a:avLst/>
          </a:prstGeom>
          <a:noFill/>
          <a:ln w="9525">
            <a:noFill/>
            <a:miter lim="800000"/>
            <a:headEnd/>
            <a:tailEnd/>
          </a:ln>
          <a:effectLst/>
        </p:spPr>
        <p:txBody>
          <a:bodyPr wrap="square">
            <a:spAutoFit/>
          </a:bodyPr>
          <a:lstStyle/>
          <a:p>
            <a:pPr algn="ctr">
              <a:spcBef>
                <a:spcPct val="50000"/>
              </a:spcBef>
              <a:defRPr/>
            </a:pPr>
            <a:r>
              <a:rPr lang="en-US" altLang="zh-CN" sz="4000" b="1" dirty="0">
                <a:solidFill>
                  <a:srgbClr val="0033CC"/>
                </a:solidFill>
                <a:effectLst>
                  <a:outerShdw blurRad="38100" dist="38100" dir="2700000" algn="tl">
                    <a:srgbClr val="C0C0C0"/>
                  </a:outerShdw>
                </a:effectLst>
                <a:latin typeface="Arial" pitchFamily="34" charset="0"/>
                <a:cs typeface="Arial" pitchFamily="34" charset="0"/>
              </a:rPr>
              <a:t>M-Cube: A Millimeter-Wave Massive MIMO Software Radio*</a:t>
            </a:r>
          </a:p>
        </p:txBody>
      </p:sp>
      <p:sp>
        <p:nvSpPr>
          <p:cNvPr id="3" name="Text Box 9"/>
          <p:cNvSpPr txBox="1">
            <a:spLocks noChangeArrowheads="1"/>
          </p:cNvSpPr>
          <p:nvPr/>
        </p:nvSpPr>
        <p:spPr bwMode="auto">
          <a:xfrm>
            <a:off x="1919536" y="3046910"/>
            <a:ext cx="8546622" cy="954107"/>
          </a:xfrm>
          <a:prstGeom prst="rect">
            <a:avLst/>
          </a:prstGeom>
          <a:noFill/>
          <a:ln w="9525">
            <a:noFill/>
            <a:miter lim="800000"/>
            <a:headEnd/>
            <a:tailEnd/>
          </a:ln>
          <a:effec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zh-CN" sz="2800" b="1" dirty="0" err="1">
                <a:effectLst>
                  <a:outerShdw blurRad="38100" dist="38100" dir="2700000" algn="tl">
                    <a:srgbClr val="C0C0C0"/>
                  </a:outerShdw>
                </a:effectLst>
                <a:latin typeface="Arial" pitchFamily="34" charset="0"/>
                <a:cs typeface="Arial" pitchFamily="34" charset="0"/>
              </a:rPr>
              <a:t>Renjie</a:t>
            </a:r>
            <a:r>
              <a:rPr lang="en-US" altLang="zh-CN" sz="2800" b="1" dirty="0">
                <a:effectLst>
                  <a:outerShdw blurRad="38100" dist="38100" dir="2700000" algn="tl">
                    <a:srgbClr val="C0C0C0"/>
                  </a:outerShdw>
                </a:effectLst>
                <a:latin typeface="Arial" pitchFamily="34" charset="0"/>
                <a:cs typeface="Arial" pitchFamily="34" charset="0"/>
              </a:rPr>
              <a:t> Zhao, </a:t>
            </a:r>
            <a:r>
              <a:rPr lang="en-US" sz="2800" b="0" i="0" dirty="0">
                <a:effectLst/>
                <a:latin typeface="Arial" panose="020B0604020202020204" pitchFamily="34" charset="0"/>
              </a:rPr>
              <a:t>Timothy Woodford, Teng Wei, </a:t>
            </a:r>
          </a:p>
          <a:p>
            <a:pPr algn="ctr">
              <a:defRPr/>
            </a:pPr>
            <a:r>
              <a:rPr lang="en-US" sz="2800" b="0" i="0" dirty="0" err="1">
                <a:effectLst/>
                <a:latin typeface="Arial" panose="020B0604020202020204" pitchFamily="34" charset="0"/>
              </a:rPr>
              <a:t>Kun</a:t>
            </a:r>
            <a:r>
              <a:rPr lang="en-US" sz="2800" b="0" i="0" dirty="0">
                <a:effectLst/>
                <a:latin typeface="Arial" panose="020B0604020202020204" pitchFamily="34" charset="0"/>
              </a:rPr>
              <a:t> Qian and Xinyu Zhang</a:t>
            </a:r>
            <a:endParaRPr lang="en-US" altLang="zh-CN" sz="2800" dirty="0">
              <a:effectLst>
                <a:outerShdw blurRad="38100" dist="38100" dir="2700000" algn="tl">
                  <a:srgbClr val="C0C0C0"/>
                </a:outerShdw>
              </a:effectLst>
              <a:latin typeface="Arial" pitchFamily="34" charset="0"/>
              <a:cs typeface="Arial" pitchFamily="34" charset="0"/>
            </a:endParaRPr>
          </a:p>
        </p:txBody>
      </p:sp>
      <p:sp>
        <p:nvSpPr>
          <p:cNvPr id="4" name="Text Box 9"/>
          <p:cNvSpPr txBox="1">
            <a:spLocks noChangeArrowheads="1"/>
          </p:cNvSpPr>
          <p:nvPr/>
        </p:nvSpPr>
        <p:spPr bwMode="auto">
          <a:xfrm>
            <a:off x="2321442" y="4189150"/>
            <a:ext cx="7889358" cy="861774"/>
          </a:xfrm>
          <a:prstGeom prst="rect">
            <a:avLst/>
          </a:prstGeom>
          <a:noFill/>
          <a:ln w="9525">
            <a:noFill/>
            <a:miter lim="800000"/>
            <a:headEnd/>
            <a:tailEnd/>
          </a:ln>
          <a:effec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ct val="50000"/>
              </a:spcBef>
              <a:defRPr/>
            </a:pPr>
            <a:r>
              <a:rPr lang="en-US" altLang="zh-CN" sz="2000" dirty="0">
                <a:effectLst>
                  <a:outerShdw blurRad="38100" dist="38100" dir="2700000" algn="tl">
                    <a:srgbClr val="C0C0C0"/>
                  </a:outerShdw>
                </a:effectLst>
                <a:latin typeface="Arial" pitchFamily="34" charset="0"/>
                <a:cs typeface="Arial" pitchFamily="34" charset="0"/>
              </a:rPr>
              <a:t>Department of Electrical and Computer Engineering</a:t>
            </a:r>
          </a:p>
          <a:p>
            <a:pPr algn="ctr">
              <a:spcBef>
                <a:spcPct val="50000"/>
              </a:spcBef>
              <a:defRPr/>
            </a:pPr>
            <a:r>
              <a:rPr lang="en-US" altLang="zh-CN" sz="2000" dirty="0">
                <a:effectLst>
                  <a:outerShdw blurRad="38100" dist="38100" dir="2700000" algn="tl">
                    <a:srgbClr val="C0C0C0"/>
                  </a:outerShdw>
                </a:effectLst>
                <a:latin typeface="Arial" pitchFamily="34" charset="0"/>
                <a:cs typeface="Arial" pitchFamily="34" charset="0"/>
              </a:rPr>
              <a:t>University of California San Diego</a:t>
            </a:r>
          </a:p>
        </p:txBody>
      </p:sp>
      <p:grpSp>
        <p:nvGrpSpPr>
          <p:cNvPr id="5" name="Group 4"/>
          <p:cNvGrpSpPr/>
          <p:nvPr/>
        </p:nvGrpSpPr>
        <p:grpSpPr>
          <a:xfrm>
            <a:off x="2247138" y="5778500"/>
            <a:ext cx="7697724" cy="88900"/>
            <a:chOff x="975360" y="920750"/>
            <a:chExt cx="7697724" cy="63500"/>
          </a:xfrm>
        </p:grpSpPr>
        <p:sp>
          <p:nvSpPr>
            <p:cNvPr id="6" name="AutoShape 3"/>
            <p:cNvSpPr>
              <a:spLocks noChangeArrowheads="1"/>
            </p:cNvSpPr>
            <p:nvPr/>
          </p:nvSpPr>
          <p:spPr bwMode="auto">
            <a:xfrm flipH="1">
              <a:off x="975360" y="920750"/>
              <a:ext cx="3872484" cy="63500"/>
            </a:xfrm>
            <a:prstGeom prst="roundRect">
              <a:avLst>
                <a:gd name="adj" fmla="val 16667"/>
              </a:avLst>
            </a:prstGeom>
            <a:gradFill rotWithShape="1">
              <a:gsLst>
                <a:gs pos="0">
                  <a:srgbClr val="0033CC">
                    <a:alpha val="98000"/>
                  </a:srgbClr>
                </a:gs>
                <a:gs pos="100000">
                  <a:srgbClr val="00185E">
                    <a:alpha val="0"/>
                  </a:srgbClr>
                </a:gs>
              </a:gsLst>
              <a:lin ang="0" scaled="1"/>
            </a:gradFill>
            <a:ln w="9525">
              <a:noFill/>
              <a:round/>
              <a:headEnd/>
              <a:tailEnd/>
            </a:ln>
          </p:spPr>
          <p:txBody>
            <a:bodyPr wrap="none" anchor="ctr"/>
            <a:lstStyle/>
            <a:p>
              <a:endParaRPr lang="en-US"/>
            </a:p>
          </p:txBody>
        </p:sp>
        <p:sp>
          <p:nvSpPr>
            <p:cNvPr id="7" name="AutoShape 3"/>
            <p:cNvSpPr>
              <a:spLocks noChangeArrowheads="1"/>
            </p:cNvSpPr>
            <p:nvPr/>
          </p:nvSpPr>
          <p:spPr bwMode="auto">
            <a:xfrm>
              <a:off x="4800600" y="920750"/>
              <a:ext cx="3872484" cy="63500"/>
            </a:xfrm>
            <a:prstGeom prst="roundRect">
              <a:avLst>
                <a:gd name="adj" fmla="val 16667"/>
              </a:avLst>
            </a:prstGeom>
            <a:gradFill rotWithShape="1">
              <a:gsLst>
                <a:gs pos="0">
                  <a:srgbClr val="0033CC">
                    <a:alpha val="98000"/>
                  </a:srgbClr>
                </a:gs>
                <a:gs pos="100000">
                  <a:srgbClr val="00185E">
                    <a:alpha val="0"/>
                  </a:srgbClr>
                </a:gs>
              </a:gsLst>
              <a:lin ang="0" scaled="1"/>
            </a:gradFill>
            <a:ln w="9525">
              <a:noFill/>
              <a:round/>
              <a:headEnd/>
              <a:tailEnd/>
            </a:ln>
          </p:spPr>
          <p:txBody>
            <a:bodyPr wrap="none" anchor="ctr"/>
            <a:lstStyle/>
            <a:p>
              <a:endParaRPr lang="en-US"/>
            </a:p>
          </p:txBody>
        </p:sp>
      </p:grpSp>
      <p:pic>
        <p:nvPicPr>
          <p:cNvPr id="1026" name="Picture 2" descr="http://jacobsschool.ucsd.edu/idea/img/studentlife/logo/usac.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5015880" y="5085184"/>
            <a:ext cx="2668846" cy="160130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78314E97-EA72-423C-A564-7CC6A52E7744}"/>
              </a:ext>
            </a:extLst>
          </p:cNvPr>
          <p:cNvSpPr txBox="1"/>
          <p:nvPr/>
        </p:nvSpPr>
        <p:spPr>
          <a:xfrm>
            <a:off x="4640367" y="2424972"/>
            <a:ext cx="3264497" cy="461665"/>
          </a:xfrm>
          <a:prstGeom prst="rect">
            <a:avLst/>
          </a:prstGeom>
          <a:noFill/>
        </p:spPr>
        <p:txBody>
          <a:bodyPr wrap="square">
            <a:spAutoFit/>
          </a:bodyPr>
          <a:lstStyle/>
          <a:p>
            <a:pPr>
              <a:spcBef>
                <a:spcPct val="50000"/>
              </a:spcBef>
              <a:defRPr/>
            </a:pPr>
            <a:r>
              <a:rPr lang="en-US" altLang="zh-CN" sz="2400" dirty="0">
                <a:latin typeface="Arial" pitchFamily="34" charset="0"/>
                <a:cs typeface="Arial" pitchFamily="34" charset="0"/>
                <a:hlinkClick r:id="rId4"/>
              </a:rPr>
              <a:t>http://m3.ucsd.edu/sdr</a:t>
            </a:r>
            <a:r>
              <a:rPr lang="en-US" altLang="zh-CN" sz="2400" dirty="0">
                <a:latin typeface="Arial" pitchFamily="34" charset="0"/>
                <a:cs typeface="Arial" pitchFamily="34" charset="0"/>
              </a:rPr>
              <a:t> </a:t>
            </a:r>
          </a:p>
        </p:txBody>
      </p:sp>
    </p:spTree>
    <p:extLst>
      <p:ext uri="{BB962C8B-B14F-4D97-AF65-F5344CB8AC3E}">
        <p14:creationId xmlns:p14="http://schemas.microsoft.com/office/powerpoint/2010/main" val="8669203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623679" cy="1143000"/>
          </a:xfrm>
        </p:spPr>
        <p:txBody>
          <a:bodyPr/>
          <a:lstStyle/>
          <a:p>
            <a:r>
              <a:rPr lang="en-US" dirty="0"/>
              <a:t>Spectrum Content of the Coaxial Cabl</a:t>
            </a:r>
            <a:r>
              <a:rPr lang="en-US" altLang="zh-CN" dirty="0"/>
              <a:t>e</a:t>
            </a:r>
            <a:endParaRPr lang="en-US" dirty="0"/>
          </a:p>
        </p:txBody>
      </p:sp>
      <p:sp>
        <p:nvSpPr>
          <p:cNvPr id="18" name="Slide Number Placeholder 17"/>
          <p:cNvSpPr>
            <a:spLocks noGrp="1"/>
          </p:cNvSpPr>
          <p:nvPr>
            <p:ph type="sldNum" sz="quarter" idx="12"/>
          </p:nvPr>
        </p:nvSpPr>
        <p:spPr>
          <a:xfrm>
            <a:off x="11568608" y="6416675"/>
            <a:ext cx="547760" cy="324693"/>
          </a:xfrm>
        </p:spPr>
        <p:txBody>
          <a:bodyPr/>
          <a:lstStyle/>
          <a:p>
            <a:fld id="{9E617D81-C3C2-4942-A81E-0DE90F43241E}" type="slidenum">
              <a:rPr lang="en-US" smtClean="0"/>
              <a:pPr/>
              <a:t>10</a:t>
            </a:fld>
            <a:endParaRPr lang="en-US" dirty="0"/>
          </a:p>
        </p:txBody>
      </p:sp>
      <p:pic>
        <p:nvPicPr>
          <p:cNvPr id="3" name="图片 2">
            <a:extLst>
              <a:ext uri="{FF2B5EF4-FFF2-40B4-BE49-F238E27FC236}">
                <a16:creationId xmlns:a16="http://schemas.microsoft.com/office/drawing/2014/main" id="{E097BE23-76A2-49FE-AAD5-6659E668AA10}"/>
              </a:ext>
            </a:extLst>
          </p:cNvPr>
          <p:cNvPicPr>
            <a:picLocks noChangeAspect="1"/>
          </p:cNvPicPr>
          <p:nvPr/>
        </p:nvPicPr>
        <p:blipFill>
          <a:blip r:embed="rId3"/>
          <a:stretch>
            <a:fillRect/>
          </a:stretch>
        </p:blipFill>
        <p:spPr>
          <a:xfrm>
            <a:off x="931845" y="2013072"/>
            <a:ext cx="10328310" cy="3856786"/>
          </a:xfrm>
          <a:prstGeom prst="rect">
            <a:avLst/>
          </a:prstGeom>
        </p:spPr>
      </p:pic>
      <p:sp>
        <p:nvSpPr>
          <p:cNvPr id="4" name="矩形 3">
            <a:extLst>
              <a:ext uri="{FF2B5EF4-FFF2-40B4-BE49-F238E27FC236}">
                <a16:creationId xmlns:a16="http://schemas.microsoft.com/office/drawing/2014/main" id="{52BA50CB-002F-4474-BE72-AB2CB7D64E04}"/>
              </a:ext>
            </a:extLst>
          </p:cNvPr>
          <p:cNvSpPr/>
          <p:nvPr/>
        </p:nvSpPr>
        <p:spPr>
          <a:xfrm>
            <a:off x="1135464" y="2130251"/>
            <a:ext cx="552659" cy="432079"/>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矩形 5">
            <a:extLst>
              <a:ext uri="{FF2B5EF4-FFF2-40B4-BE49-F238E27FC236}">
                <a16:creationId xmlns:a16="http://schemas.microsoft.com/office/drawing/2014/main" id="{8B91861C-296E-46C5-9A16-74FD05304A4D}"/>
              </a:ext>
            </a:extLst>
          </p:cNvPr>
          <p:cNvSpPr/>
          <p:nvPr/>
        </p:nvSpPr>
        <p:spPr>
          <a:xfrm>
            <a:off x="1401745" y="2973056"/>
            <a:ext cx="2215662" cy="911888"/>
          </a:xfrm>
          <a:prstGeom prst="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矩形 6">
            <a:extLst>
              <a:ext uri="{FF2B5EF4-FFF2-40B4-BE49-F238E27FC236}">
                <a16:creationId xmlns:a16="http://schemas.microsoft.com/office/drawing/2014/main" id="{37148DDB-E368-439F-B31C-8309928F00B4}"/>
              </a:ext>
            </a:extLst>
          </p:cNvPr>
          <p:cNvSpPr/>
          <p:nvPr/>
        </p:nvSpPr>
        <p:spPr>
          <a:xfrm>
            <a:off x="4024364" y="4917779"/>
            <a:ext cx="2567354" cy="739444"/>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矩形 7">
            <a:extLst>
              <a:ext uri="{FF2B5EF4-FFF2-40B4-BE49-F238E27FC236}">
                <a16:creationId xmlns:a16="http://schemas.microsoft.com/office/drawing/2014/main" id="{2CD1F893-64D7-4014-8248-B61A71209DD0}"/>
              </a:ext>
            </a:extLst>
          </p:cNvPr>
          <p:cNvSpPr/>
          <p:nvPr/>
        </p:nvSpPr>
        <p:spPr>
          <a:xfrm>
            <a:off x="8114044" y="4917779"/>
            <a:ext cx="2567354" cy="739444"/>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79527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15DE55-D7F9-41D2-B80D-F039A66AEA0D}"/>
              </a:ext>
            </a:extLst>
          </p:cNvPr>
          <p:cNvSpPr>
            <a:spLocks noGrp="1"/>
          </p:cNvSpPr>
          <p:nvPr>
            <p:ph type="title"/>
          </p:nvPr>
        </p:nvSpPr>
        <p:spPr/>
        <p:txBody>
          <a:bodyPr/>
          <a:lstStyle/>
          <a:p>
            <a:r>
              <a:rPr lang="en-US" dirty="0"/>
              <a:t>Commercial Split-IF Architecture</a:t>
            </a:r>
          </a:p>
        </p:txBody>
      </p:sp>
      <p:pic>
        <p:nvPicPr>
          <p:cNvPr id="3" name="图片 2">
            <a:extLst>
              <a:ext uri="{FF2B5EF4-FFF2-40B4-BE49-F238E27FC236}">
                <a16:creationId xmlns:a16="http://schemas.microsoft.com/office/drawing/2014/main" id="{7DB148AD-F812-4C12-BCB1-0EB299642E5A}"/>
              </a:ext>
            </a:extLst>
          </p:cNvPr>
          <p:cNvPicPr>
            <a:picLocks noChangeAspect="1"/>
          </p:cNvPicPr>
          <p:nvPr/>
        </p:nvPicPr>
        <p:blipFill>
          <a:blip r:embed="rId3"/>
          <a:stretch>
            <a:fillRect/>
          </a:stretch>
        </p:blipFill>
        <p:spPr>
          <a:xfrm>
            <a:off x="1152525" y="1601302"/>
            <a:ext cx="10032058" cy="3926271"/>
          </a:xfrm>
          <a:prstGeom prst="rect">
            <a:avLst/>
          </a:prstGeom>
        </p:spPr>
      </p:pic>
      <p:sp>
        <p:nvSpPr>
          <p:cNvPr id="4" name="Slide Number Placeholder 17">
            <a:extLst>
              <a:ext uri="{FF2B5EF4-FFF2-40B4-BE49-F238E27FC236}">
                <a16:creationId xmlns:a16="http://schemas.microsoft.com/office/drawing/2014/main" id="{A450A48B-11AC-4DC4-959A-C93299773EF8}"/>
              </a:ext>
            </a:extLst>
          </p:cNvPr>
          <p:cNvSpPr>
            <a:spLocks noGrp="1"/>
          </p:cNvSpPr>
          <p:nvPr>
            <p:ph type="sldNum" sz="quarter" idx="12"/>
          </p:nvPr>
        </p:nvSpPr>
        <p:spPr>
          <a:xfrm>
            <a:off x="11568608" y="6416675"/>
            <a:ext cx="547760" cy="324693"/>
          </a:xfrm>
        </p:spPr>
        <p:txBody>
          <a:bodyPr/>
          <a:lstStyle/>
          <a:p>
            <a:fld id="{9E617D81-C3C2-4942-A81E-0DE90F43241E}" type="slidenum">
              <a:rPr lang="en-US" smtClean="0"/>
              <a:pPr/>
              <a:t>11</a:t>
            </a:fld>
            <a:endParaRPr lang="en-US" dirty="0"/>
          </a:p>
        </p:txBody>
      </p:sp>
      <p:sp>
        <p:nvSpPr>
          <p:cNvPr id="5" name="矩形 4">
            <a:extLst>
              <a:ext uri="{FF2B5EF4-FFF2-40B4-BE49-F238E27FC236}">
                <a16:creationId xmlns:a16="http://schemas.microsoft.com/office/drawing/2014/main" id="{049027DC-B197-446B-BF21-17928C2DE8FC}"/>
              </a:ext>
            </a:extLst>
          </p:cNvPr>
          <p:cNvSpPr/>
          <p:nvPr/>
        </p:nvSpPr>
        <p:spPr>
          <a:xfrm>
            <a:off x="4662371" y="6348188"/>
            <a:ext cx="6377103" cy="276999"/>
          </a:xfrm>
          <a:prstGeom prst="rect">
            <a:avLst/>
          </a:prstGeom>
        </p:spPr>
        <p:txBody>
          <a:bodyPr wrap="square">
            <a:spAutoFit/>
          </a:bodyPr>
          <a:lstStyle/>
          <a:p>
            <a:r>
              <a:rPr lang="en-US" altLang="zh-CN" sz="1200" dirty="0">
                <a:latin typeface="LinLibertineT"/>
              </a:rPr>
              <a:t>Ref: </a:t>
            </a:r>
            <a:r>
              <a:rPr lang="en-US" sz="1200" dirty="0">
                <a:latin typeface="LinLibertineT"/>
              </a:rPr>
              <a:t>A 16TX/16RX 60 GHz 802.11ad Chipset With Single Coaxial Interface and Polarization Diversity</a:t>
            </a:r>
            <a:endParaRPr lang="en-US" sz="3600" dirty="0"/>
          </a:p>
        </p:txBody>
      </p:sp>
      <p:sp>
        <p:nvSpPr>
          <p:cNvPr id="6" name="箭头: 下 5">
            <a:extLst>
              <a:ext uri="{FF2B5EF4-FFF2-40B4-BE49-F238E27FC236}">
                <a16:creationId xmlns:a16="http://schemas.microsoft.com/office/drawing/2014/main" id="{3F2412E2-26E2-45C6-9BDE-FB9C1A5A88F4}"/>
              </a:ext>
            </a:extLst>
          </p:cNvPr>
          <p:cNvSpPr/>
          <p:nvPr/>
        </p:nvSpPr>
        <p:spPr>
          <a:xfrm rot="10800000">
            <a:off x="5456255" y="3992544"/>
            <a:ext cx="468923" cy="74022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8578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511564" cy="1143000"/>
          </a:xfrm>
        </p:spPr>
        <p:txBody>
          <a:bodyPr/>
          <a:lstStyle/>
          <a:p>
            <a:r>
              <a:rPr lang="en-US" altLang="zh-CN" dirty="0"/>
              <a:t>Overview</a:t>
            </a:r>
            <a:endParaRPr lang="en-US" dirty="0"/>
          </a:p>
        </p:txBody>
      </p:sp>
      <p:sp>
        <p:nvSpPr>
          <p:cNvPr id="18" name="Slide Number Placeholder 17"/>
          <p:cNvSpPr>
            <a:spLocks noGrp="1"/>
          </p:cNvSpPr>
          <p:nvPr>
            <p:ph type="sldNum" sz="quarter" idx="12"/>
          </p:nvPr>
        </p:nvSpPr>
        <p:spPr/>
        <p:txBody>
          <a:bodyPr/>
          <a:lstStyle/>
          <a:p>
            <a:fld id="{9E617D81-C3C2-4942-A81E-0DE90F43241E}" type="slidenum">
              <a:rPr lang="en-US" smtClean="0"/>
              <a:pPr/>
              <a:t>12</a:t>
            </a:fld>
            <a:endParaRPr lang="en-US" dirty="0"/>
          </a:p>
        </p:txBody>
      </p:sp>
      <p:pic>
        <p:nvPicPr>
          <p:cNvPr id="6" name="图片 5">
            <a:extLst>
              <a:ext uri="{FF2B5EF4-FFF2-40B4-BE49-F238E27FC236}">
                <a16:creationId xmlns:a16="http://schemas.microsoft.com/office/drawing/2014/main" id="{D62158C3-9795-4B3E-B0B0-25D4CC8457A0}"/>
              </a:ext>
            </a:extLst>
          </p:cNvPr>
          <p:cNvPicPr>
            <a:picLocks noChangeAspect="1"/>
          </p:cNvPicPr>
          <p:nvPr/>
        </p:nvPicPr>
        <p:blipFill>
          <a:blip r:embed="rId3"/>
          <a:stretch>
            <a:fillRect/>
          </a:stretch>
        </p:blipFill>
        <p:spPr>
          <a:xfrm>
            <a:off x="877150" y="1717968"/>
            <a:ext cx="10437699" cy="4169776"/>
          </a:xfrm>
          <a:prstGeom prst="rect">
            <a:avLst/>
          </a:prstGeom>
        </p:spPr>
      </p:pic>
    </p:spTree>
    <p:extLst>
      <p:ext uri="{BB962C8B-B14F-4D97-AF65-F5344CB8AC3E}">
        <p14:creationId xmlns:p14="http://schemas.microsoft.com/office/powerpoint/2010/main" val="37831864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511564" cy="1143000"/>
          </a:xfrm>
        </p:spPr>
        <p:txBody>
          <a:bodyPr/>
          <a:lstStyle/>
          <a:p>
            <a:r>
              <a:rPr lang="en-US" altLang="zh-CN" dirty="0"/>
              <a:t>Overview</a:t>
            </a:r>
            <a:endParaRPr lang="en-US" dirty="0"/>
          </a:p>
        </p:txBody>
      </p:sp>
      <p:sp>
        <p:nvSpPr>
          <p:cNvPr id="5" name="TextBox 4"/>
          <p:cNvSpPr txBox="1"/>
          <p:nvPr/>
        </p:nvSpPr>
        <p:spPr>
          <a:xfrm>
            <a:off x="1057044" y="1400175"/>
            <a:ext cx="9763356" cy="4005648"/>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Flexible data path</a:t>
            </a:r>
          </a:p>
          <a:p>
            <a:pPr marL="800100" lvl="1" indent="-342900">
              <a:lnSpc>
                <a:spcPct val="150000"/>
              </a:lnSpc>
              <a:buClr>
                <a:srgbClr val="0000CC"/>
              </a:buClr>
              <a:buFont typeface="Arial" panose="020B0604020202020204" pitchFamily="34" charset="0"/>
              <a:buChar char="•"/>
            </a:pPr>
            <a:r>
              <a:rPr lang="en-US" altLang="zh-CN" sz="2000" dirty="0">
                <a:latin typeface="Arial" panose="020B0604020202020204" pitchFamily="34" charset="0"/>
                <a:cs typeface="Arial" panose="020B0604020202020204" pitchFamily="34" charset="0"/>
              </a:rPr>
              <a:t>Interface with baseband processing unit (e.g., FPGA)</a:t>
            </a:r>
          </a:p>
          <a:p>
            <a:pPr marL="342900" indent="-342900">
              <a:lnSpc>
                <a:spcPct val="150000"/>
              </a:lnSpc>
              <a:buClr>
                <a:srgbClr val="0000CC"/>
              </a:buClr>
              <a:buFont typeface="Wingdings" panose="05000000000000000000" pitchFamily="2" charset="2"/>
              <a:buChar char="Ø"/>
            </a:pPr>
            <a:r>
              <a:rPr lang="en-US" altLang="zh-CN" sz="2800" dirty="0">
                <a:solidFill>
                  <a:schemeClr val="bg1">
                    <a:lumMod val="65000"/>
                  </a:schemeClr>
                </a:solidFill>
                <a:latin typeface="Arial" panose="020B0604020202020204" pitchFamily="34" charset="0"/>
                <a:cs typeface="Arial" panose="020B0604020202020204" pitchFamily="34" charset="0"/>
              </a:rPr>
              <a:t>R</a:t>
            </a:r>
            <a:r>
              <a:rPr lang="en-US" sz="2800" dirty="0">
                <a:solidFill>
                  <a:schemeClr val="bg1">
                    <a:lumMod val="65000"/>
                  </a:schemeClr>
                </a:solidFill>
                <a:latin typeface="Arial" panose="020B0604020202020204" pitchFamily="34" charset="0"/>
                <a:cs typeface="Arial" panose="020B0604020202020204" pitchFamily="34" charset="0"/>
              </a:rPr>
              <a:t>eal time control path</a:t>
            </a:r>
          </a:p>
          <a:p>
            <a:pPr marL="800100" lvl="1" indent="-342900">
              <a:lnSpc>
                <a:spcPct val="150000"/>
              </a:lnSpc>
              <a:buClr>
                <a:srgbClr val="0000CC"/>
              </a:buClr>
              <a:buFont typeface="Arial" panose="020B0604020202020204" pitchFamily="34" charset="0"/>
              <a:buChar char="•"/>
            </a:pPr>
            <a:r>
              <a:rPr lang="en-US" sz="2000" dirty="0">
                <a:solidFill>
                  <a:schemeClr val="bg1">
                    <a:lumMod val="65000"/>
                  </a:schemeClr>
                </a:solidFill>
                <a:latin typeface="Arial" panose="020B0604020202020204" pitchFamily="34" charset="0"/>
                <a:cs typeface="Arial" panose="020B0604020202020204" pitchFamily="34" charset="0"/>
              </a:rPr>
              <a:t>Sub-µs latency: can do fast beam sweeping</a:t>
            </a:r>
          </a:p>
          <a:p>
            <a:pPr marL="342900" indent="-342900">
              <a:lnSpc>
                <a:spcPct val="150000"/>
              </a:lnSpc>
              <a:buClr>
                <a:srgbClr val="0000CC"/>
              </a:buClr>
              <a:buFont typeface="Wingdings" panose="05000000000000000000" pitchFamily="2" charset="2"/>
              <a:buChar char="Ø"/>
            </a:pPr>
            <a:r>
              <a:rPr lang="it-IT" sz="2800" dirty="0">
                <a:solidFill>
                  <a:schemeClr val="bg1">
                    <a:lumMod val="65000"/>
                  </a:schemeClr>
                </a:solidFill>
                <a:latin typeface="Arial" panose="020B0604020202020204" pitchFamily="34" charset="0"/>
                <a:cs typeface="Arial" panose="020B0604020202020204" pitchFamily="34" charset="0"/>
              </a:rPr>
              <a:t>Reconfigurable beam pattern</a:t>
            </a:r>
          </a:p>
          <a:p>
            <a:pPr marL="342900" indent="-342900">
              <a:lnSpc>
                <a:spcPct val="150000"/>
              </a:lnSpc>
              <a:buClr>
                <a:srgbClr val="0000CC"/>
              </a:buClr>
              <a:buFont typeface="Wingdings" panose="05000000000000000000" pitchFamily="2" charset="2"/>
              <a:buChar char="Ø"/>
            </a:pPr>
            <a:r>
              <a:rPr lang="it-IT" sz="2800" dirty="0">
                <a:solidFill>
                  <a:schemeClr val="bg1">
                    <a:lumMod val="65000"/>
                  </a:schemeClr>
                </a:solidFill>
                <a:latin typeface="Arial" panose="020B0604020202020204" pitchFamily="34" charset="0"/>
                <a:cs typeface="Arial" panose="020B0604020202020204" pitchFamily="34" charset="0"/>
              </a:rPr>
              <a:t>Massive MIMO mmWave radio/radar </a:t>
            </a:r>
          </a:p>
          <a:p>
            <a:pPr marL="800100" lvl="1" indent="-342900">
              <a:lnSpc>
                <a:spcPct val="150000"/>
              </a:lnSpc>
              <a:buClr>
                <a:srgbClr val="0000CC"/>
              </a:buClr>
              <a:buFont typeface="Arial" panose="020B0604020202020204" pitchFamily="34" charset="0"/>
              <a:buChar char="•"/>
            </a:pPr>
            <a:r>
              <a:rPr lang="it-IT" sz="2000" dirty="0">
                <a:solidFill>
                  <a:schemeClr val="bg1">
                    <a:lumMod val="65000"/>
                  </a:schemeClr>
                </a:solidFill>
                <a:latin typeface="Arial" panose="020B0604020202020204" pitchFamily="34" charset="0"/>
                <a:cs typeface="Arial" panose="020B0604020202020204" pitchFamily="34" charset="0"/>
              </a:rPr>
              <a:t>Restructuring commodity 802.11ad radio, low cost and real world case</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13</a:t>
            </a:fld>
            <a:endParaRPr lang="en-US" dirty="0"/>
          </a:p>
        </p:txBody>
      </p:sp>
      <p:pic>
        <p:nvPicPr>
          <p:cNvPr id="6" name="图片 5">
            <a:extLst>
              <a:ext uri="{FF2B5EF4-FFF2-40B4-BE49-F238E27FC236}">
                <a16:creationId xmlns:a16="http://schemas.microsoft.com/office/drawing/2014/main" id="{D62158C3-9795-4B3E-B0B0-25D4CC8457A0}"/>
              </a:ext>
            </a:extLst>
          </p:cNvPr>
          <p:cNvPicPr>
            <a:picLocks noChangeAspect="1"/>
          </p:cNvPicPr>
          <p:nvPr/>
        </p:nvPicPr>
        <p:blipFill>
          <a:blip r:embed="rId3"/>
          <a:stretch>
            <a:fillRect/>
          </a:stretch>
        </p:blipFill>
        <p:spPr>
          <a:xfrm>
            <a:off x="7251927" y="2246899"/>
            <a:ext cx="4940073" cy="1973519"/>
          </a:xfrm>
          <a:prstGeom prst="rect">
            <a:avLst/>
          </a:prstGeom>
        </p:spPr>
      </p:pic>
    </p:spTree>
    <p:extLst>
      <p:ext uri="{BB962C8B-B14F-4D97-AF65-F5344CB8AC3E}">
        <p14:creationId xmlns:p14="http://schemas.microsoft.com/office/powerpoint/2010/main" val="16014295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6AE6C8-9E1E-4FBC-BAE6-C443440FEFD4}"/>
              </a:ext>
            </a:extLst>
          </p:cNvPr>
          <p:cNvSpPr>
            <a:spLocks noGrp="1"/>
          </p:cNvSpPr>
          <p:nvPr>
            <p:ph type="title"/>
          </p:nvPr>
        </p:nvSpPr>
        <p:spPr/>
        <p:txBody>
          <a:bodyPr/>
          <a:lstStyle/>
          <a:p>
            <a:r>
              <a:rPr lang="en-US" altLang="zh-CN" dirty="0"/>
              <a:t>Bridge board</a:t>
            </a:r>
            <a:endParaRPr lang="en-US" dirty="0"/>
          </a:p>
        </p:txBody>
      </p:sp>
      <p:sp>
        <p:nvSpPr>
          <p:cNvPr id="8" name="Rectangle 7">
            <a:extLst>
              <a:ext uri="{FF2B5EF4-FFF2-40B4-BE49-F238E27FC236}">
                <a16:creationId xmlns:a16="http://schemas.microsoft.com/office/drawing/2014/main" id="{F1F2D6EC-226B-4C22-A1B3-5B516DBC0B72}"/>
              </a:ext>
            </a:extLst>
          </p:cNvPr>
          <p:cNvSpPr>
            <a:spLocks noChangeArrowheads="1"/>
          </p:cNvSpPr>
          <p:nvPr/>
        </p:nvSpPr>
        <p:spPr bwMode="auto">
          <a:xfrm>
            <a:off x="8915400" y="2657475"/>
            <a:ext cx="2336800"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Phased array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Rectangle 8">
            <a:extLst>
              <a:ext uri="{FF2B5EF4-FFF2-40B4-BE49-F238E27FC236}">
                <a16:creationId xmlns:a16="http://schemas.microsoft.com/office/drawing/2014/main" id="{744CCBCF-5FB8-4DAD-91BB-5072797CF0D6}"/>
              </a:ext>
            </a:extLst>
          </p:cNvPr>
          <p:cNvSpPr>
            <a:spLocks noChangeArrowheads="1"/>
          </p:cNvSpPr>
          <p:nvPr/>
        </p:nvSpPr>
        <p:spPr bwMode="auto">
          <a:xfrm>
            <a:off x="9326563" y="3100388"/>
            <a:ext cx="1368425"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module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5" name="Freeform 14">
            <a:extLst>
              <a:ext uri="{FF2B5EF4-FFF2-40B4-BE49-F238E27FC236}">
                <a16:creationId xmlns:a16="http://schemas.microsoft.com/office/drawing/2014/main" id="{038EE654-9D3D-4EA0-9B38-70BFFB7FFE8A}"/>
              </a:ext>
            </a:extLst>
          </p:cNvPr>
          <p:cNvSpPr>
            <a:spLocks/>
          </p:cNvSpPr>
          <p:nvPr/>
        </p:nvSpPr>
        <p:spPr bwMode="auto">
          <a:xfrm>
            <a:off x="8531227" y="2843213"/>
            <a:ext cx="214312" cy="284162"/>
          </a:xfrm>
          <a:custGeom>
            <a:avLst/>
            <a:gdLst>
              <a:gd name="T0" fmla="*/ 119 w 119"/>
              <a:gd name="T1" fmla="*/ 179 h 179"/>
              <a:gd name="T2" fmla="*/ 32 w 119"/>
              <a:gd name="T3" fmla="*/ 0 h 179"/>
            </a:gdLst>
            <a:ahLst/>
            <a:cxnLst>
              <a:cxn ang="0">
                <a:pos x="T0" y="T1"/>
              </a:cxn>
              <a:cxn ang="0">
                <a:pos x="T2" y="T3"/>
              </a:cxn>
            </a:cxnLst>
            <a:rect l="0" t="0" r="r" b="b"/>
            <a:pathLst>
              <a:path w="119" h="179">
                <a:moveTo>
                  <a:pt x="119" y="179"/>
                </a:moveTo>
                <a:cubicBezTo>
                  <a:pt x="34" y="174"/>
                  <a:pt x="0" y="102"/>
                  <a:pt x="32" y="0"/>
                </a:cubicBez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5BE1E66D-EF8C-4265-AAA4-42661D32AB5A}"/>
              </a:ext>
            </a:extLst>
          </p:cNvPr>
          <p:cNvSpPr>
            <a:spLocks/>
          </p:cNvSpPr>
          <p:nvPr/>
        </p:nvSpPr>
        <p:spPr bwMode="auto">
          <a:xfrm>
            <a:off x="8693150" y="3049588"/>
            <a:ext cx="179388" cy="166687"/>
          </a:xfrm>
          <a:custGeom>
            <a:avLst/>
            <a:gdLst>
              <a:gd name="T0" fmla="*/ 250 w 250"/>
              <a:gd name="T1" fmla="*/ 83 h 233"/>
              <a:gd name="T2" fmla="*/ 0 w 250"/>
              <a:gd name="T3" fmla="*/ 0 h 233"/>
              <a:gd name="T4" fmla="*/ 33 w 250"/>
              <a:gd name="T5" fmla="*/ 233 h 233"/>
              <a:gd name="T6" fmla="*/ 250 w 250"/>
              <a:gd name="T7" fmla="*/ 83 h 233"/>
            </a:gdLst>
            <a:ahLst/>
            <a:cxnLst>
              <a:cxn ang="0">
                <a:pos x="T0" y="T1"/>
              </a:cxn>
              <a:cxn ang="0">
                <a:pos x="T2" y="T3"/>
              </a:cxn>
              <a:cxn ang="0">
                <a:pos x="T4" y="T5"/>
              </a:cxn>
              <a:cxn ang="0">
                <a:pos x="T6" y="T7"/>
              </a:cxn>
            </a:cxnLst>
            <a:rect l="0" t="0" r="r" b="b"/>
            <a:pathLst>
              <a:path w="250" h="233">
                <a:moveTo>
                  <a:pt x="250" y="83"/>
                </a:moveTo>
                <a:lnTo>
                  <a:pt x="0" y="0"/>
                </a:lnTo>
                <a:cubicBezTo>
                  <a:pt x="47" y="68"/>
                  <a:pt x="59" y="155"/>
                  <a:pt x="33" y="233"/>
                </a:cubicBezTo>
                <a:lnTo>
                  <a:pt x="25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1">
            <a:extLst>
              <a:ext uri="{FF2B5EF4-FFF2-40B4-BE49-F238E27FC236}">
                <a16:creationId xmlns:a16="http://schemas.microsoft.com/office/drawing/2014/main" id="{7700B659-F813-4C70-85F6-8490F72B5299}"/>
              </a:ext>
            </a:extLst>
          </p:cNvPr>
          <p:cNvSpPr>
            <a:spLocks/>
          </p:cNvSpPr>
          <p:nvPr/>
        </p:nvSpPr>
        <p:spPr bwMode="auto">
          <a:xfrm>
            <a:off x="2992438" y="2971800"/>
            <a:ext cx="271463" cy="171450"/>
          </a:xfrm>
          <a:custGeom>
            <a:avLst/>
            <a:gdLst>
              <a:gd name="T0" fmla="*/ 0 w 171"/>
              <a:gd name="T1" fmla="*/ 86 h 108"/>
              <a:gd name="T2" fmla="*/ 171 w 171"/>
              <a:gd name="T3" fmla="*/ 0 h 108"/>
            </a:gdLst>
            <a:ahLst/>
            <a:cxnLst>
              <a:cxn ang="0">
                <a:pos x="T0" y="T1"/>
              </a:cxn>
              <a:cxn ang="0">
                <a:pos x="T2" y="T3"/>
              </a:cxn>
            </a:cxnLst>
            <a:rect l="0" t="0" r="r" b="b"/>
            <a:pathLst>
              <a:path w="171" h="108">
                <a:moveTo>
                  <a:pt x="0" y="86"/>
                </a:moveTo>
                <a:cubicBezTo>
                  <a:pt x="89" y="108"/>
                  <a:pt x="157" y="74"/>
                  <a:pt x="171" y="0"/>
                </a:cubicBez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a:extLst>
              <a:ext uri="{FF2B5EF4-FFF2-40B4-BE49-F238E27FC236}">
                <a16:creationId xmlns:a16="http://schemas.microsoft.com/office/drawing/2014/main" id="{EE015291-6857-4076-9CC5-CC68D86D5C31}"/>
              </a:ext>
            </a:extLst>
          </p:cNvPr>
          <p:cNvSpPr>
            <a:spLocks/>
          </p:cNvSpPr>
          <p:nvPr/>
        </p:nvSpPr>
        <p:spPr bwMode="auto">
          <a:xfrm>
            <a:off x="3181350" y="2843213"/>
            <a:ext cx="169863" cy="173037"/>
          </a:xfrm>
          <a:custGeom>
            <a:avLst/>
            <a:gdLst>
              <a:gd name="T0" fmla="*/ 107 w 236"/>
              <a:gd name="T1" fmla="*/ 0 h 240"/>
              <a:gd name="T2" fmla="*/ 236 w 236"/>
              <a:gd name="T3" fmla="*/ 229 h 240"/>
              <a:gd name="T4" fmla="*/ 0 w 236"/>
              <a:gd name="T5" fmla="*/ 240 h 240"/>
              <a:gd name="T6" fmla="*/ 107 w 236"/>
              <a:gd name="T7" fmla="*/ 0 h 240"/>
            </a:gdLst>
            <a:ahLst/>
            <a:cxnLst>
              <a:cxn ang="0">
                <a:pos x="T0" y="T1"/>
              </a:cxn>
              <a:cxn ang="0">
                <a:pos x="T2" y="T3"/>
              </a:cxn>
              <a:cxn ang="0">
                <a:pos x="T4" y="T5"/>
              </a:cxn>
              <a:cxn ang="0">
                <a:pos x="T6" y="T7"/>
              </a:cxn>
            </a:cxnLst>
            <a:rect l="0" t="0" r="r" b="b"/>
            <a:pathLst>
              <a:path w="236" h="240">
                <a:moveTo>
                  <a:pt x="107" y="0"/>
                </a:moveTo>
                <a:lnTo>
                  <a:pt x="236" y="229"/>
                </a:lnTo>
                <a:cubicBezTo>
                  <a:pt x="160" y="196"/>
                  <a:pt x="73" y="200"/>
                  <a:pt x="0" y="240"/>
                </a:cubicBezTo>
                <a:lnTo>
                  <a:pt x="10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4">
            <a:extLst>
              <a:ext uri="{FF2B5EF4-FFF2-40B4-BE49-F238E27FC236}">
                <a16:creationId xmlns:a16="http://schemas.microsoft.com/office/drawing/2014/main" id="{3DDF4967-D065-454E-8DBF-C1EB2C6B4D2D}"/>
              </a:ext>
            </a:extLst>
          </p:cNvPr>
          <p:cNvSpPr>
            <a:spLocks/>
          </p:cNvSpPr>
          <p:nvPr/>
        </p:nvSpPr>
        <p:spPr bwMode="auto">
          <a:xfrm>
            <a:off x="3227388" y="2392363"/>
            <a:ext cx="168275" cy="269875"/>
          </a:xfrm>
          <a:custGeom>
            <a:avLst/>
            <a:gdLst>
              <a:gd name="T0" fmla="*/ 106 w 106"/>
              <a:gd name="T1" fmla="*/ 0 h 170"/>
              <a:gd name="T2" fmla="*/ 19 w 106"/>
              <a:gd name="T3" fmla="*/ 170 h 170"/>
            </a:gdLst>
            <a:ahLst/>
            <a:cxnLst>
              <a:cxn ang="0">
                <a:pos x="T0" y="T1"/>
              </a:cxn>
              <a:cxn ang="0">
                <a:pos x="T2" y="T3"/>
              </a:cxn>
            </a:cxnLst>
            <a:rect l="0" t="0" r="r" b="b"/>
            <a:pathLst>
              <a:path w="106" h="170">
                <a:moveTo>
                  <a:pt x="106" y="0"/>
                </a:moveTo>
                <a:cubicBezTo>
                  <a:pt x="34" y="16"/>
                  <a:pt x="0" y="83"/>
                  <a:pt x="19" y="170"/>
                </a:cubicBez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Freeform 35">
            <a:extLst>
              <a:ext uri="{FF2B5EF4-FFF2-40B4-BE49-F238E27FC236}">
                <a16:creationId xmlns:a16="http://schemas.microsoft.com/office/drawing/2014/main" id="{0606876E-66A7-454F-B786-691541E7B005}"/>
              </a:ext>
            </a:extLst>
          </p:cNvPr>
          <p:cNvSpPr>
            <a:spLocks/>
          </p:cNvSpPr>
          <p:nvPr/>
        </p:nvSpPr>
        <p:spPr bwMode="auto">
          <a:xfrm>
            <a:off x="3352800" y="2306638"/>
            <a:ext cx="171450" cy="169862"/>
          </a:xfrm>
          <a:custGeom>
            <a:avLst/>
            <a:gdLst>
              <a:gd name="T0" fmla="*/ 238 w 238"/>
              <a:gd name="T1" fmla="*/ 122 h 235"/>
              <a:gd name="T2" fmla="*/ 5 w 238"/>
              <a:gd name="T3" fmla="*/ 0 h 235"/>
              <a:gd name="T4" fmla="*/ 0 w 238"/>
              <a:gd name="T5" fmla="*/ 235 h 235"/>
              <a:gd name="T6" fmla="*/ 238 w 238"/>
              <a:gd name="T7" fmla="*/ 122 h 235"/>
            </a:gdLst>
            <a:ahLst/>
            <a:cxnLst>
              <a:cxn ang="0">
                <a:pos x="T0" y="T1"/>
              </a:cxn>
              <a:cxn ang="0">
                <a:pos x="T2" y="T3"/>
              </a:cxn>
              <a:cxn ang="0">
                <a:pos x="T4" y="T5"/>
              </a:cxn>
              <a:cxn ang="0">
                <a:pos x="T6" y="T7"/>
              </a:cxn>
            </a:cxnLst>
            <a:rect l="0" t="0" r="r" b="b"/>
            <a:pathLst>
              <a:path w="238" h="235">
                <a:moveTo>
                  <a:pt x="238" y="122"/>
                </a:moveTo>
                <a:lnTo>
                  <a:pt x="5" y="0"/>
                </a:lnTo>
                <a:cubicBezTo>
                  <a:pt x="40" y="75"/>
                  <a:pt x="39" y="162"/>
                  <a:pt x="0" y="235"/>
                </a:cubicBezTo>
                <a:lnTo>
                  <a:pt x="238" y="1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Rectangle 36">
            <a:extLst>
              <a:ext uri="{FF2B5EF4-FFF2-40B4-BE49-F238E27FC236}">
                <a16:creationId xmlns:a16="http://schemas.microsoft.com/office/drawing/2014/main" id="{D23E7FCD-4D24-4B80-A5A8-C584391ADC39}"/>
              </a:ext>
            </a:extLst>
          </p:cNvPr>
          <p:cNvSpPr>
            <a:spLocks noChangeArrowheads="1"/>
          </p:cNvSpPr>
          <p:nvPr/>
        </p:nvSpPr>
        <p:spPr bwMode="auto">
          <a:xfrm>
            <a:off x="1217613" y="2657475"/>
            <a:ext cx="1828800"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Baseband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8" name="Rectangle 37">
            <a:extLst>
              <a:ext uri="{FF2B5EF4-FFF2-40B4-BE49-F238E27FC236}">
                <a16:creationId xmlns:a16="http://schemas.microsoft.com/office/drawing/2014/main" id="{D29ACE3A-ECAC-42D3-A3EC-31399E3D58B9}"/>
              </a:ext>
            </a:extLst>
          </p:cNvPr>
          <p:cNvSpPr>
            <a:spLocks noChangeArrowheads="1"/>
          </p:cNvSpPr>
          <p:nvPr/>
        </p:nvSpPr>
        <p:spPr bwMode="auto">
          <a:xfrm>
            <a:off x="1379538" y="3100388"/>
            <a:ext cx="1370013"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module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9" name="Line 38">
            <a:extLst>
              <a:ext uri="{FF2B5EF4-FFF2-40B4-BE49-F238E27FC236}">
                <a16:creationId xmlns:a16="http://schemas.microsoft.com/office/drawing/2014/main" id="{7822EAAA-4052-495F-B322-37656DBA8E64}"/>
              </a:ext>
            </a:extLst>
          </p:cNvPr>
          <p:cNvSpPr>
            <a:spLocks noChangeShapeType="1"/>
          </p:cNvSpPr>
          <p:nvPr/>
        </p:nvSpPr>
        <p:spPr bwMode="auto">
          <a:xfrm>
            <a:off x="2773363" y="3108325"/>
            <a:ext cx="219075" cy="0"/>
          </a:xfrm>
          <a:prstGeom prst="line">
            <a:avLst/>
          </a:prstGeom>
          <a:noFill/>
          <a:ln w="46038" cap="flat">
            <a:solidFill>
              <a:srgbClr val="00000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Line 40">
            <a:extLst>
              <a:ext uri="{FF2B5EF4-FFF2-40B4-BE49-F238E27FC236}">
                <a16:creationId xmlns:a16="http://schemas.microsoft.com/office/drawing/2014/main" id="{8CAE1839-D7E6-4F85-8190-903D66BAD0D8}"/>
              </a:ext>
            </a:extLst>
          </p:cNvPr>
          <p:cNvSpPr>
            <a:spLocks noChangeShapeType="1"/>
          </p:cNvSpPr>
          <p:nvPr/>
        </p:nvSpPr>
        <p:spPr bwMode="auto">
          <a:xfrm flipV="1">
            <a:off x="3260725" y="2655886"/>
            <a:ext cx="3176" cy="160337"/>
          </a:xfrm>
          <a:prstGeom prst="line">
            <a:avLst/>
          </a:prstGeom>
          <a:noFill/>
          <a:ln w="4603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Line 44">
            <a:extLst>
              <a:ext uri="{FF2B5EF4-FFF2-40B4-BE49-F238E27FC236}">
                <a16:creationId xmlns:a16="http://schemas.microsoft.com/office/drawing/2014/main" id="{7A6D06ED-8D35-45DD-A06F-4FFD8086D11B}"/>
              </a:ext>
            </a:extLst>
          </p:cNvPr>
          <p:cNvSpPr>
            <a:spLocks noChangeShapeType="1"/>
          </p:cNvSpPr>
          <p:nvPr/>
        </p:nvSpPr>
        <p:spPr bwMode="auto">
          <a:xfrm flipH="1">
            <a:off x="8816975" y="3108325"/>
            <a:ext cx="55563" cy="0"/>
          </a:xfrm>
          <a:prstGeom prst="line">
            <a:avLst/>
          </a:prstGeom>
          <a:noFill/>
          <a:ln w="4603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Rectangle 45">
            <a:extLst>
              <a:ext uri="{FF2B5EF4-FFF2-40B4-BE49-F238E27FC236}">
                <a16:creationId xmlns:a16="http://schemas.microsoft.com/office/drawing/2014/main" id="{ABA2DF10-1486-42D2-8203-71CF1F544809}"/>
              </a:ext>
            </a:extLst>
          </p:cNvPr>
          <p:cNvSpPr>
            <a:spLocks noChangeArrowheads="1"/>
          </p:cNvSpPr>
          <p:nvPr/>
        </p:nvSpPr>
        <p:spPr bwMode="auto">
          <a:xfrm>
            <a:off x="5426075" y="2338388"/>
            <a:ext cx="1209675"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Path 1</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9" name="Freeform 48">
            <a:extLst>
              <a:ext uri="{FF2B5EF4-FFF2-40B4-BE49-F238E27FC236}">
                <a16:creationId xmlns:a16="http://schemas.microsoft.com/office/drawing/2014/main" id="{8BA47E5C-DAC9-4B38-8870-BB303B1356F8}"/>
              </a:ext>
            </a:extLst>
          </p:cNvPr>
          <p:cNvSpPr>
            <a:spLocks/>
          </p:cNvSpPr>
          <p:nvPr/>
        </p:nvSpPr>
        <p:spPr bwMode="auto">
          <a:xfrm>
            <a:off x="3524250" y="2395538"/>
            <a:ext cx="5040313" cy="217487"/>
          </a:xfrm>
          <a:custGeom>
            <a:avLst/>
            <a:gdLst>
              <a:gd name="T0" fmla="*/ 0 w 3175"/>
              <a:gd name="T1" fmla="*/ 0 h 137"/>
              <a:gd name="T2" fmla="*/ 3175 w 3175"/>
              <a:gd name="T3" fmla="*/ 0 h 137"/>
              <a:gd name="T4" fmla="*/ 3175 w 3175"/>
              <a:gd name="T5" fmla="*/ 137 h 137"/>
            </a:gdLst>
            <a:ahLst/>
            <a:cxnLst>
              <a:cxn ang="0">
                <a:pos x="T0" y="T1"/>
              </a:cxn>
              <a:cxn ang="0">
                <a:pos x="T2" y="T3"/>
              </a:cxn>
              <a:cxn ang="0">
                <a:pos x="T4" y="T5"/>
              </a:cxn>
            </a:cxnLst>
            <a:rect l="0" t="0" r="r" b="b"/>
            <a:pathLst>
              <a:path w="3175" h="137">
                <a:moveTo>
                  <a:pt x="0" y="0"/>
                </a:moveTo>
                <a:lnTo>
                  <a:pt x="3175" y="0"/>
                </a:lnTo>
                <a:lnTo>
                  <a:pt x="3175" y="137"/>
                </a:ln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49">
            <a:extLst>
              <a:ext uri="{FF2B5EF4-FFF2-40B4-BE49-F238E27FC236}">
                <a16:creationId xmlns:a16="http://schemas.microsoft.com/office/drawing/2014/main" id="{79090BC9-F676-4B14-9735-981B467FB208}"/>
              </a:ext>
            </a:extLst>
          </p:cNvPr>
          <p:cNvSpPr>
            <a:spLocks/>
          </p:cNvSpPr>
          <p:nvPr/>
        </p:nvSpPr>
        <p:spPr bwMode="auto">
          <a:xfrm>
            <a:off x="8480425" y="2592388"/>
            <a:ext cx="168275" cy="254000"/>
          </a:xfrm>
          <a:custGeom>
            <a:avLst/>
            <a:gdLst>
              <a:gd name="T0" fmla="*/ 106 w 106"/>
              <a:gd name="T1" fmla="*/ 0 h 160"/>
              <a:gd name="T2" fmla="*/ 53 w 106"/>
              <a:gd name="T3" fmla="*/ 160 h 160"/>
              <a:gd name="T4" fmla="*/ 0 w 106"/>
              <a:gd name="T5" fmla="*/ 0 h 160"/>
              <a:gd name="T6" fmla="*/ 106 w 106"/>
              <a:gd name="T7" fmla="*/ 0 h 160"/>
            </a:gdLst>
            <a:ahLst/>
            <a:cxnLst>
              <a:cxn ang="0">
                <a:pos x="T0" y="T1"/>
              </a:cxn>
              <a:cxn ang="0">
                <a:pos x="T2" y="T3"/>
              </a:cxn>
              <a:cxn ang="0">
                <a:pos x="T4" y="T5"/>
              </a:cxn>
              <a:cxn ang="0">
                <a:pos x="T6" y="T7"/>
              </a:cxn>
            </a:cxnLst>
            <a:rect l="0" t="0" r="r" b="b"/>
            <a:pathLst>
              <a:path w="106" h="160">
                <a:moveTo>
                  <a:pt x="106" y="0"/>
                </a:moveTo>
                <a:lnTo>
                  <a:pt x="53" y="160"/>
                </a:lnTo>
                <a:lnTo>
                  <a:pt x="0" y="0"/>
                </a:lnTo>
                <a:lnTo>
                  <a:pt x="10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77" name="组合 76">
            <a:extLst>
              <a:ext uri="{FF2B5EF4-FFF2-40B4-BE49-F238E27FC236}">
                <a16:creationId xmlns:a16="http://schemas.microsoft.com/office/drawing/2014/main" id="{05F0D72B-B758-4D99-A070-8AECEB1BDB47}"/>
              </a:ext>
            </a:extLst>
          </p:cNvPr>
          <p:cNvGrpSpPr/>
          <p:nvPr/>
        </p:nvGrpSpPr>
        <p:grpSpPr>
          <a:xfrm>
            <a:off x="2514600" y="2843213"/>
            <a:ext cx="7173913" cy="3017837"/>
            <a:chOff x="2514600" y="2843213"/>
            <a:chExt cx="7173913" cy="3017837"/>
          </a:xfrm>
        </p:grpSpPr>
        <p:sp>
          <p:nvSpPr>
            <p:cNvPr id="52" name="Rectangle 51">
              <a:extLst>
                <a:ext uri="{FF2B5EF4-FFF2-40B4-BE49-F238E27FC236}">
                  <a16:creationId xmlns:a16="http://schemas.microsoft.com/office/drawing/2014/main" id="{AE873E1E-6E0E-4A95-B974-21526612AB6B}"/>
                </a:ext>
              </a:extLst>
            </p:cNvPr>
            <p:cNvSpPr>
              <a:spLocks noChangeArrowheads="1"/>
            </p:cNvSpPr>
            <p:nvPr/>
          </p:nvSpPr>
          <p:spPr bwMode="auto">
            <a:xfrm>
              <a:off x="8442325" y="3503613"/>
              <a:ext cx="330200" cy="214312"/>
            </a:xfrm>
            <a:prstGeom prst="rect">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Rectangle 52">
              <a:extLst>
                <a:ext uri="{FF2B5EF4-FFF2-40B4-BE49-F238E27FC236}">
                  <a16:creationId xmlns:a16="http://schemas.microsoft.com/office/drawing/2014/main" id="{99D391E0-93C8-4573-AE4D-5B613353B46D}"/>
                </a:ext>
              </a:extLst>
            </p:cNvPr>
            <p:cNvSpPr>
              <a:spLocks noChangeArrowheads="1"/>
            </p:cNvSpPr>
            <p:nvPr/>
          </p:nvSpPr>
          <p:spPr bwMode="auto">
            <a:xfrm>
              <a:off x="3092450" y="3503613"/>
              <a:ext cx="331788" cy="214312"/>
            </a:xfrm>
            <a:prstGeom prst="rect">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76" name="组合 75">
              <a:extLst>
                <a:ext uri="{FF2B5EF4-FFF2-40B4-BE49-F238E27FC236}">
                  <a16:creationId xmlns:a16="http://schemas.microsoft.com/office/drawing/2014/main" id="{14CE2C7D-C0E9-492A-A30C-61BF50580D36}"/>
                </a:ext>
              </a:extLst>
            </p:cNvPr>
            <p:cNvGrpSpPr/>
            <p:nvPr/>
          </p:nvGrpSpPr>
          <p:grpSpPr>
            <a:xfrm>
              <a:off x="2514600" y="2843213"/>
              <a:ext cx="7173913" cy="3017837"/>
              <a:chOff x="2514600" y="2843213"/>
              <a:chExt cx="7173913" cy="3017837"/>
            </a:xfrm>
          </p:grpSpPr>
          <p:sp>
            <p:nvSpPr>
              <p:cNvPr id="14" name="Oval 13">
                <a:extLst>
                  <a:ext uri="{FF2B5EF4-FFF2-40B4-BE49-F238E27FC236}">
                    <a16:creationId xmlns:a16="http://schemas.microsoft.com/office/drawing/2014/main" id="{26A96464-1636-49C4-95EF-A94666C4927F}"/>
                  </a:ext>
                </a:extLst>
              </p:cNvPr>
              <p:cNvSpPr>
                <a:spLocks noChangeArrowheads="1"/>
              </p:cNvSpPr>
              <p:nvPr/>
            </p:nvSpPr>
            <p:spPr bwMode="auto">
              <a:xfrm>
                <a:off x="8342313" y="2843213"/>
                <a:ext cx="530225" cy="531812"/>
              </a:xfrm>
              <a:prstGeom prst="ellipse">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Rectangle 26">
                <a:extLst>
                  <a:ext uri="{FF2B5EF4-FFF2-40B4-BE49-F238E27FC236}">
                    <a16:creationId xmlns:a16="http://schemas.microsoft.com/office/drawing/2014/main" id="{94CBB204-7BA8-4764-83DD-CE8546DD2DED}"/>
                  </a:ext>
                </a:extLst>
              </p:cNvPr>
              <p:cNvSpPr>
                <a:spLocks noChangeArrowheads="1"/>
              </p:cNvSpPr>
              <p:nvPr/>
            </p:nvSpPr>
            <p:spPr bwMode="auto">
              <a:xfrm>
                <a:off x="5191125" y="3711575"/>
                <a:ext cx="1633538"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On Board</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8" name="Rectangle 27">
                <a:extLst>
                  <a:ext uri="{FF2B5EF4-FFF2-40B4-BE49-F238E27FC236}">
                    <a16:creationId xmlns:a16="http://schemas.microsoft.com/office/drawing/2014/main" id="{A329F703-F7F2-4CF5-B050-572AC99B2E24}"/>
                  </a:ext>
                </a:extLst>
              </p:cNvPr>
              <p:cNvSpPr>
                <a:spLocks noChangeArrowheads="1"/>
              </p:cNvSpPr>
              <p:nvPr/>
            </p:nvSpPr>
            <p:spPr bwMode="auto">
              <a:xfrm>
                <a:off x="5173663" y="3281363"/>
                <a:ext cx="1668463"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Off Board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1" name="Oval 30">
                <a:extLst>
                  <a:ext uri="{FF2B5EF4-FFF2-40B4-BE49-F238E27FC236}">
                    <a16:creationId xmlns:a16="http://schemas.microsoft.com/office/drawing/2014/main" id="{3AE6B31F-0627-421D-B99C-C02B8378F57F}"/>
                  </a:ext>
                </a:extLst>
              </p:cNvPr>
              <p:cNvSpPr>
                <a:spLocks noChangeArrowheads="1"/>
              </p:cNvSpPr>
              <p:nvPr/>
            </p:nvSpPr>
            <p:spPr bwMode="auto">
              <a:xfrm>
                <a:off x="2992438" y="2843213"/>
                <a:ext cx="531813" cy="531812"/>
              </a:xfrm>
              <a:prstGeom prst="ellipse">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72" name="组合 71">
                <a:extLst>
                  <a:ext uri="{FF2B5EF4-FFF2-40B4-BE49-F238E27FC236}">
                    <a16:creationId xmlns:a16="http://schemas.microsoft.com/office/drawing/2014/main" id="{86A85FD9-D966-4D31-A4CD-2D945800CFCD}"/>
                  </a:ext>
                </a:extLst>
              </p:cNvPr>
              <p:cNvGrpSpPr/>
              <p:nvPr/>
            </p:nvGrpSpPr>
            <p:grpSpPr>
              <a:xfrm>
                <a:off x="2968625" y="3021013"/>
                <a:ext cx="5903913" cy="2065337"/>
                <a:chOff x="2968625" y="3021013"/>
                <a:chExt cx="5903913" cy="2065337"/>
              </a:xfrm>
            </p:grpSpPr>
            <p:sp>
              <p:nvSpPr>
                <p:cNvPr id="10" name="Freeform 9">
                  <a:extLst>
                    <a:ext uri="{FF2B5EF4-FFF2-40B4-BE49-F238E27FC236}">
                      <a16:creationId xmlns:a16="http://schemas.microsoft.com/office/drawing/2014/main" id="{C3F5FE16-ACD3-4F3B-99CD-566CA3CC2145}"/>
                    </a:ext>
                  </a:extLst>
                </p:cNvPr>
                <p:cNvSpPr>
                  <a:spLocks noEditPoints="1"/>
                </p:cNvSpPr>
                <p:nvPr/>
              </p:nvSpPr>
              <p:spPr bwMode="auto">
                <a:xfrm>
                  <a:off x="7713663" y="5040313"/>
                  <a:ext cx="469900" cy="46037"/>
                </a:xfrm>
                <a:custGeom>
                  <a:avLst/>
                  <a:gdLst>
                    <a:gd name="T0" fmla="*/ 32 w 654"/>
                    <a:gd name="T1" fmla="*/ 0 h 64"/>
                    <a:gd name="T2" fmla="*/ 96 w 654"/>
                    <a:gd name="T3" fmla="*/ 0 h 64"/>
                    <a:gd name="T4" fmla="*/ 128 w 654"/>
                    <a:gd name="T5" fmla="*/ 32 h 64"/>
                    <a:gd name="T6" fmla="*/ 96 w 654"/>
                    <a:gd name="T7" fmla="*/ 64 h 64"/>
                    <a:gd name="T8" fmla="*/ 32 w 654"/>
                    <a:gd name="T9" fmla="*/ 64 h 64"/>
                    <a:gd name="T10" fmla="*/ 0 w 654"/>
                    <a:gd name="T11" fmla="*/ 32 h 64"/>
                    <a:gd name="T12" fmla="*/ 32 w 654"/>
                    <a:gd name="T13" fmla="*/ 0 h 64"/>
                    <a:gd name="T14" fmla="*/ 224 w 654"/>
                    <a:gd name="T15" fmla="*/ 0 h 64"/>
                    <a:gd name="T16" fmla="*/ 288 w 654"/>
                    <a:gd name="T17" fmla="*/ 0 h 64"/>
                    <a:gd name="T18" fmla="*/ 320 w 654"/>
                    <a:gd name="T19" fmla="*/ 32 h 64"/>
                    <a:gd name="T20" fmla="*/ 288 w 654"/>
                    <a:gd name="T21" fmla="*/ 64 h 64"/>
                    <a:gd name="T22" fmla="*/ 224 w 654"/>
                    <a:gd name="T23" fmla="*/ 64 h 64"/>
                    <a:gd name="T24" fmla="*/ 192 w 654"/>
                    <a:gd name="T25" fmla="*/ 32 h 64"/>
                    <a:gd name="T26" fmla="*/ 224 w 654"/>
                    <a:gd name="T27" fmla="*/ 0 h 64"/>
                    <a:gd name="T28" fmla="*/ 416 w 654"/>
                    <a:gd name="T29" fmla="*/ 0 h 64"/>
                    <a:gd name="T30" fmla="*/ 480 w 654"/>
                    <a:gd name="T31" fmla="*/ 0 h 64"/>
                    <a:gd name="T32" fmla="*/ 512 w 654"/>
                    <a:gd name="T33" fmla="*/ 32 h 64"/>
                    <a:gd name="T34" fmla="*/ 480 w 654"/>
                    <a:gd name="T35" fmla="*/ 64 h 64"/>
                    <a:gd name="T36" fmla="*/ 416 w 654"/>
                    <a:gd name="T37" fmla="*/ 64 h 64"/>
                    <a:gd name="T38" fmla="*/ 384 w 654"/>
                    <a:gd name="T39" fmla="*/ 32 h 64"/>
                    <a:gd name="T40" fmla="*/ 416 w 654"/>
                    <a:gd name="T41" fmla="*/ 0 h 64"/>
                    <a:gd name="T42" fmla="*/ 608 w 654"/>
                    <a:gd name="T43" fmla="*/ 0 h 64"/>
                    <a:gd name="T44" fmla="*/ 622 w 654"/>
                    <a:gd name="T45" fmla="*/ 0 h 64"/>
                    <a:gd name="T46" fmla="*/ 654 w 654"/>
                    <a:gd name="T47" fmla="*/ 32 h 64"/>
                    <a:gd name="T48" fmla="*/ 622 w 654"/>
                    <a:gd name="T49" fmla="*/ 64 h 64"/>
                    <a:gd name="T50" fmla="*/ 608 w 654"/>
                    <a:gd name="T51" fmla="*/ 64 h 64"/>
                    <a:gd name="T52" fmla="*/ 576 w 654"/>
                    <a:gd name="T53" fmla="*/ 32 h 64"/>
                    <a:gd name="T54" fmla="*/ 608 w 654"/>
                    <a:gd name="T55"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4" h="64">
                      <a:moveTo>
                        <a:pt x="32" y="0"/>
                      </a:moveTo>
                      <a:lnTo>
                        <a:pt x="96" y="0"/>
                      </a:lnTo>
                      <a:cubicBezTo>
                        <a:pt x="114" y="0"/>
                        <a:pt x="128" y="14"/>
                        <a:pt x="128" y="32"/>
                      </a:cubicBezTo>
                      <a:cubicBezTo>
                        <a:pt x="128" y="49"/>
                        <a:pt x="114" y="64"/>
                        <a:pt x="96" y="64"/>
                      </a:cubicBezTo>
                      <a:lnTo>
                        <a:pt x="32" y="64"/>
                      </a:lnTo>
                      <a:cubicBezTo>
                        <a:pt x="15" y="64"/>
                        <a:pt x="0" y="49"/>
                        <a:pt x="0" y="32"/>
                      </a:cubicBezTo>
                      <a:cubicBezTo>
                        <a:pt x="0" y="14"/>
                        <a:pt x="15" y="0"/>
                        <a:pt x="32" y="0"/>
                      </a:cubicBezTo>
                      <a:close/>
                      <a:moveTo>
                        <a:pt x="224" y="0"/>
                      </a:moveTo>
                      <a:lnTo>
                        <a:pt x="288" y="0"/>
                      </a:lnTo>
                      <a:cubicBezTo>
                        <a:pt x="306" y="0"/>
                        <a:pt x="320" y="14"/>
                        <a:pt x="320" y="32"/>
                      </a:cubicBezTo>
                      <a:cubicBezTo>
                        <a:pt x="320" y="49"/>
                        <a:pt x="306" y="64"/>
                        <a:pt x="288" y="64"/>
                      </a:cubicBezTo>
                      <a:lnTo>
                        <a:pt x="224" y="64"/>
                      </a:lnTo>
                      <a:cubicBezTo>
                        <a:pt x="207" y="64"/>
                        <a:pt x="192" y="49"/>
                        <a:pt x="192" y="32"/>
                      </a:cubicBezTo>
                      <a:cubicBezTo>
                        <a:pt x="192" y="14"/>
                        <a:pt x="207" y="0"/>
                        <a:pt x="224" y="0"/>
                      </a:cubicBezTo>
                      <a:close/>
                      <a:moveTo>
                        <a:pt x="416" y="0"/>
                      </a:moveTo>
                      <a:lnTo>
                        <a:pt x="480" y="0"/>
                      </a:lnTo>
                      <a:cubicBezTo>
                        <a:pt x="498" y="0"/>
                        <a:pt x="512" y="14"/>
                        <a:pt x="512" y="32"/>
                      </a:cubicBezTo>
                      <a:cubicBezTo>
                        <a:pt x="512" y="49"/>
                        <a:pt x="498" y="64"/>
                        <a:pt x="480" y="64"/>
                      </a:cubicBezTo>
                      <a:lnTo>
                        <a:pt x="416" y="64"/>
                      </a:lnTo>
                      <a:cubicBezTo>
                        <a:pt x="399" y="64"/>
                        <a:pt x="384" y="49"/>
                        <a:pt x="384" y="32"/>
                      </a:cubicBezTo>
                      <a:cubicBezTo>
                        <a:pt x="384" y="14"/>
                        <a:pt x="399" y="0"/>
                        <a:pt x="416" y="0"/>
                      </a:cubicBezTo>
                      <a:close/>
                      <a:moveTo>
                        <a:pt x="608" y="0"/>
                      </a:moveTo>
                      <a:lnTo>
                        <a:pt x="622" y="0"/>
                      </a:lnTo>
                      <a:cubicBezTo>
                        <a:pt x="639" y="0"/>
                        <a:pt x="654" y="14"/>
                        <a:pt x="654" y="32"/>
                      </a:cubicBezTo>
                      <a:cubicBezTo>
                        <a:pt x="654" y="49"/>
                        <a:pt x="639" y="64"/>
                        <a:pt x="622" y="64"/>
                      </a:cubicBezTo>
                      <a:lnTo>
                        <a:pt x="608" y="64"/>
                      </a:lnTo>
                      <a:cubicBezTo>
                        <a:pt x="591" y="64"/>
                        <a:pt x="576" y="49"/>
                        <a:pt x="576" y="32"/>
                      </a:cubicBezTo>
                      <a:cubicBezTo>
                        <a:pt x="576" y="14"/>
                        <a:pt x="591" y="0"/>
                        <a:pt x="608" y="0"/>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0">
                  <a:extLst>
                    <a:ext uri="{FF2B5EF4-FFF2-40B4-BE49-F238E27FC236}">
                      <a16:creationId xmlns:a16="http://schemas.microsoft.com/office/drawing/2014/main" id="{2C0053EA-29D7-44CC-9B32-0D1143473357}"/>
                    </a:ext>
                  </a:extLst>
                </p:cNvPr>
                <p:cNvSpPr>
                  <a:spLocks/>
                </p:cNvSpPr>
                <p:nvPr/>
              </p:nvSpPr>
              <p:spPr bwMode="auto">
                <a:xfrm>
                  <a:off x="8585200" y="4468813"/>
                  <a:ext cx="46038" cy="92075"/>
                </a:xfrm>
                <a:custGeom>
                  <a:avLst/>
                  <a:gdLst>
                    <a:gd name="T0" fmla="*/ 64 w 64"/>
                    <a:gd name="T1" fmla="*/ 32 h 128"/>
                    <a:gd name="T2" fmla="*/ 64 w 64"/>
                    <a:gd name="T3" fmla="*/ 96 h 128"/>
                    <a:gd name="T4" fmla="*/ 32 w 64"/>
                    <a:gd name="T5" fmla="*/ 128 h 128"/>
                    <a:gd name="T6" fmla="*/ 0 w 64"/>
                    <a:gd name="T7" fmla="*/ 96 h 128"/>
                    <a:gd name="T8" fmla="*/ 0 w 64"/>
                    <a:gd name="T9" fmla="*/ 32 h 128"/>
                    <a:gd name="T10" fmla="*/ 32 w 64"/>
                    <a:gd name="T11" fmla="*/ 0 h 128"/>
                    <a:gd name="T12" fmla="*/ 64 w 64"/>
                    <a:gd name="T13" fmla="*/ 32 h 128"/>
                  </a:gdLst>
                  <a:ahLst/>
                  <a:cxnLst>
                    <a:cxn ang="0">
                      <a:pos x="T0" y="T1"/>
                    </a:cxn>
                    <a:cxn ang="0">
                      <a:pos x="T2" y="T3"/>
                    </a:cxn>
                    <a:cxn ang="0">
                      <a:pos x="T4" y="T5"/>
                    </a:cxn>
                    <a:cxn ang="0">
                      <a:pos x="T6" y="T7"/>
                    </a:cxn>
                    <a:cxn ang="0">
                      <a:pos x="T8" y="T9"/>
                    </a:cxn>
                    <a:cxn ang="0">
                      <a:pos x="T10" y="T11"/>
                    </a:cxn>
                    <a:cxn ang="0">
                      <a:pos x="T12" y="T13"/>
                    </a:cxn>
                  </a:cxnLst>
                  <a:rect l="0" t="0" r="r" b="b"/>
                  <a:pathLst>
                    <a:path w="64" h="128">
                      <a:moveTo>
                        <a:pt x="64" y="32"/>
                      </a:moveTo>
                      <a:lnTo>
                        <a:pt x="64" y="96"/>
                      </a:lnTo>
                      <a:cubicBezTo>
                        <a:pt x="64" y="114"/>
                        <a:pt x="49" y="128"/>
                        <a:pt x="32" y="128"/>
                      </a:cubicBezTo>
                      <a:cubicBezTo>
                        <a:pt x="14" y="128"/>
                        <a:pt x="0" y="114"/>
                        <a:pt x="0" y="96"/>
                      </a:cubicBezTo>
                      <a:lnTo>
                        <a:pt x="0" y="32"/>
                      </a:lnTo>
                      <a:cubicBezTo>
                        <a:pt x="0" y="14"/>
                        <a:pt x="14" y="0"/>
                        <a:pt x="32" y="0"/>
                      </a:cubicBezTo>
                      <a:cubicBezTo>
                        <a:pt x="49" y="0"/>
                        <a:pt x="64" y="14"/>
                        <a:pt x="64" y="32"/>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1">
                  <a:extLst>
                    <a:ext uri="{FF2B5EF4-FFF2-40B4-BE49-F238E27FC236}">
                      <a16:creationId xmlns:a16="http://schemas.microsoft.com/office/drawing/2014/main" id="{817C3ECD-609B-42EF-8FDD-43D22BCBA477}"/>
                    </a:ext>
                  </a:extLst>
                </p:cNvPr>
                <p:cNvSpPr>
                  <a:spLocks noEditPoints="1"/>
                </p:cNvSpPr>
                <p:nvPr/>
              </p:nvSpPr>
              <p:spPr bwMode="auto">
                <a:xfrm>
                  <a:off x="8577263" y="3081338"/>
                  <a:ext cx="193675" cy="303212"/>
                </a:xfrm>
                <a:custGeom>
                  <a:avLst/>
                  <a:gdLst>
                    <a:gd name="T0" fmla="*/ 223 w 269"/>
                    <a:gd name="T1" fmla="*/ 6 h 422"/>
                    <a:gd name="T2" fmla="*/ 168 w 269"/>
                    <a:gd name="T3" fmla="*/ 25 h 422"/>
                    <a:gd name="T4" fmla="*/ 162 w 269"/>
                    <a:gd name="T5" fmla="*/ 28 h 422"/>
                    <a:gd name="T6" fmla="*/ 157 w 269"/>
                    <a:gd name="T7" fmla="*/ 31 h 422"/>
                    <a:gd name="T8" fmla="*/ 146 w 269"/>
                    <a:gd name="T9" fmla="*/ 75 h 422"/>
                    <a:gd name="T10" fmla="*/ 190 w 269"/>
                    <a:gd name="T11" fmla="*/ 86 h 422"/>
                    <a:gd name="T12" fmla="*/ 195 w 269"/>
                    <a:gd name="T13" fmla="*/ 83 h 422"/>
                    <a:gd name="T14" fmla="*/ 189 w 269"/>
                    <a:gd name="T15" fmla="*/ 86 h 422"/>
                    <a:gd name="T16" fmla="*/ 244 w 269"/>
                    <a:gd name="T17" fmla="*/ 67 h 422"/>
                    <a:gd name="T18" fmla="*/ 244 w 269"/>
                    <a:gd name="T19" fmla="*/ 67 h 422"/>
                    <a:gd name="T20" fmla="*/ 264 w 269"/>
                    <a:gd name="T21" fmla="*/ 26 h 422"/>
                    <a:gd name="T22" fmla="*/ 223 w 269"/>
                    <a:gd name="T23" fmla="*/ 6 h 422"/>
                    <a:gd name="T24" fmla="*/ 51 w 269"/>
                    <a:gd name="T25" fmla="*/ 124 h 422"/>
                    <a:gd name="T26" fmla="*/ 37 w 269"/>
                    <a:gd name="T27" fmla="*/ 147 h 422"/>
                    <a:gd name="T28" fmla="*/ 34 w 269"/>
                    <a:gd name="T29" fmla="*/ 153 h 422"/>
                    <a:gd name="T30" fmla="*/ 21 w 269"/>
                    <a:gd name="T31" fmla="*/ 187 h 422"/>
                    <a:gd name="T32" fmla="*/ 39 w 269"/>
                    <a:gd name="T33" fmla="*/ 229 h 422"/>
                    <a:gd name="T34" fmla="*/ 81 w 269"/>
                    <a:gd name="T35" fmla="*/ 210 h 422"/>
                    <a:gd name="T36" fmla="*/ 93 w 269"/>
                    <a:gd name="T37" fmla="*/ 176 h 422"/>
                    <a:gd name="T38" fmla="*/ 90 w 269"/>
                    <a:gd name="T39" fmla="*/ 182 h 422"/>
                    <a:gd name="T40" fmla="*/ 105 w 269"/>
                    <a:gd name="T41" fmla="*/ 159 h 422"/>
                    <a:gd name="T42" fmla="*/ 96 w 269"/>
                    <a:gd name="T43" fmla="*/ 114 h 422"/>
                    <a:gd name="T44" fmla="*/ 51 w 269"/>
                    <a:gd name="T45" fmla="*/ 124 h 422"/>
                    <a:gd name="T46" fmla="*/ 0 w 269"/>
                    <a:gd name="T47" fmla="*/ 324 h 422"/>
                    <a:gd name="T48" fmla="*/ 0 w 269"/>
                    <a:gd name="T49" fmla="*/ 340 h 422"/>
                    <a:gd name="T50" fmla="*/ 1 w 269"/>
                    <a:gd name="T51" fmla="*/ 346 h 422"/>
                    <a:gd name="T52" fmla="*/ 8 w 269"/>
                    <a:gd name="T53" fmla="*/ 393 h 422"/>
                    <a:gd name="T54" fmla="*/ 8 w 269"/>
                    <a:gd name="T55" fmla="*/ 393 h 422"/>
                    <a:gd name="T56" fmla="*/ 45 w 269"/>
                    <a:gd name="T57" fmla="*/ 419 h 422"/>
                    <a:gd name="T58" fmla="*/ 72 w 269"/>
                    <a:gd name="T59" fmla="*/ 383 h 422"/>
                    <a:gd name="T60" fmla="*/ 72 w 269"/>
                    <a:gd name="T61" fmla="*/ 383 h 422"/>
                    <a:gd name="T62" fmla="*/ 64 w 269"/>
                    <a:gd name="T63" fmla="*/ 335 h 422"/>
                    <a:gd name="T64" fmla="*/ 64 w 269"/>
                    <a:gd name="T65" fmla="*/ 340 h 422"/>
                    <a:gd name="T66" fmla="*/ 64 w 269"/>
                    <a:gd name="T67" fmla="*/ 324 h 422"/>
                    <a:gd name="T68" fmla="*/ 32 w 269"/>
                    <a:gd name="T69" fmla="*/ 292 h 422"/>
                    <a:gd name="T70" fmla="*/ 0 w 269"/>
                    <a:gd name="T71" fmla="*/ 324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9" h="422">
                      <a:moveTo>
                        <a:pt x="223" y="6"/>
                      </a:moveTo>
                      <a:lnTo>
                        <a:pt x="168" y="25"/>
                      </a:lnTo>
                      <a:cubicBezTo>
                        <a:pt x="166" y="26"/>
                        <a:pt x="164" y="27"/>
                        <a:pt x="162" y="28"/>
                      </a:cubicBezTo>
                      <a:lnTo>
                        <a:pt x="157" y="31"/>
                      </a:lnTo>
                      <a:cubicBezTo>
                        <a:pt x="142" y="40"/>
                        <a:pt x="137" y="60"/>
                        <a:pt x="146" y="75"/>
                      </a:cubicBezTo>
                      <a:cubicBezTo>
                        <a:pt x="155" y="90"/>
                        <a:pt x="175" y="95"/>
                        <a:pt x="190" y="86"/>
                      </a:cubicBezTo>
                      <a:lnTo>
                        <a:pt x="195" y="83"/>
                      </a:lnTo>
                      <a:lnTo>
                        <a:pt x="189" y="86"/>
                      </a:lnTo>
                      <a:lnTo>
                        <a:pt x="244" y="67"/>
                      </a:lnTo>
                      <a:lnTo>
                        <a:pt x="244" y="67"/>
                      </a:lnTo>
                      <a:cubicBezTo>
                        <a:pt x="261" y="61"/>
                        <a:pt x="269" y="43"/>
                        <a:pt x="264" y="26"/>
                      </a:cubicBezTo>
                      <a:cubicBezTo>
                        <a:pt x="258" y="9"/>
                        <a:pt x="240" y="0"/>
                        <a:pt x="223" y="6"/>
                      </a:cubicBezTo>
                      <a:close/>
                      <a:moveTo>
                        <a:pt x="51" y="124"/>
                      </a:moveTo>
                      <a:lnTo>
                        <a:pt x="37" y="147"/>
                      </a:lnTo>
                      <a:cubicBezTo>
                        <a:pt x="35" y="149"/>
                        <a:pt x="34" y="151"/>
                        <a:pt x="34" y="153"/>
                      </a:cubicBezTo>
                      <a:lnTo>
                        <a:pt x="21" y="187"/>
                      </a:lnTo>
                      <a:cubicBezTo>
                        <a:pt x="14" y="204"/>
                        <a:pt x="23" y="222"/>
                        <a:pt x="39" y="229"/>
                      </a:cubicBezTo>
                      <a:cubicBezTo>
                        <a:pt x="56" y="235"/>
                        <a:pt x="74" y="226"/>
                        <a:pt x="81" y="210"/>
                      </a:cubicBezTo>
                      <a:lnTo>
                        <a:pt x="93" y="176"/>
                      </a:lnTo>
                      <a:lnTo>
                        <a:pt x="90" y="182"/>
                      </a:lnTo>
                      <a:lnTo>
                        <a:pt x="105" y="159"/>
                      </a:lnTo>
                      <a:cubicBezTo>
                        <a:pt x="115" y="144"/>
                        <a:pt x="111" y="124"/>
                        <a:pt x="96" y="114"/>
                      </a:cubicBezTo>
                      <a:cubicBezTo>
                        <a:pt x="81" y="105"/>
                        <a:pt x="61" y="109"/>
                        <a:pt x="51" y="124"/>
                      </a:cubicBezTo>
                      <a:close/>
                      <a:moveTo>
                        <a:pt x="0" y="324"/>
                      </a:moveTo>
                      <a:lnTo>
                        <a:pt x="0" y="340"/>
                      </a:lnTo>
                      <a:cubicBezTo>
                        <a:pt x="0" y="342"/>
                        <a:pt x="1" y="344"/>
                        <a:pt x="1" y="346"/>
                      </a:cubicBezTo>
                      <a:lnTo>
                        <a:pt x="8" y="393"/>
                      </a:lnTo>
                      <a:lnTo>
                        <a:pt x="8" y="393"/>
                      </a:lnTo>
                      <a:cubicBezTo>
                        <a:pt x="11" y="410"/>
                        <a:pt x="28" y="422"/>
                        <a:pt x="45" y="419"/>
                      </a:cubicBezTo>
                      <a:cubicBezTo>
                        <a:pt x="62" y="416"/>
                        <a:pt x="74" y="400"/>
                        <a:pt x="72" y="383"/>
                      </a:cubicBezTo>
                      <a:lnTo>
                        <a:pt x="72" y="383"/>
                      </a:lnTo>
                      <a:lnTo>
                        <a:pt x="64" y="335"/>
                      </a:lnTo>
                      <a:lnTo>
                        <a:pt x="64" y="340"/>
                      </a:lnTo>
                      <a:lnTo>
                        <a:pt x="64" y="324"/>
                      </a:lnTo>
                      <a:cubicBezTo>
                        <a:pt x="64" y="307"/>
                        <a:pt x="50" y="292"/>
                        <a:pt x="32" y="292"/>
                      </a:cubicBezTo>
                      <a:cubicBezTo>
                        <a:pt x="15" y="292"/>
                        <a:pt x="0" y="307"/>
                        <a:pt x="0" y="324"/>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2">
                  <a:extLst>
                    <a:ext uri="{FF2B5EF4-FFF2-40B4-BE49-F238E27FC236}">
                      <a16:creationId xmlns:a16="http://schemas.microsoft.com/office/drawing/2014/main" id="{6DF28C62-7131-45D7-9C2A-F1AFC91C200E}"/>
                    </a:ext>
                  </a:extLst>
                </p:cNvPr>
                <p:cNvSpPr>
                  <a:spLocks/>
                </p:cNvSpPr>
                <p:nvPr/>
              </p:nvSpPr>
              <p:spPr bwMode="auto">
                <a:xfrm>
                  <a:off x="8702675" y="3021013"/>
                  <a:ext cx="169863" cy="169862"/>
                </a:xfrm>
                <a:custGeom>
                  <a:avLst/>
                  <a:gdLst>
                    <a:gd name="T0" fmla="*/ 238 w 238"/>
                    <a:gd name="T1" fmla="*/ 122 h 235"/>
                    <a:gd name="T2" fmla="*/ 4 w 238"/>
                    <a:gd name="T3" fmla="*/ 0 h 235"/>
                    <a:gd name="T4" fmla="*/ 0 w 238"/>
                    <a:gd name="T5" fmla="*/ 235 h 235"/>
                    <a:gd name="T6" fmla="*/ 238 w 238"/>
                    <a:gd name="T7" fmla="*/ 122 h 235"/>
                  </a:gdLst>
                  <a:ahLst/>
                  <a:cxnLst>
                    <a:cxn ang="0">
                      <a:pos x="T0" y="T1"/>
                    </a:cxn>
                    <a:cxn ang="0">
                      <a:pos x="T2" y="T3"/>
                    </a:cxn>
                    <a:cxn ang="0">
                      <a:pos x="T4" y="T5"/>
                    </a:cxn>
                    <a:cxn ang="0">
                      <a:pos x="T6" y="T7"/>
                    </a:cxn>
                  </a:cxnLst>
                  <a:rect l="0" t="0" r="r" b="b"/>
                  <a:pathLst>
                    <a:path w="238" h="235">
                      <a:moveTo>
                        <a:pt x="238" y="122"/>
                      </a:moveTo>
                      <a:lnTo>
                        <a:pt x="4" y="0"/>
                      </a:lnTo>
                      <a:cubicBezTo>
                        <a:pt x="40" y="75"/>
                        <a:pt x="38" y="162"/>
                        <a:pt x="0" y="235"/>
                      </a:cubicBezTo>
                      <a:lnTo>
                        <a:pt x="238" y="122"/>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7">
                  <a:extLst>
                    <a:ext uri="{FF2B5EF4-FFF2-40B4-BE49-F238E27FC236}">
                      <a16:creationId xmlns:a16="http://schemas.microsoft.com/office/drawing/2014/main" id="{A5281B8F-994D-4082-878A-6D1AFDC643B2}"/>
                    </a:ext>
                  </a:extLst>
                </p:cNvPr>
                <p:cNvSpPr>
                  <a:spLocks noEditPoints="1"/>
                </p:cNvSpPr>
                <p:nvPr/>
              </p:nvSpPr>
              <p:spPr bwMode="auto">
                <a:xfrm>
                  <a:off x="3662363" y="5040313"/>
                  <a:ext cx="782638" cy="46037"/>
                </a:xfrm>
                <a:custGeom>
                  <a:avLst/>
                  <a:gdLst>
                    <a:gd name="T0" fmla="*/ 32 w 1088"/>
                    <a:gd name="T1" fmla="*/ 0 h 64"/>
                    <a:gd name="T2" fmla="*/ 96 w 1088"/>
                    <a:gd name="T3" fmla="*/ 0 h 64"/>
                    <a:gd name="T4" fmla="*/ 128 w 1088"/>
                    <a:gd name="T5" fmla="*/ 32 h 64"/>
                    <a:gd name="T6" fmla="*/ 96 w 1088"/>
                    <a:gd name="T7" fmla="*/ 64 h 64"/>
                    <a:gd name="T8" fmla="*/ 32 w 1088"/>
                    <a:gd name="T9" fmla="*/ 64 h 64"/>
                    <a:gd name="T10" fmla="*/ 0 w 1088"/>
                    <a:gd name="T11" fmla="*/ 32 h 64"/>
                    <a:gd name="T12" fmla="*/ 32 w 1088"/>
                    <a:gd name="T13" fmla="*/ 0 h 64"/>
                    <a:gd name="T14" fmla="*/ 224 w 1088"/>
                    <a:gd name="T15" fmla="*/ 0 h 64"/>
                    <a:gd name="T16" fmla="*/ 288 w 1088"/>
                    <a:gd name="T17" fmla="*/ 0 h 64"/>
                    <a:gd name="T18" fmla="*/ 320 w 1088"/>
                    <a:gd name="T19" fmla="*/ 32 h 64"/>
                    <a:gd name="T20" fmla="*/ 288 w 1088"/>
                    <a:gd name="T21" fmla="*/ 64 h 64"/>
                    <a:gd name="T22" fmla="*/ 224 w 1088"/>
                    <a:gd name="T23" fmla="*/ 64 h 64"/>
                    <a:gd name="T24" fmla="*/ 192 w 1088"/>
                    <a:gd name="T25" fmla="*/ 32 h 64"/>
                    <a:gd name="T26" fmla="*/ 224 w 1088"/>
                    <a:gd name="T27" fmla="*/ 0 h 64"/>
                    <a:gd name="T28" fmla="*/ 416 w 1088"/>
                    <a:gd name="T29" fmla="*/ 0 h 64"/>
                    <a:gd name="T30" fmla="*/ 480 w 1088"/>
                    <a:gd name="T31" fmla="*/ 0 h 64"/>
                    <a:gd name="T32" fmla="*/ 512 w 1088"/>
                    <a:gd name="T33" fmla="*/ 32 h 64"/>
                    <a:gd name="T34" fmla="*/ 480 w 1088"/>
                    <a:gd name="T35" fmla="*/ 64 h 64"/>
                    <a:gd name="T36" fmla="*/ 416 w 1088"/>
                    <a:gd name="T37" fmla="*/ 64 h 64"/>
                    <a:gd name="T38" fmla="*/ 384 w 1088"/>
                    <a:gd name="T39" fmla="*/ 32 h 64"/>
                    <a:gd name="T40" fmla="*/ 416 w 1088"/>
                    <a:gd name="T41" fmla="*/ 0 h 64"/>
                    <a:gd name="T42" fmla="*/ 608 w 1088"/>
                    <a:gd name="T43" fmla="*/ 0 h 64"/>
                    <a:gd name="T44" fmla="*/ 672 w 1088"/>
                    <a:gd name="T45" fmla="*/ 0 h 64"/>
                    <a:gd name="T46" fmla="*/ 704 w 1088"/>
                    <a:gd name="T47" fmla="*/ 32 h 64"/>
                    <a:gd name="T48" fmla="*/ 672 w 1088"/>
                    <a:gd name="T49" fmla="*/ 64 h 64"/>
                    <a:gd name="T50" fmla="*/ 608 w 1088"/>
                    <a:gd name="T51" fmla="*/ 64 h 64"/>
                    <a:gd name="T52" fmla="*/ 576 w 1088"/>
                    <a:gd name="T53" fmla="*/ 32 h 64"/>
                    <a:gd name="T54" fmla="*/ 608 w 1088"/>
                    <a:gd name="T55" fmla="*/ 0 h 64"/>
                    <a:gd name="T56" fmla="*/ 800 w 1088"/>
                    <a:gd name="T57" fmla="*/ 0 h 64"/>
                    <a:gd name="T58" fmla="*/ 864 w 1088"/>
                    <a:gd name="T59" fmla="*/ 0 h 64"/>
                    <a:gd name="T60" fmla="*/ 896 w 1088"/>
                    <a:gd name="T61" fmla="*/ 32 h 64"/>
                    <a:gd name="T62" fmla="*/ 864 w 1088"/>
                    <a:gd name="T63" fmla="*/ 64 h 64"/>
                    <a:gd name="T64" fmla="*/ 800 w 1088"/>
                    <a:gd name="T65" fmla="*/ 64 h 64"/>
                    <a:gd name="T66" fmla="*/ 768 w 1088"/>
                    <a:gd name="T67" fmla="*/ 32 h 64"/>
                    <a:gd name="T68" fmla="*/ 800 w 1088"/>
                    <a:gd name="T69" fmla="*/ 0 h 64"/>
                    <a:gd name="T70" fmla="*/ 992 w 1088"/>
                    <a:gd name="T71" fmla="*/ 0 h 64"/>
                    <a:gd name="T72" fmla="*/ 1056 w 1088"/>
                    <a:gd name="T73" fmla="*/ 0 h 64"/>
                    <a:gd name="T74" fmla="*/ 1088 w 1088"/>
                    <a:gd name="T75" fmla="*/ 32 h 64"/>
                    <a:gd name="T76" fmla="*/ 1056 w 1088"/>
                    <a:gd name="T77" fmla="*/ 64 h 64"/>
                    <a:gd name="T78" fmla="*/ 992 w 1088"/>
                    <a:gd name="T79" fmla="*/ 64 h 64"/>
                    <a:gd name="T80" fmla="*/ 960 w 1088"/>
                    <a:gd name="T81" fmla="*/ 32 h 64"/>
                    <a:gd name="T82" fmla="*/ 992 w 1088"/>
                    <a:gd name="T83"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88" h="64">
                      <a:moveTo>
                        <a:pt x="32" y="0"/>
                      </a:moveTo>
                      <a:lnTo>
                        <a:pt x="96" y="0"/>
                      </a:lnTo>
                      <a:cubicBezTo>
                        <a:pt x="114" y="0"/>
                        <a:pt x="128" y="14"/>
                        <a:pt x="128" y="32"/>
                      </a:cubicBezTo>
                      <a:cubicBezTo>
                        <a:pt x="128" y="49"/>
                        <a:pt x="114" y="64"/>
                        <a:pt x="96" y="64"/>
                      </a:cubicBezTo>
                      <a:lnTo>
                        <a:pt x="32" y="64"/>
                      </a:lnTo>
                      <a:cubicBezTo>
                        <a:pt x="14" y="64"/>
                        <a:pt x="0" y="49"/>
                        <a:pt x="0" y="32"/>
                      </a:cubicBezTo>
                      <a:cubicBezTo>
                        <a:pt x="0" y="14"/>
                        <a:pt x="14" y="0"/>
                        <a:pt x="32" y="0"/>
                      </a:cubicBezTo>
                      <a:close/>
                      <a:moveTo>
                        <a:pt x="224" y="0"/>
                      </a:moveTo>
                      <a:lnTo>
                        <a:pt x="288" y="0"/>
                      </a:lnTo>
                      <a:cubicBezTo>
                        <a:pt x="306" y="0"/>
                        <a:pt x="320" y="14"/>
                        <a:pt x="320" y="32"/>
                      </a:cubicBezTo>
                      <a:cubicBezTo>
                        <a:pt x="320" y="49"/>
                        <a:pt x="306" y="64"/>
                        <a:pt x="288" y="64"/>
                      </a:cubicBezTo>
                      <a:lnTo>
                        <a:pt x="224" y="64"/>
                      </a:lnTo>
                      <a:cubicBezTo>
                        <a:pt x="206" y="64"/>
                        <a:pt x="192" y="49"/>
                        <a:pt x="192" y="32"/>
                      </a:cubicBezTo>
                      <a:cubicBezTo>
                        <a:pt x="192" y="14"/>
                        <a:pt x="206" y="0"/>
                        <a:pt x="224" y="0"/>
                      </a:cubicBezTo>
                      <a:close/>
                      <a:moveTo>
                        <a:pt x="416" y="0"/>
                      </a:moveTo>
                      <a:lnTo>
                        <a:pt x="480" y="0"/>
                      </a:lnTo>
                      <a:cubicBezTo>
                        <a:pt x="498" y="0"/>
                        <a:pt x="512" y="14"/>
                        <a:pt x="512" y="32"/>
                      </a:cubicBezTo>
                      <a:cubicBezTo>
                        <a:pt x="512" y="49"/>
                        <a:pt x="498" y="64"/>
                        <a:pt x="480" y="64"/>
                      </a:cubicBezTo>
                      <a:lnTo>
                        <a:pt x="416" y="64"/>
                      </a:lnTo>
                      <a:cubicBezTo>
                        <a:pt x="398" y="64"/>
                        <a:pt x="384" y="49"/>
                        <a:pt x="384" y="32"/>
                      </a:cubicBezTo>
                      <a:cubicBezTo>
                        <a:pt x="384" y="14"/>
                        <a:pt x="398" y="0"/>
                        <a:pt x="416" y="0"/>
                      </a:cubicBezTo>
                      <a:close/>
                      <a:moveTo>
                        <a:pt x="608" y="0"/>
                      </a:moveTo>
                      <a:lnTo>
                        <a:pt x="672" y="0"/>
                      </a:lnTo>
                      <a:cubicBezTo>
                        <a:pt x="690" y="0"/>
                        <a:pt x="704" y="14"/>
                        <a:pt x="704" y="32"/>
                      </a:cubicBezTo>
                      <a:cubicBezTo>
                        <a:pt x="704" y="49"/>
                        <a:pt x="690" y="64"/>
                        <a:pt x="672" y="64"/>
                      </a:cubicBezTo>
                      <a:lnTo>
                        <a:pt x="608" y="64"/>
                      </a:lnTo>
                      <a:cubicBezTo>
                        <a:pt x="590" y="64"/>
                        <a:pt x="576" y="49"/>
                        <a:pt x="576" y="32"/>
                      </a:cubicBezTo>
                      <a:cubicBezTo>
                        <a:pt x="576" y="14"/>
                        <a:pt x="590" y="0"/>
                        <a:pt x="608" y="0"/>
                      </a:cubicBezTo>
                      <a:close/>
                      <a:moveTo>
                        <a:pt x="800" y="0"/>
                      </a:moveTo>
                      <a:lnTo>
                        <a:pt x="864" y="0"/>
                      </a:lnTo>
                      <a:cubicBezTo>
                        <a:pt x="882" y="0"/>
                        <a:pt x="896" y="14"/>
                        <a:pt x="896" y="32"/>
                      </a:cubicBezTo>
                      <a:cubicBezTo>
                        <a:pt x="896" y="49"/>
                        <a:pt x="882" y="64"/>
                        <a:pt x="864" y="64"/>
                      </a:cubicBezTo>
                      <a:lnTo>
                        <a:pt x="800" y="64"/>
                      </a:lnTo>
                      <a:cubicBezTo>
                        <a:pt x="782" y="64"/>
                        <a:pt x="768" y="49"/>
                        <a:pt x="768" y="32"/>
                      </a:cubicBezTo>
                      <a:cubicBezTo>
                        <a:pt x="768" y="14"/>
                        <a:pt x="782" y="0"/>
                        <a:pt x="800" y="0"/>
                      </a:cubicBezTo>
                      <a:close/>
                      <a:moveTo>
                        <a:pt x="992" y="0"/>
                      </a:moveTo>
                      <a:lnTo>
                        <a:pt x="1056" y="0"/>
                      </a:lnTo>
                      <a:cubicBezTo>
                        <a:pt x="1074" y="0"/>
                        <a:pt x="1088" y="14"/>
                        <a:pt x="1088" y="32"/>
                      </a:cubicBezTo>
                      <a:cubicBezTo>
                        <a:pt x="1088" y="49"/>
                        <a:pt x="1074" y="64"/>
                        <a:pt x="1056" y="64"/>
                      </a:cubicBezTo>
                      <a:lnTo>
                        <a:pt x="992" y="64"/>
                      </a:lnTo>
                      <a:cubicBezTo>
                        <a:pt x="974" y="64"/>
                        <a:pt x="960" y="49"/>
                        <a:pt x="960" y="32"/>
                      </a:cubicBezTo>
                      <a:cubicBezTo>
                        <a:pt x="960" y="14"/>
                        <a:pt x="974" y="0"/>
                        <a:pt x="992" y="0"/>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18">
                  <a:extLst>
                    <a:ext uri="{FF2B5EF4-FFF2-40B4-BE49-F238E27FC236}">
                      <a16:creationId xmlns:a16="http://schemas.microsoft.com/office/drawing/2014/main" id="{AF733697-A255-4284-80C1-B04D1E87BA98}"/>
                    </a:ext>
                  </a:extLst>
                </p:cNvPr>
                <p:cNvSpPr>
                  <a:spLocks noEditPoints="1"/>
                </p:cNvSpPr>
                <p:nvPr/>
              </p:nvSpPr>
              <p:spPr bwMode="auto">
                <a:xfrm>
                  <a:off x="3235325" y="4468813"/>
                  <a:ext cx="46038" cy="230187"/>
                </a:xfrm>
                <a:custGeom>
                  <a:avLst/>
                  <a:gdLst>
                    <a:gd name="T0" fmla="*/ 64 w 64"/>
                    <a:gd name="T1" fmla="*/ 32 h 320"/>
                    <a:gd name="T2" fmla="*/ 64 w 64"/>
                    <a:gd name="T3" fmla="*/ 96 h 320"/>
                    <a:gd name="T4" fmla="*/ 32 w 64"/>
                    <a:gd name="T5" fmla="*/ 128 h 320"/>
                    <a:gd name="T6" fmla="*/ 0 w 64"/>
                    <a:gd name="T7" fmla="*/ 96 h 320"/>
                    <a:gd name="T8" fmla="*/ 0 w 64"/>
                    <a:gd name="T9" fmla="*/ 32 h 320"/>
                    <a:gd name="T10" fmla="*/ 32 w 64"/>
                    <a:gd name="T11" fmla="*/ 0 h 320"/>
                    <a:gd name="T12" fmla="*/ 64 w 64"/>
                    <a:gd name="T13" fmla="*/ 32 h 320"/>
                    <a:gd name="T14" fmla="*/ 64 w 64"/>
                    <a:gd name="T15" fmla="*/ 224 h 320"/>
                    <a:gd name="T16" fmla="*/ 64 w 64"/>
                    <a:gd name="T17" fmla="*/ 288 h 320"/>
                    <a:gd name="T18" fmla="*/ 32 w 64"/>
                    <a:gd name="T19" fmla="*/ 320 h 320"/>
                    <a:gd name="T20" fmla="*/ 0 w 64"/>
                    <a:gd name="T21" fmla="*/ 288 h 320"/>
                    <a:gd name="T22" fmla="*/ 0 w 64"/>
                    <a:gd name="T23" fmla="*/ 224 h 320"/>
                    <a:gd name="T24" fmla="*/ 32 w 64"/>
                    <a:gd name="T25" fmla="*/ 192 h 320"/>
                    <a:gd name="T26" fmla="*/ 64 w 64"/>
                    <a:gd name="T27" fmla="*/ 224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320">
                      <a:moveTo>
                        <a:pt x="64" y="32"/>
                      </a:moveTo>
                      <a:lnTo>
                        <a:pt x="64" y="96"/>
                      </a:lnTo>
                      <a:cubicBezTo>
                        <a:pt x="64" y="114"/>
                        <a:pt x="50" y="128"/>
                        <a:pt x="32" y="128"/>
                      </a:cubicBezTo>
                      <a:cubicBezTo>
                        <a:pt x="14" y="128"/>
                        <a:pt x="0" y="114"/>
                        <a:pt x="0" y="96"/>
                      </a:cubicBezTo>
                      <a:lnTo>
                        <a:pt x="0" y="32"/>
                      </a:lnTo>
                      <a:cubicBezTo>
                        <a:pt x="0" y="14"/>
                        <a:pt x="14" y="0"/>
                        <a:pt x="32" y="0"/>
                      </a:cubicBezTo>
                      <a:cubicBezTo>
                        <a:pt x="50" y="0"/>
                        <a:pt x="64" y="14"/>
                        <a:pt x="64" y="32"/>
                      </a:cubicBezTo>
                      <a:close/>
                      <a:moveTo>
                        <a:pt x="64" y="224"/>
                      </a:moveTo>
                      <a:lnTo>
                        <a:pt x="64" y="288"/>
                      </a:lnTo>
                      <a:cubicBezTo>
                        <a:pt x="64" y="306"/>
                        <a:pt x="50" y="320"/>
                        <a:pt x="32" y="320"/>
                      </a:cubicBezTo>
                      <a:cubicBezTo>
                        <a:pt x="14" y="320"/>
                        <a:pt x="0" y="306"/>
                        <a:pt x="0" y="288"/>
                      </a:cubicBezTo>
                      <a:lnTo>
                        <a:pt x="0" y="224"/>
                      </a:lnTo>
                      <a:cubicBezTo>
                        <a:pt x="0" y="206"/>
                        <a:pt x="14" y="192"/>
                        <a:pt x="32" y="192"/>
                      </a:cubicBezTo>
                      <a:cubicBezTo>
                        <a:pt x="50" y="192"/>
                        <a:pt x="64" y="206"/>
                        <a:pt x="64" y="224"/>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1">
                  <a:extLst>
                    <a:ext uri="{FF2B5EF4-FFF2-40B4-BE49-F238E27FC236}">
                      <a16:creationId xmlns:a16="http://schemas.microsoft.com/office/drawing/2014/main" id="{98AF84B1-EFBF-4FDC-960B-1F4BA2543ADE}"/>
                    </a:ext>
                  </a:extLst>
                </p:cNvPr>
                <p:cNvSpPr>
                  <a:spLocks noEditPoints="1"/>
                </p:cNvSpPr>
                <p:nvPr/>
              </p:nvSpPr>
              <p:spPr bwMode="auto">
                <a:xfrm>
                  <a:off x="6564313" y="5040313"/>
                  <a:ext cx="341313" cy="46037"/>
                </a:xfrm>
                <a:custGeom>
                  <a:avLst/>
                  <a:gdLst>
                    <a:gd name="T0" fmla="*/ 32 w 475"/>
                    <a:gd name="T1" fmla="*/ 0 h 64"/>
                    <a:gd name="T2" fmla="*/ 96 w 475"/>
                    <a:gd name="T3" fmla="*/ 0 h 64"/>
                    <a:gd name="T4" fmla="*/ 128 w 475"/>
                    <a:gd name="T5" fmla="*/ 32 h 64"/>
                    <a:gd name="T6" fmla="*/ 96 w 475"/>
                    <a:gd name="T7" fmla="*/ 64 h 64"/>
                    <a:gd name="T8" fmla="*/ 32 w 475"/>
                    <a:gd name="T9" fmla="*/ 64 h 64"/>
                    <a:gd name="T10" fmla="*/ 0 w 475"/>
                    <a:gd name="T11" fmla="*/ 32 h 64"/>
                    <a:gd name="T12" fmla="*/ 32 w 475"/>
                    <a:gd name="T13" fmla="*/ 0 h 64"/>
                    <a:gd name="T14" fmla="*/ 224 w 475"/>
                    <a:gd name="T15" fmla="*/ 0 h 64"/>
                    <a:gd name="T16" fmla="*/ 288 w 475"/>
                    <a:gd name="T17" fmla="*/ 0 h 64"/>
                    <a:gd name="T18" fmla="*/ 320 w 475"/>
                    <a:gd name="T19" fmla="*/ 32 h 64"/>
                    <a:gd name="T20" fmla="*/ 288 w 475"/>
                    <a:gd name="T21" fmla="*/ 64 h 64"/>
                    <a:gd name="T22" fmla="*/ 224 w 475"/>
                    <a:gd name="T23" fmla="*/ 64 h 64"/>
                    <a:gd name="T24" fmla="*/ 192 w 475"/>
                    <a:gd name="T25" fmla="*/ 32 h 64"/>
                    <a:gd name="T26" fmla="*/ 224 w 475"/>
                    <a:gd name="T27" fmla="*/ 0 h 64"/>
                    <a:gd name="T28" fmla="*/ 416 w 475"/>
                    <a:gd name="T29" fmla="*/ 0 h 64"/>
                    <a:gd name="T30" fmla="*/ 443 w 475"/>
                    <a:gd name="T31" fmla="*/ 0 h 64"/>
                    <a:gd name="T32" fmla="*/ 475 w 475"/>
                    <a:gd name="T33" fmla="*/ 32 h 64"/>
                    <a:gd name="T34" fmla="*/ 443 w 475"/>
                    <a:gd name="T35" fmla="*/ 64 h 64"/>
                    <a:gd name="T36" fmla="*/ 416 w 475"/>
                    <a:gd name="T37" fmla="*/ 64 h 64"/>
                    <a:gd name="T38" fmla="*/ 384 w 475"/>
                    <a:gd name="T39" fmla="*/ 32 h 64"/>
                    <a:gd name="T40" fmla="*/ 416 w 475"/>
                    <a:gd name="T4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5" h="64">
                      <a:moveTo>
                        <a:pt x="32" y="0"/>
                      </a:moveTo>
                      <a:lnTo>
                        <a:pt x="96" y="0"/>
                      </a:lnTo>
                      <a:cubicBezTo>
                        <a:pt x="113" y="0"/>
                        <a:pt x="128" y="14"/>
                        <a:pt x="128" y="32"/>
                      </a:cubicBezTo>
                      <a:cubicBezTo>
                        <a:pt x="128" y="49"/>
                        <a:pt x="113" y="64"/>
                        <a:pt x="96" y="64"/>
                      </a:cubicBezTo>
                      <a:lnTo>
                        <a:pt x="32" y="64"/>
                      </a:lnTo>
                      <a:cubicBezTo>
                        <a:pt x="14" y="64"/>
                        <a:pt x="0" y="49"/>
                        <a:pt x="0" y="32"/>
                      </a:cubicBezTo>
                      <a:cubicBezTo>
                        <a:pt x="0" y="14"/>
                        <a:pt x="14" y="0"/>
                        <a:pt x="32" y="0"/>
                      </a:cubicBezTo>
                      <a:close/>
                      <a:moveTo>
                        <a:pt x="224" y="0"/>
                      </a:moveTo>
                      <a:lnTo>
                        <a:pt x="288" y="0"/>
                      </a:lnTo>
                      <a:cubicBezTo>
                        <a:pt x="305" y="0"/>
                        <a:pt x="320" y="14"/>
                        <a:pt x="320" y="32"/>
                      </a:cubicBezTo>
                      <a:cubicBezTo>
                        <a:pt x="320" y="49"/>
                        <a:pt x="305" y="64"/>
                        <a:pt x="288" y="64"/>
                      </a:cubicBezTo>
                      <a:lnTo>
                        <a:pt x="224" y="64"/>
                      </a:lnTo>
                      <a:cubicBezTo>
                        <a:pt x="206" y="64"/>
                        <a:pt x="192" y="49"/>
                        <a:pt x="192" y="32"/>
                      </a:cubicBezTo>
                      <a:cubicBezTo>
                        <a:pt x="192" y="14"/>
                        <a:pt x="206" y="0"/>
                        <a:pt x="224" y="0"/>
                      </a:cubicBezTo>
                      <a:close/>
                      <a:moveTo>
                        <a:pt x="416" y="0"/>
                      </a:moveTo>
                      <a:lnTo>
                        <a:pt x="443" y="0"/>
                      </a:lnTo>
                      <a:cubicBezTo>
                        <a:pt x="461" y="0"/>
                        <a:pt x="475" y="14"/>
                        <a:pt x="475" y="32"/>
                      </a:cubicBezTo>
                      <a:cubicBezTo>
                        <a:pt x="475" y="49"/>
                        <a:pt x="461" y="64"/>
                        <a:pt x="443" y="64"/>
                      </a:cubicBezTo>
                      <a:lnTo>
                        <a:pt x="416" y="64"/>
                      </a:lnTo>
                      <a:cubicBezTo>
                        <a:pt x="398" y="64"/>
                        <a:pt x="384" y="49"/>
                        <a:pt x="384" y="32"/>
                      </a:cubicBezTo>
                      <a:cubicBezTo>
                        <a:pt x="384" y="14"/>
                        <a:pt x="398" y="0"/>
                        <a:pt x="416" y="0"/>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8">
                  <a:extLst>
                    <a:ext uri="{FF2B5EF4-FFF2-40B4-BE49-F238E27FC236}">
                      <a16:creationId xmlns:a16="http://schemas.microsoft.com/office/drawing/2014/main" id="{49562C74-AA02-4D19-A707-FA34CF08AD63}"/>
                    </a:ext>
                  </a:extLst>
                </p:cNvPr>
                <p:cNvSpPr>
                  <a:spLocks noEditPoints="1"/>
                </p:cNvSpPr>
                <p:nvPr/>
              </p:nvSpPr>
              <p:spPr bwMode="auto">
                <a:xfrm>
                  <a:off x="2968625" y="3078163"/>
                  <a:ext cx="312738" cy="179387"/>
                </a:xfrm>
                <a:custGeom>
                  <a:avLst/>
                  <a:gdLst>
                    <a:gd name="T0" fmla="*/ 30 w 436"/>
                    <a:gd name="T1" fmla="*/ 12 h 249"/>
                    <a:gd name="T2" fmla="*/ 93 w 436"/>
                    <a:gd name="T3" fmla="*/ 3 h 249"/>
                    <a:gd name="T4" fmla="*/ 93 w 436"/>
                    <a:gd name="T5" fmla="*/ 3 h 249"/>
                    <a:gd name="T6" fmla="*/ 129 w 436"/>
                    <a:gd name="T7" fmla="*/ 30 h 249"/>
                    <a:gd name="T8" fmla="*/ 102 w 436"/>
                    <a:gd name="T9" fmla="*/ 66 h 249"/>
                    <a:gd name="T10" fmla="*/ 102 w 436"/>
                    <a:gd name="T11" fmla="*/ 66 h 249"/>
                    <a:gd name="T12" fmla="*/ 39 w 436"/>
                    <a:gd name="T13" fmla="*/ 75 h 249"/>
                    <a:gd name="T14" fmla="*/ 39 w 436"/>
                    <a:gd name="T15" fmla="*/ 75 h 249"/>
                    <a:gd name="T16" fmla="*/ 3 w 436"/>
                    <a:gd name="T17" fmla="*/ 48 h 249"/>
                    <a:gd name="T18" fmla="*/ 30 w 436"/>
                    <a:gd name="T19" fmla="*/ 12 h 249"/>
                    <a:gd name="T20" fmla="*/ 230 w 436"/>
                    <a:gd name="T21" fmla="*/ 11 h 249"/>
                    <a:gd name="T22" fmla="*/ 233 w 436"/>
                    <a:gd name="T23" fmla="*/ 12 h 249"/>
                    <a:gd name="T24" fmla="*/ 239 w 436"/>
                    <a:gd name="T25" fmla="*/ 14 h 249"/>
                    <a:gd name="T26" fmla="*/ 291 w 436"/>
                    <a:gd name="T27" fmla="*/ 35 h 249"/>
                    <a:gd name="T28" fmla="*/ 297 w 436"/>
                    <a:gd name="T29" fmla="*/ 38 h 249"/>
                    <a:gd name="T30" fmla="*/ 301 w 436"/>
                    <a:gd name="T31" fmla="*/ 40 h 249"/>
                    <a:gd name="T32" fmla="*/ 311 w 436"/>
                    <a:gd name="T33" fmla="*/ 85 h 249"/>
                    <a:gd name="T34" fmla="*/ 267 w 436"/>
                    <a:gd name="T35" fmla="*/ 94 h 249"/>
                    <a:gd name="T36" fmla="*/ 262 w 436"/>
                    <a:gd name="T37" fmla="*/ 91 h 249"/>
                    <a:gd name="T38" fmla="*/ 267 w 436"/>
                    <a:gd name="T39" fmla="*/ 94 h 249"/>
                    <a:gd name="T40" fmla="*/ 215 w 436"/>
                    <a:gd name="T41" fmla="*/ 73 h 249"/>
                    <a:gd name="T42" fmla="*/ 222 w 436"/>
                    <a:gd name="T43" fmla="*/ 75 h 249"/>
                    <a:gd name="T44" fmla="*/ 220 w 436"/>
                    <a:gd name="T45" fmla="*/ 75 h 249"/>
                    <a:gd name="T46" fmla="*/ 193 w 436"/>
                    <a:gd name="T47" fmla="*/ 38 h 249"/>
                    <a:gd name="T48" fmla="*/ 230 w 436"/>
                    <a:gd name="T49" fmla="*/ 11 h 249"/>
                    <a:gd name="T50" fmla="*/ 402 w 436"/>
                    <a:gd name="T51" fmla="*/ 138 h 249"/>
                    <a:gd name="T52" fmla="*/ 417 w 436"/>
                    <a:gd name="T53" fmla="*/ 163 h 249"/>
                    <a:gd name="T54" fmla="*/ 420 w 436"/>
                    <a:gd name="T55" fmla="*/ 170 h 249"/>
                    <a:gd name="T56" fmla="*/ 431 w 436"/>
                    <a:gd name="T57" fmla="*/ 203 h 249"/>
                    <a:gd name="T58" fmla="*/ 410 w 436"/>
                    <a:gd name="T59" fmla="*/ 244 h 249"/>
                    <a:gd name="T60" fmla="*/ 370 w 436"/>
                    <a:gd name="T61" fmla="*/ 223 h 249"/>
                    <a:gd name="T62" fmla="*/ 359 w 436"/>
                    <a:gd name="T63" fmla="*/ 189 h 249"/>
                    <a:gd name="T64" fmla="*/ 362 w 436"/>
                    <a:gd name="T65" fmla="*/ 196 h 249"/>
                    <a:gd name="T66" fmla="*/ 347 w 436"/>
                    <a:gd name="T67" fmla="*/ 171 h 249"/>
                    <a:gd name="T68" fmla="*/ 358 w 436"/>
                    <a:gd name="T69" fmla="*/ 127 h 249"/>
                    <a:gd name="T70" fmla="*/ 402 w 436"/>
                    <a:gd name="T71" fmla="*/ 138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36" h="249">
                      <a:moveTo>
                        <a:pt x="30" y="12"/>
                      </a:moveTo>
                      <a:lnTo>
                        <a:pt x="93" y="3"/>
                      </a:lnTo>
                      <a:lnTo>
                        <a:pt x="93" y="3"/>
                      </a:lnTo>
                      <a:cubicBezTo>
                        <a:pt x="111" y="0"/>
                        <a:pt x="127" y="12"/>
                        <a:pt x="129" y="30"/>
                      </a:cubicBezTo>
                      <a:cubicBezTo>
                        <a:pt x="132" y="47"/>
                        <a:pt x="120" y="63"/>
                        <a:pt x="102" y="66"/>
                      </a:cubicBezTo>
                      <a:lnTo>
                        <a:pt x="102" y="66"/>
                      </a:lnTo>
                      <a:lnTo>
                        <a:pt x="39" y="75"/>
                      </a:lnTo>
                      <a:lnTo>
                        <a:pt x="39" y="75"/>
                      </a:lnTo>
                      <a:cubicBezTo>
                        <a:pt x="22" y="78"/>
                        <a:pt x="5" y="66"/>
                        <a:pt x="3" y="48"/>
                      </a:cubicBezTo>
                      <a:cubicBezTo>
                        <a:pt x="0" y="31"/>
                        <a:pt x="12" y="14"/>
                        <a:pt x="30" y="12"/>
                      </a:cubicBezTo>
                      <a:close/>
                      <a:moveTo>
                        <a:pt x="230" y="11"/>
                      </a:moveTo>
                      <a:lnTo>
                        <a:pt x="233" y="12"/>
                      </a:lnTo>
                      <a:cubicBezTo>
                        <a:pt x="235" y="12"/>
                        <a:pt x="237" y="13"/>
                        <a:pt x="239" y="14"/>
                      </a:cubicBezTo>
                      <a:lnTo>
                        <a:pt x="291" y="35"/>
                      </a:lnTo>
                      <a:cubicBezTo>
                        <a:pt x="293" y="36"/>
                        <a:pt x="295" y="36"/>
                        <a:pt x="297" y="38"/>
                      </a:cubicBezTo>
                      <a:lnTo>
                        <a:pt x="301" y="40"/>
                      </a:lnTo>
                      <a:cubicBezTo>
                        <a:pt x="316" y="50"/>
                        <a:pt x="320" y="70"/>
                        <a:pt x="311" y="85"/>
                      </a:cubicBezTo>
                      <a:cubicBezTo>
                        <a:pt x="301" y="100"/>
                        <a:pt x="281" y="104"/>
                        <a:pt x="267" y="94"/>
                      </a:cubicBezTo>
                      <a:lnTo>
                        <a:pt x="262" y="91"/>
                      </a:lnTo>
                      <a:lnTo>
                        <a:pt x="267" y="94"/>
                      </a:lnTo>
                      <a:lnTo>
                        <a:pt x="215" y="73"/>
                      </a:lnTo>
                      <a:lnTo>
                        <a:pt x="222" y="75"/>
                      </a:lnTo>
                      <a:lnTo>
                        <a:pt x="220" y="75"/>
                      </a:lnTo>
                      <a:cubicBezTo>
                        <a:pt x="202" y="72"/>
                        <a:pt x="190" y="55"/>
                        <a:pt x="193" y="38"/>
                      </a:cubicBezTo>
                      <a:cubicBezTo>
                        <a:pt x="196" y="20"/>
                        <a:pt x="213" y="9"/>
                        <a:pt x="230" y="11"/>
                      </a:cubicBezTo>
                      <a:close/>
                      <a:moveTo>
                        <a:pt x="402" y="138"/>
                      </a:moveTo>
                      <a:lnTo>
                        <a:pt x="417" y="163"/>
                      </a:lnTo>
                      <a:cubicBezTo>
                        <a:pt x="418" y="165"/>
                        <a:pt x="419" y="167"/>
                        <a:pt x="420" y="170"/>
                      </a:cubicBezTo>
                      <a:lnTo>
                        <a:pt x="431" y="203"/>
                      </a:lnTo>
                      <a:cubicBezTo>
                        <a:pt x="436" y="220"/>
                        <a:pt x="427" y="238"/>
                        <a:pt x="410" y="244"/>
                      </a:cubicBezTo>
                      <a:cubicBezTo>
                        <a:pt x="393" y="249"/>
                        <a:pt x="375" y="240"/>
                        <a:pt x="370" y="223"/>
                      </a:cubicBezTo>
                      <a:lnTo>
                        <a:pt x="359" y="189"/>
                      </a:lnTo>
                      <a:lnTo>
                        <a:pt x="362" y="196"/>
                      </a:lnTo>
                      <a:lnTo>
                        <a:pt x="347" y="171"/>
                      </a:lnTo>
                      <a:cubicBezTo>
                        <a:pt x="338" y="156"/>
                        <a:pt x="343" y="136"/>
                        <a:pt x="358" y="127"/>
                      </a:cubicBezTo>
                      <a:cubicBezTo>
                        <a:pt x="374" y="118"/>
                        <a:pt x="393" y="123"/>
                        <a:pt x="402" y="138"/>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9">
                  <a:extLst>
                    <a:ext uri="{FF2B5EF4-FFF2-40B4-BE49-F238E27FC236}">
                      <a16:creationId xmlns:a16="http://schemas.microsoft.com/office/drawing/2014/main" id="{A67AC695-7086-4025-B5FA-8F1135660F2F}"/>
                    </a:ext>
                  </a:extLst>
                </p:cNvPr>
                <p:cNvSpPr>
                  <a:spLocks/>
                </p:cNvSpPr>
                <p:nvPr/>
              </p:nvSpPr>
              <p:spPr bwMode="auto">
                <a:xfrm>
                  <a:off x="3176588" y="3203575"/>
                  <a:ext cx="169863" cy="171450"/>
                </a:xfrm>
                <a:custGeom>
                  <a:avLst/>
                  <a:gdLst>
                    <a:gd name="T0" fmla="*/ 113 w 236"/>
                    <a:gd name="T1" fmla="*/ 238 h 238"/>
                    <a:gd name="T2" fmla="*/ 0 w 236"/>
                    <a:gd name="T3" fmla="*/ 0 h 238"/>
                    <a:gd name="T4" fmla="*/ 236 w 236"/>
                    <a:gd name="T5" fmla="*/ 5 h 238"/>
                    <a:gd name="T6" fmla="*/ 113 w 236"/>
                    <a:gd name="T7" fmla="*/ 238 h 238"/>
                  </a:gdLst>
                  <a:ahLst/>
                  <a:cxnLst>
                    <a:cxn ang="0">
                      <a:pos x="T0" y="T1"/>
                    </a:cxn>
                    <a:cxn ang="0">
                      <a:pos x="T2" y="T3"/>
                    </a:cxn>
                    <a:cxn ang="0">
                      <a:pos x="T4" y="T5"/>
                    </a:cxn>
                    <a:cxn ang="0">
                      <a:pos x="T6" y="T7"/>
                    </a:cxn>
                  </a:cxnLst>
                  <a:rect l="0" t="0" r="r" b="b"/>
                  <a:pathLst>
                    <a:path w="236" h="238">
                      <a:moveTo>
                        <a:pt x="113" y="238"/>
                      </a:moveTo>
                      <a:lnTo>
                        <a:pt x="0" y="0"/>
                      </a:lnTo>
                      <a:cubicBezTo>
                        <a:pt x="74" y="39"/>
                        <a:pt x="161" y="40"/>
                        <a:pt x="236" y="5"/>
                      </a:cubicBezTo>
                      <a:lnTo>
                        <a:pt x="113" y="238"/>
                      </a:lnTo>
                      <a:close/>
                    </a:path>
                  </a:pathLst>
                </a:custGeom>
                <a:solidFill>
                  <a:srgbClr val="FFC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39">
                  <a:extLst>
                    <a:ext uri="{FF2B5EF4-FFF2-40B4-BE49-F238E27FC236}">
                      <a16:creationId xmlns:a16="http://schemas.microsoft.com/office/drawing/2014/main" id="{62BFB7FA-FF36-4B81-ADB0-94BFDED1FDD5}"/>
                    </a:ext>
                  </a:extLst>
                </p:cNvPr>
                <p:cNvSpPr>
                  <a:spLocks noEditPoints="1"/>
                </p:cNvSpPr>
                <p:nvPr/>
              </p:nvSpPr>
              <p:spPr bwMode="auto">
                <a:xfrm>
                  <a:off x="3235325" y="3352800"/>
                  <a:ext cx="46038" cy="506412"/>
                </a:xfrm>
                <a:custGeom>
                  <a:avLst/>
                  <a:gdLst>
                    <a:gd name="T0" fmla="*/ 64 w 64"/>
                    <a:gd name="T1" fmla="*/ 32 h 704"/>
                    <a:gd name="T2" fmla="*/ 64 w 64"/>
                    <a:gd name="T3" fmla="*/ 96 h 704"/>
                    <a:gd name="T4" fmla="*/ 32 w 64"/>
                    <a:gd name="T5" fmla="*/ 128 h 704"/>
                    <a:gd name="T6" fmla="*/ 0 w 64"/>
                    <a:gd name="T7" fmla="*/ 96 h 704"/>
                    <a:gd name="T8" fmla="*/ 0 w 64"/>
                    <a:gd name="T9" fmla="*/ 32 h 704"/>
                    <a:gd name="T10" fmla="*/ 32 w 64"/>
                    <a:gd name="T11" fmla="*/ 0 h 704"/>
                    <a:gd name="T12" fmla="*/ 64 w 64"/>
                    <a:gd name="T13" fmla="*/ 32 h 704"/>
                    <a:gd name="T14" fmla="*/ 64 w 64"/>
                    <a:gd name="T15" fmla="*/ 224 h 704"/>
                    <a:gd name="T16" fmla="*/ 64 w 64"/>
                    <a:gd name="T17" fmla="*/ 288 h 704"/>
                    <a:gd name="T18" fmla="*/ 32 w 64"/>
                    <a:gd name="T19" fmla="*/ 320 h 704"/>
                    <a:gd name="T20" fmla="*/ 0 w 64"/>
                    <a:gd name="T21" fmla="*/ 288 h 704"/>
                    <a:gd name="T22" fmla="*/ 0 w 64"/>
                    <a:gd name="T23" fmla="*/ 224 h 704"/>
                    <a:gd name="T24" fmla="*/ 32 w 64"/>
                    <a:gd name="T25" fmla="*/ 192 h 704"/>
                    <a:gd name="T26" fmla="*/ 64 w 64"/>
                    <a:gd name="T27" fmla="*/ 224 h 704"/>
                    <a:gd name="T28" fmla="*/ 64 w 64"/>
                    <a:gd name="T29" fmla="*/ 416 h 704"/>
                    <a:gd name="T30" fmla="*/ 64 w 64"/>
                    <a:gd name="T31" fmla="*/ 480 h 704"/>
                    <a:gd name="T32" fmla="*/ 32 w 64"/>
                    <a:gd name="T33" fmla="*/ 512 h 704"/>
                    <a:gd name="T34" fmla="*/ 0 w 64"/>
                    <a:gd name="T35" fmla="*/ 480 h 704"/>
                    <a:gd name="T36" fmla="*/ 0 w 64"/>
                    <a:gd name="T37" fmla="*/ 416 h 704"/>
                    <a:gd name="T38" fmla="*/ 32 w 64"/>
                    <a:gd name="T39" fmla="*/ 384 h 704"/>
                    <a:gd name="T40" fmla="*/ 64 w 64"/>
                    <a:gd name="T41" fmla="*/ 416 h 704"/>
                    <a:gd name="T42" fmla="*/ 64 w 64"/>
                    <a:gd name="T43" fmla="*/ 608 h 704"/>
                    <a:gd name="T44" fmla="*/ 64 w 64"/>
                    <a:gd name="T45" fmla="*/ 672 h 704"/>
                    <a:gd name="T46" fmla="*/ 32 w 64"/>
                    <a:gd name="T47" fmla="*/ 704 h 704"/>
                    <a:gd name="T48" fmla="*/ 0 w 64"/>
                    <a:gd name="T49" fmla="*/ 672 h 704"/>
                    <a:gd name="T50" fmla="*/ 0 w 64"/>
                    <a:gd name="T51" fmla="*/ 608 h 704"/>
                    <a:gd name="T52" fmla="*/ 32 w 64"/>
                    <a:gd name="T53" fmla="*/ 576 h 704"/>
                    <a:gd name="T54" fmla="*/ 64 w 64"/>
                    <a:gd name="T55" fmla="*/ 608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 h="704">
                      <a:moveTo>
                        <a:pt x="64" y="32"/>
                      </a:moveTo>
                      <a:lnTo>
                        <a:pt x="64" y="96"/>
                      </a:lnTo>
                      <a:cubicBezTo>
                        <a:pt x="64" y="114"/>
                        <a:pt x="50" y="128"/>
                        <a:pt x="32" y="128"/>
                      </a:cubicBezTo>
                      <a:cubicBezTo>
                        <a:pt x="14" y="128"/>
                        <a:pt x="0" y="114"/>
                        <a:pt x="0" y="96"/>
                      </a:cubicBezTo>
                      <a:lnTo>
                        <a:pt x="0" y="32"/>
                      </a:lnTo>
                      <a:cubicBezTo>
                        <a:pt x="0" y="14"/>
                        <a:pt x="14" y="0"/>
                        <a:pt x="32" y="0"/>
                      </a:cubicBezTo>
                      <a:cubicBezTo>
                        <a:pt x="50" y="0"/>
                        <a:pt x="64" y="14"/>
                        <a:pt x="64" y="32"/>
                      </a:cubicBezTo>
                      <a:close/>
                      <a:moveTo>
                        <a:pt x="64" y="224"/>
                      </a:moveTo>
                      <a:lnTo>
                        <a:pt x="64" y="288"/>
                      </a:lnTo>
                      <a:cubicBezTo>
                        <a:pt x="64" y="306"/>
                        <a:pt x="50" y="320"/>
                        <a:pt x="32" y="320"/>
                      </a:cubicBezTo>
                      <a:cubicBezTo>
                        <a:pt x="14" y="320"/>
                        <a:pt x="0" y="306"/>
                        <a:pt x="0" y="288"/>
                      </a:cubicBezTo>
                      <a:lnTo>
                        <a:pt x="0" y="224"/>
                      </a:lnTo>
                      <a:cubicBezTo>
                        <a:pt x="0" y="206"/>
                        <a:pt x="14" y="192"/>
                        <a:pt x="32" y="192"/>
                      </a:cubicBezTo>
                      <a:cubicBezTo>
                        <a:pt x="50" y="192"/>
                        <a:pt x="64" y="206"/>
                        <a:pt x="64" y="224"/>
                      </a:cubicBezTo>
                      <a:close/>
                      <a:moveTo>
                        <a:pt x="64" y="416"/>
                      </a:moveTo>
                      <a:lnTo>
                        <a:pt x="64" y="480"/>
                      </a:lnTo>
                      <a:cubicBezTo>
                        <a:pt x="64" y="498"/>
                        <a:pt x="50" y="512"/>
                        <a:pt x="32" y="512"/>
                      </a:cubicBezTo>
                      <a:cubicBezTo>
                        <a:pt x="14" y="512"/>
                        <a:pt x="0" y="498"/>
                        <a:pt x="0" y="480"/>
                      </a:cubicBezTo>
                      <a:lnTo>
                        <a:pt x="0" y="416"/>
                      </a:lnTo>
                      <a:cubicBezTo>
                        <a:pt x="0" y="398"/>
                        <a:pt x="14" y="384"/>
                        <a:pt x="32" y="384"/>
                      </a:cubicBezTo>
                      <a:cubicBezTo>
                        <a:pt x="50" y="384"/>
                        <a:pt x="64" y="398"/>
                        <a:pt x="64" y="416"/>
                      </a:cubicBezTo>
                      <a:close/>
                      <a:moveTo>
                        <a:pt x="64" y="608"/>
                      </a:moveTo>
                      <a:lnTo>
                        <a:pt x="64" y="672"/>
                      </a:lnTo>
                      <a:cubicBezTo>
                        <a:pt x="64" y="690"/>
                        <a:pt x="50" y="704"/>
                        <a:pt x="32" y="704"/>
                      </a:cubicBezTo>
                      <a:cubicBezTo>
                        <a:pt x="14" y="704"/>
                        <a:pt x="0" y="690"/>
                        <a:pt x="0" y="672"/>
                      </a:cubicBezTo>
                      <a:lnTo>
                        <a:pt x="0" y="608"/>
                      </a:lnTo>
                      <a:cubicBezTo>
                        <a:pt x="0" y="590"/>
                        <a:pt x="14" y="576"/>
                        <a:pt x="32" y="576"/>
                      </a:cubicBezTo>
                      <a:cubicBezTo>
                        <a:pt x="50" y="576"/>
                        <a:pt x="64" y="590"/>
                        <a:pt x="64" y="608"/>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41">
                  <a:extLst>
                    <a:ext uri="{FF2B5EF4-FFF2-40B4-BE49-F238E27FC236}">
                      <a16:creationId xmlns:a16="http://schemas.microsoft.com/office/drawing/2014/main" id="{1670C891-BAA7-4086-91C5-2B78B29F65A4}"/>
                    </a:ext>
                  </a:extLst>
                </p:cNvPr>
                <p:cNvSpPr>
                  <a:spLocks noEditPoints="1"/>
                </p:cNvSpPr>
                <p:nvPr/>
              </p:nvSpPr>
              <p:spPr bwMode="auto">
                <a:xfrm>
                  <a:off x="8585200" y="3363913"/>
                  <a:ext cx="46038" cy="508000"/>
                </a:xfrm>
                <a:custGeom>
                  <a:avLst/>
                  <a:gdLst>
                    <a:gd name="T0" fmla="*/ 0 w 64"/>
                    <a:gd name="T1" fmla="*/ 672 h 704"/>
                    <a:gd name="T2" fmla="*/ 0 w 64"/>
                    <a:gd name="T3" fmla="*/ 608 h 704"/>
                    <a:gd name="T4" fmla="*/ 32 w 64"/>
                    <a:gd name="T5" fmla="*/ 576 h 704"/>
                    <a:gd name="T6" fmla="*/ 64 w 64"/>
                    <a:gd name="T7" fmla="*/ 608 h 704"/>
                    <a:gd name="T8" fmla="*/ 64 w 64"/>
                    <a:gd name="T9" fmla="*/ 672 h 704"/>
                    <a:gd name="T10" fmla="*/ 32 w 64"/>
                    <a:gd name="T11" fmla="*/ 704 h 704"/>
                    <a:gd name="T12" fmla="*/ 0 w 64"/>
                    <a:gd name="T13" fmla="*/ 672 h 704"/>
                    <a:gd name="T14" fmla="*/ 0 w 64"/>
                    <a:gd name="T15" fmla="*/ 480 h 704"/>
                    <a:gd name="T16" fmla="*/ 0 w 64"/>
                    <a:gd name="T17" fmla="*/ 416 h 704"/>
                    <a:gd name="T18" fmla="*/ 32 w 64"/>
                    <a:gd name="T19" fmla="*/ 384 h 704"/>
                    <a:gd name="T20" fmla="*/ 64 w 64"/>
                    <a:gd name="T21" fmla="*/ 416 h 704"/>
                    <a:gd name="T22" fmla="*/ 64 w 64"/>
                    <a:gd name="T23" fmla="*/ 480 h 704"/>
                    <a:gd name="T24" fmla="*/ 32 w 64"/>
                    <a:gd name="T25" fmla="*/ 512 h 704"/>
                    <a:gd name="T26" fmla="*/ 0 w 64"/>
                    <a:gd name="T27" fmla="*/ 480 h 704"/>
                    <a:gd name="T28" fmla="*/ 0 w 64"/>
                    <a:gd name="T29" fmla="*/ 288 h 704"/>
                    <a:gd name="T30" fmla="*/ 0 w 64"/>
                    <a:gd name="T31" fmla="*/ 224 h 704"/>
                    <a:gd name="T32" fmla="*/ 32 w 64"/>
                    <a:gd name="T33" fmla="*/ 192 h 704"/>
                    <a:gd name="T34" fmla="*/ 64 w 64"/>
                    <a:gd name="T35" fmla="*/ 224 h 704"/>
                    <a:gd name="T36" fmla="*/ 64 w 64"/>
                    <a:gd name="T37" fmla="*/ 288 h 704"/>
                    <a:gd name="T38" fmla="*/ 32 w 64"/>
                    <a:gd name="T39" fmla="*/ 320 h 704"/>
                    <a:gd name="T40" fmla="*/ 0 w 64"/>
                    <a:gd name="T41" fmla="*/ 288 h 704"/>
                    <a:gd name="T42" fmla="*/ 0 w 64"/>
                    <a:gd name="T43" fmla="*/ 96 h 704"/>
                    <a:gd name="T44" fmla="*/ 0 w 64"/>
                    <a:gd name="T45" fmla="*/ 32 h 704"/>
                    <a:gd name="T46" fmla="*/ 32 w 64"/>
                    <a:gd name="T47" fmla="*/ 0 h 704"/>
                    <a:gd name="T48" fmla="*/ 64 w 64"/>
                    <a:gd name="T49" fmla="*/ 32 h 704"/>
                    <a:gd name="T50" fmla="*/ 64 w 64"/>
                    <a:gd name="T51" fmla="*/ 96 h 704"/>
                    <a:gd name="T52" fmla="*/ 32 w 64"/>
                    <a:gd name="T53" fmla="*/ 128 h 704"/>
                    <a:gd name="T54" fmla="*/ 0 w 64"/>
                    <a:gd name="T55" fmla="*/ 96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 h="704">
                      <a:moveTo>
                        <a:pt x="0" y="672"/>
                      </a:moveTo>
                      <a:lnTo>
                        <a:pt x="0" y="608"/>
                      </a:lnTo>
                      <a:cubicBezTo>
                        <a:pt x="0" y="590"/>
                        <a:pt x="14" y="576"/>
                        <a:pt x="32" y="576"/>
                      </a:cubicBezTo>
                      <a:cubicBezTo>
                        <a:pt x="49" y="576"/>
                        <a:pt x="64" y="590"/>
                        <a:pt x="64" y="608"/>
                      </a:cubicBezTo>
                      <a:lnTo>
                        <a:pt x="64" y="672"/>
                      </a:lnTo>
                      <a:cubicBezTo>
                        <a:pt x="64" y="690"/>
                        <a:pt x="49" y="704"/>
                        <a:pt x="32" y="704"/>
                      </a:cubicBezTo>
                      <a:cubicBezTo>
                        <a:pt x="14" y="704"/>
                        <a:pt x="0" y="690"/>
                        <a:pt x="0" y="672"/>
                      </a:cubicBezTo>
                      <a:close/>
                      <a:moveTo>
                        <a:pt x="0" y="480"/>
                      </a:moveTo>
                      <a:lnTo>
                        <a:pt x="0" y="416"/>
                      </a:lnTo>
                      <a:cubicBezTo>
                        <a:pt x="0" y="398"/>
                        <a:pt x="14" y="384"/>
                        <a:pt x="32" y="384"/>
                      </a:cubicBezTo>
                      <a:cubicBezTo>
                        <a:pt x="49" y="384"/>
                        <a:pt x="64" y="398"/>
                        <a:pt x="64" y="416"/>
                      </a:cubicBezTo>
                      <a:lnTo>
                        <a:pt x="64" y="480"/>
                      </a:lnTo>
                      <a:cubicBezTo>
                        <a:pt x="64" y="498"/>
                        <a:pt x="49" y="512"/>
                        <a:pt x="32" y="512"/>
                      </a:cubicBezTo>
                      <a:cubicBezTo>
                        <a:pt x="14" y="512"/>
                        <a:pt x="0" y="498"/>
                        <a:pt x="0" y="480"/>
                      </a:cubicBezTo>
                      <a:close/>
                      <a:moveTo>
                        <a:pt x="0" y="288"/>
                      </a:moveTo>
                      <a:lnTo>
                        <a:pt x="0" y="224"/>
                      </a:lnTo>
                      <a:cubicBezTo>
                        <a:pt x="0" y="206"/>
                        <a:pt x="14" y="192"/>
                        <a:pt x="32" y="192"/>
                      </a:cubicBezTo>
                      <a:cubicBezTo>
                        <a:pt x="49" y="192"/>
                        <a:pt x="64" y="206"/>
                        <a:pt x="64" y="224"/>
                      </a:cubicBezTo>
                      <a:lnTo>
                        <a:pt x="64" y="288"/>
                      </a:lnTo>
                      <a:cubicBezTo>
                        <a:pt x="64" y="306"/>
                        <a:pt x="49" y="320"/>
                        <a:pt x="32" y="320"/>
                      </a:cubicBezTo>
                      <a:cubicBezTo>
                        <a:pt x="14" y="320"/>
                        <a:pt x="0" y="306"/>
                        <a:pt x="0" y="288"/>
                      </a:cubicBezTo>
                      <a:close/>
                      <a:moveTo>
                        <a:pt x="0" y="96"/>
                      </a:moveTo>
                      <a:lnTo>
                        <a:pt x="0" y="32"/>
                      </a:lnTo>
                      <a:cubicBezTo>
                        <a:pt x="0" y="14"/>
                        <a:pt x="14" y="0"/>
                        <a:pt x="32" y="0"/>
                      </a:cubicBezTo>
                      <a:cubicBezTo>
                        <a:pt x="49" y="0"/>
                        <a:pt x="64" y="14"/>
                        <a:pt x="64" y="32"/>
                      </a:cubicBezTo>
                      <a:lnTo>
                        <a:pt x="64" y="96"/>
                      </a:lnTo>
                      <a:cubicBezTo>
                        <a:pt x="64" y="114"/>
                        <a:pt x="49" y="128"/>
                        <a:pt x="32" y="128"/>
                      </a:cubicBezTo>
                      <a:cubicBezTo>
                        <a:pt x="14" y="128"/>
                        <a:pt x="0" y="114"/>
                        <a:pt x="0" y="96"/>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Rectangle 47">
                  <a:extLst>
                    <a:ext uri="{FF2B5EF4-FFF2-40B4-BE49-F238E27FC236}">
                      <a16:creationId xmlns:a16="http://schemas.microsoft.com/office/drawing/2014/main" id="{1BB237C2-6C6C-438F-A734-0A0DA4B9DF05}"/>
                    </a:ext>
                  </a:extLst>
                </p:cNvPr>
                <p:cNvSpPr>
                  <a:spLocks noChangeArrowheads="1"/>
                </p:cNvSpPr>
                <p:nvPr/>
              </p:nvSpPr>
              <p:spPr bwMode="auto">
                <a:xfrm>
                  <a:off x="5426075" y="4186238"/>
                  <a:ext cx="1163638"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FFC000"/>
                      </a:solidFill>
                      <a:effectLst/>
                      <a:latin typeface="Calibri" panose="020F0502020204030204" pitchFamily="34" charset="0"/>
                    </a:rPr>
                    <a:t>Path 2</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1" name="Freeform 50">
                  <a:extLst>
                    <a:ext uri="{FF2B5EF4-FFF2-40B4-BE49-F238E27FC236}">
                      <a16:creationId xmlns:a16="http://schemas.microsoft.com/office/drawing/2014/main" id="{4407AC4F-161B-4C14-9A31-571F5E40618B}"/>
                    </a:ext>
                  </a:extLst>
                </p:cNvPr>
                <p:cNvSpPr>
                  <a:spLocks noEditPoints="1"/>
                </p:cNvSpPr>
                <p:nvPr/>
              </p:nvSpPr>
              <p:spPr bwMode="auto">
                <a:xfrm>
                  <a:off x="5118100" y="5040313"/>
                  <a:ext cx="782638" cy="46037"/>
                </a:xfrm>
                <a:custGeom>
                  <a:avLst/>
                  <a:gdLst>
                    <a:gd name="T0" fmla="*/ 32 w 1088"/>
                    <a:gd name="T1" fmla="*/ 0 h 64"/>
                    <a:gd name="T2" fmla="*/ 96 w 1088"/>
                    <a:gd name="T3" fmla="*/ 0 h 64"/>
                    <a:gd name="T4" fmla="*/ 128 w 1088"/>
                    <a:gd name="T5" fmla="*/ 32 h 64"/>
                    <a:gd name="T6" fmla="*/ 96 w 1088"/>
                    <a:gd name="T7" fmla="*/ 64 h 64"/>
                    <a:gd name="T8" fmla="*/ 32 w 1088"/>
                    <a:gd name="T9" fmla="*/ 64 h 64"/>
                    <a:gd name="T10" fmla="*/ 0 w 1088"/>
                    <a:gd name="T11" fmla="*/ 32 h 64"/>
                    <a:gd name="T12" fmla="*/ 32 w 1088"/>
                    <a:gd name="T13" fmla="*/ 0 h 64"/>
                    <a:gd name="T14" fmla="*/ 224 w 1088"/>
                    <a:gd name="T15" fmla="*/ 0 h 64"/>
                    <a:gd name="T16" fmla="*/ 288 w 1088"/>
                    <a:gd name="T17" fmla="*/ 0 h 64"/>
                    <a:gd name="T18" fmla="*/ 320 w 1088"/>
                    <a:gd name="T19" fmla="*/ 32 h 64"/>
                    <a:gd name="T20" fmla="*/ 288 w 1088"/>
                    <a:gd name="T21" fmla="*/ 64 h 64"/>
                    <a:gd name="T22" fmla="*/ 224 w 1088"/>
                    <a:gd name="T23" fmla="*/ 64 h 64"/>
                    <a:gd name="T24" fmla="*/ 192 w 1088"/>
                    <a:gd name="T25" fmla="*/ 32 h 64"/>
                    <a:gd name="T26" fmla="*/ 224 w 1088"/>
                    <a:gd name="T27" fmla="*/ 0 h 64"/>
                    <a:gd name="T28" fmla="*/ 416 w 1088"/>
                    <a:gd name="T29" fmla="*/ 0 h 64"/>
                    <a:gd name="T30" fmla="*/ 480 w 1088"/>
                    <a:gd name="T31" fmla="*/ 0 h 64"/>
                    <a:gd name="T32" fmla="*/ 512 w 1088"/>
                    <a:gd name="T33" fmla="*/ 32 h 64"/>
                    <a:gd name="T34" fmla="*/ 480 w 1088"/>
                    <a:gd name="T35" fmla="*/ 64 h 64"/>
                    <a:gd name="T36" fmla="*/ 416 w 1088"/>
                    <a:gd name="T37" fmla="*/ 64 h 64"/>
                    <a:gd name="T38" fmla="*/ 384 w 1088"/>
                    <a:gd name="T39" fmla="*/ 32 h 64"/>
                    <a:gd name="T40" fmla="*/ 416 w 1088"/>
                    <a:gd name="T41" fmla="*/ 0 h 64"/>
                    <a:gd name="T42" fmla="*/ 608 w 1088"/>
                    <a:gd name="T43" fmla="*/ 0 h 64"/>
                    <a:gd name="T44" fmla="*/ 672 w 1088"/>
                    <a:gd name="T45" fmla="*/ 0 h 64"/>
                    <a:gd name="T46" fmla="*/ 704 w 1088"/>
                    <a:gd name="T47" fmla="*/ 32 h 64"/>
                    <a:gd name="T48" fmla="*/ 672 w 1088"/>
                    <a:gd name="T49" fmla="*/ 64 h 64"/>
                    <a:gd name="T50" fmla="*/ 608 w 1088"/>
                    <a:gd name="T51" fmla="*/ 64 h 64"/>
                    <a:gd name="T52" fmla="*/ 576 w 1088"/>
                    <a:gd name="T53" fmla="*/ 32 h 64"/>
                    <a:gd name="T54" fmla="*/ 608 w 1088"/>
                    <a:gd name="T55" fmla="*/ 0 h 64"/>
                    <a:gd name="T56" fmla="*/ 800 w 1088"/>
                    <a:gd name="T57" fmla="*/ 0 h 64"/>
                    <a:gd name="T58" fmla="*/ 864 w 1088"/>
                    <a:gd name="T59" fmla="*/ 0 h 64"/>
                    <a:gd name="T60" fmla="*/ 896 w 1088"/>
                    <a:gd name="T61" fmla="*/ 32 h 64"/>
                    <a:gd name="T62" fmla="*/ 864 w 1088"/>
                    <a:gd name="T63" fmla="*/ 64 h 64"/>
                    <a:gd name="T64" fmla="*/ 800 w 1088"/>
                    <a:gd name="T65" fmla="*/ 64 h 64"/>
                    <a:gd name="T66" fmla="*/ 768 w 1088"/>
                    <a:gd name="T67" fmla="*/ 32 h 64"/>
                    <a:gd name="T68" fmla="*/ 800 w 1088"/>
                    <a:gd name="T69" fmla="*/ 0 h 64"/>
                    <a:gd name="T70" fmla="*/ 992 w 1088"/>
                    <a:gd name="T71" fmla="*/ 0 h 64"/>
                    <a:gd name="T72" fmla="*/ 1056 w 1088"/>
                    <a:gd name="T73" fmla="*/ 0 h 64"/>
                    <a:gd name="T74" fmla="*/ 1088 w 1088"/>
                    <a:gd name="T75" fmla="*/ 32 h 64"/>
                    <a:gd name="T76" fmla="*/ 1056 w 1088"/>
                    <a:gd name="T77" fmla="*/ 64 h 64"/>
                    <a:gd name="T78" fmla="*/ 992 w 1088"/>
                    <a:gd name="T79" fmla="*/ 64 h 64"/>
                    <a:gd name="T80" fmla="*/ 960 w 1088"/>
                    <a:gd name="T81" fmla="*/ 32 h 64"/>
                    <a:gd name="T82" fmla="*/ 992 w 1088"/>
                    <a:gd name="T83"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88" h="64">
                      <a:moveTo>
                        <a:pt x="32" y="0"/>
                      </a:moveTo>
                      <a:lnTo>
                        <a:pt x="96" y="0"/>
                      </a:lnTo>
                      <a:cubicBezTo>
                        <a:pt x="114" y="0"/>
                        <a:pt x="128" y="14"/>
                        <a:pt x="128" y="32"/>
                      </a:cubicBezTo>
                      <a:cubicBezTo>
                        <a:pt x="128" y="49"/>
                        <a:pt x="114" y="64"/>
                        <a:pt x="96" y="64"/>
                      </a:cubicBezTo>
                      <a:lnTo>
                        <a:pt x="32" y="64"/>
                      </a:lnTo>
                      <a:cubicBezTo>
                        <a:pt x="15" y="64"/>
                        <a:pt x="0" y="49"/>
                        <a:pt x="0" y="32"/>
                      </a:cubicBezTo>
                      <a:cubicBezTo>
                        <a:pt x="0" y="14"/>
                        <a:pt x="15" y="0"/>
                        <a:pt x="32" y="0"/>
                      </a:cubicBezTo>
                      <a:close/>
                      <a:moveTo>
                        <a:pt x="224" y="0"/>
                      </a:moveTo>
                      <a:lnTo>
                        <a:pt x="288" y="0"/>
                      </a:lnTo>
                      <a:cubicBezTo>
                        <a:pt x="306" y="0"/>
                        <a:pt x="320" y="14"/>
                        <a:pt x="320" y="32"/>
                      </a:cubicBezTo>
                      <a:cubicBezTo>
                        <a:pt x="320" y="49"/>
                        <a:pt x="306" y="64"/>
                        <a:pt x="288" y="64"/>
                      </a:cubicBezTo>
                      <a:lnTo>
                        <a:pt x="224" y="64"/>
                      </a:lnTo>
                      <a:cubicBezTo>
                        <a:pt x="207" y="64"/>
                        <a:pt x="192" y="49"/>
                        <a:pt x="192" y="32"/>
                      </a:cubicBezTo>
                      <a:cubicBezTo>
                        <a:pt x="192" y="14"/>
                        <a:pt x="207" y="0"/>
                        <a:pt x="224" y="0"/>
                      </a:cubicBezTo>
                      <a:close/>
                      <a:moveTo>
                        <a:pt x="416" y="0"/>
                      </a:moveTo>
                      <a:lnTo>
                        <a:pt x="480" y="0"/>
                      </a:lnTo>
                      <a:cubicBezTo>
                        <a:pt x="498" y="0"/>
                        <a:pt x="512" y="14"/>
                        <a:pt x="512" y="32"/>
                      </a:cubicBezTo>
                      <a:cubicBezTo>
                        <a:pt x="512" y="49"/>
                        <a:pt x="498" y="64"/>
                        <a:pt x="480" y="64"/>
                      </a:cubicBezTo>
                      <a:lnTo>
                        <a:pt x="416" y="64"/>
                      </a:lnTo>
                      <a:cubicBezTo>
                        <a:pt x="399" y="64"/>
                        <a:pt x="384" y="49"/>
                        <a:pt x="384" y="32"/>
                      </a:cubicBezTo>
                      <a:cubicBezTo>
                        <a:pt x="384" y="14"/>
                        <a:pt x="399" y="0"/>
                        <a:pt x="416" y="0"/>
                      </a:cubicBezTo>
                      <a:close/>
                      <a:moveTo>
                        <a:pt x="608" y="0"/>
                      </a:moveTo>
                      <a:lnTo>
                        <a:pt x="672" y="0"/>
                      </a:lnTo>
                      <a:cubicBezTo>
                        <a:pt x="690" y="0"/>
                        <a:pt x="704" y="14"/>
                        <a:pt x="704" y="32"/>
                      </a:cubicBezTo>
                      <a:cubicBezTo>
                        <a:pt x="704" y="49"/>
                        <a:pt x="690" y="64"/>
                        <a:pt x="672" y="64"/>
                      </a:cubicBezTo>
                      <a:lnTo>
                        <a:pt x="608" y="64"/>
                      </a:lnTo>
                      <a:cubicBezTo>
                        <a:pt x="591" y="64"/>
                        <a:pt x="576" y="49"/>
                        <a:pt x="576" y="32"/>
                      </a:cubicBezTo>
                      <a:cubicBezTo>
                        <a:pt x="576" y="14"/>
                        <a:pt x="591" y="0"/>
                        <a:pt x="608" y="0"/>
                      </a:cubicBezTo>
                      <a:close/>
                      <a:moveTo>
                        <a:pt x="800" y="0"/>
                      </a:moveTo>
                      <a:lnTo>
                        <a:pt x="864" y="0"/>
                      </a:lnTo>
                      <a:cubicBezTo>
                        <a:pt x="882" y="0"/>
                        <a:pt x="896" y="14"/>
                        <a:pt x="896" y="32"/>
                      </a:cubicBezTo>
                      <a:cubicBezTo>
                        <a:pt x="896" y="49"/>
                        <a:pt x="882" y="64"/>
                        <a:pt x="864" y="64"/>
                      </a:cubicBezTo>
                      <a:lnTo>
                        <a:pt x="800" y="64"/>
                      </a:lnTo>
                      <a:cubicBezTo>
                        <a:pt x="783" y="64"/>
                        <a:pt x="768" y="49"/>
                        <a:pt x="768" y="32"/>
                      </a:cubicBezTo>
                      <a:cubicBezTo>
                        <a:pt x="768" y="14"/>
                        <a:pt x="783" y="0"/>
                        <a:pt x="800" y="0"/>
                      </a:cubicBezTo>
                      <a:close/>
                      <a:moveTo>
                        <a:pt x="992" y="0"/>
                      </a:moveTo>
                      <a:lnTo>
                        <a:pt x="1056" y="0"/>
                      </a:lnTo>
                      <a:cubicBezTo>
                        <a:pt x="1074" y="0"/>
                        <a:pt x="1088" y="14"/>
                        <a:pt x="1088" y="32"/>
                      </a:cubicBezTo>
                      <a:cubicBezTo>
                        <a:pt x="1088" y="49"/>
                        <a:pt x="1074" y="64"/>
                        <a:pt x="1056" y="64"/>
                      </a:cubicBezTo>
                      <a:lnTo>
                        <a:pt x="992" y="64"/>
                      </a:lnTo>
                      <a:cubicBezTo>
                        <a:pt x="975" y="64"/>
                        <a:pt x="960" y="49"/>
                        <a:pt x="960" y="32"/>
                      </a:cubicBezTo>
                      <a:cubicBezTo>
                        <a:pt x="960" y="14"/>
                        <a:pt x="975" y="0"/>
                        <a:pt x="992" y="0"/>
                      </a:cubicBezTo>
                      <a:close/>
                    </a:path>
                  </a:pathLst>
                </a:custGeom>
                <a:solidFill>
                  <a:srgbClr val="FFC000"/>
                </a:solidFill>
                <a:ln w="0" cap="flat">
                  <a:solidFill>
                    <a:srgbClr val="FFC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5" name="组合 74">
                <a:extLst>
                  <a:ext uri="{FF2B5EF4-FFF2-40B4-BE49-F238E27FC236}">
                    <a16:creationId xmlns:a16="http://schemas.microsoft.com/office/drawing/2014/main" id="{1D61A99F-3887-4AA4-B692-28384958678E}"/>
                  </a:ext>
                </a:extLst>
              </p:cNvPr>
              <p:cNvGrpSpPr/>
              <p:nvPr/>
            </p:nvGrpSpPr>
            <p:grpSpPr>
              <a:xfrm>
                <a:off x="2514600" y="3724275"/>
                <a:ext cx="7173913" cy="2136775"/>
                <a:chOff x="2514600" y="3724275"/>
                <a:chExt cx="7173913" cy="2136775"/>
              </a:xfrm>
            </p:grpSpPr>
            <p:sp>
              <p:nvSpPr>
                <p:cNvPr id="17" name="Freeform 16">
                  <a:extLst>
                    <a:ext uri="{FF2B5EF4-FFF2-40B4-BE49-F238E27FC236}">
                      <a16:creationId xmlns:a16="http://schemas.microsoft.com/office/drawing/2014/main" id="{57435386-2C6B-4CDD-AD21-9F7C1FFD8616}"/>
                    </a:ext>
                  </a:extLst>
                </p:cNvPr>
                <p:cNvSpPr>
                  <a:spLocks/>
                </p:cNvSpPr>
                <p:nvPr/>
              </p:nvSpPr>
              <p:spPr bwMode="auto">
                <a:xfrm>
                  <a:off x="2514600" y="3724275"/>
                  <a:ext cx="7173913" cy="1889125"/>
                </a:xfrm>
                <a:custGeom>
                  <a:avLst/>
                  <a:gdLst>
                    <a:gd name="T0" fmla="*/ 0 w 9974"/>
                    <a:gd name="T1" fmla="*/ 262 h 2624"/>
                    <a:gd name="T2" fmla="*/ 0 w 9974"/>
                    <a:gd name="T3" fmla="*/ 2362 h 2624"/>
                    <a:gd name="T4" fmla="*/ 263 w 9974"/>
                    <a:gd name="T5" fmla="*/ 2624 h 2624"/>
                    <a:gd name="T6" fmla="*/ 9711 w 9974"/>
                    <a:gd name="T7" fmla="*/ 2624 h 2624"/>
                    <a:gd name="T8" fmla="*/ 9974 w 9974"/>
                    <a:gd name="T9" fmla="*/ 2362 h 2624"/>
                    <a:gd name="T10" fmla="*/ 9974 w 9974"/>
                    <a:gd name="T11" fmla="*/ 262 h 2624"/>
                    <a:gd name="T12" fmla="*/ 9711 w 9974"/>
                    <a:gd name="T13" fmla="*/ 0 h 2624"/>
                    <a:gd name="T14" fmla="*/ 263 w 9974"/>
                    <a:gd name="T15" fmla="*/ 0 h 2624"/>
                    <a:gd name="T16" fmla="*/ 0 w 9974"/>
                    <a:gd name="T17" fmla="*/ 262 h 2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74" h="2624">
                      <a:moveTo>
                        <a:pt x="0" y="262"/>
                      </a:moveTo>
                      <a:lnTo>
                        <a:pt x="0" y="2362"/>
                      </a:lnTo>
                      <a:cubicBezTo>
                        <a:pt x="0" y="2507"/>
                        <a:pt x="118" y="2624"/>
                        <a:pt x="263" y="2624"/>
                      </a:cubicBezTo>
                      <a:lnTo>
                        <a:pt x="9711" y="2624"/>
                      </a:lnTo>
                      <a:cubicBezTo>
                        <a:pt x="9856" y="2624"/>
                        <a:pt x="9974" y="2507"/>
                        <a:pt x="9974" y="2362"/>
                      </a:cubicBezTo>
                      <a:lnTo>
                        <a:pt x="9974" y="262"/>
                      </a:lnTo>
                      <a:cubicBezTo>
                        <a:pt x="9974" y="117"/>
                        <a:pt x="9856" y="0"/>
                        <a:pt x="9711" y="0"/>
                      </a:cubicBezTo>
                      <a:lnTo>
                        <a:pt x="263" y="0"/>
                      </a:lnTo>
                      <a:cubicBezTo>
                        <a:pt x="118" y="0"/>
                        <a:pt x="0" y="117"/>
                        <a:pt x="0" y="262"/>
                      </a:cubicBezTo>
                      <a:close/>
                    </a:path>
                  </a:pathLst>
                </a:cu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Rectangle 19">
                  <a:extLst>
                    <a:ext uri="{FF2B5EF4-FFF2-40B4-BE49-F238E27FC236}">
                      <a16:creationId xmlns:a16="http://schemas.microsoft.com/office/drawing/2014/main" id="{CFC3DC11-95D5-4F24-987E-3E312F1AC37C}"/>
                    </a:ext>
                  </a:extLst>
                </p:cNvPr>
                <p:cNvSpPr>
                  <a:spLocks noChangeArrowheads="1"/>
                </p:cNvSpPr>
                <p:nvPr/>
              </p:nvSpPr>
              <p:spPr bwMode="auto">
                <a:xfrm>
                  <a:off x="9043988" y="5613400"/>
                  <a:ext cx="331788" cy="247650"/>
                </a:xfrm>
                <a:prstGeom prst="rect">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Rectangle 20">
                  <a:extLst>
                    <a:ext uri="{FF2B5EF4-FFF2-40B4-BE49-F238E27FC236}">
                      <a16:creationId xmlns:a16="http://schemas.microsoft.com/office/drawing/2014/main" id="{852F3C5C-F461-4F42-9A55-C73C94C6AC00}"/>
                    </a:ext>
                  </a:extLst>
                </p:cNvPr>
                <p:cNvSpPr>
                  <a:spLocks noChangeArrowheads="1"/>
                </p:cNvSpPr>
                <p:nvPr/>
              </p:nvSpPr>
              <p:spPr bwMode="auto">
                <a:xfrm>
                  <a:off x="7834313" y="5613400"/>
                  <a:ext cx="331788" cy="247650"/>
                </a:xfrm>
                <a:prstGeom prst="rect">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a:extLst>
                    <a:ext uri="{FF2B5EF4-FFF2-40B4-BE49-F238E27FC236}">
                      <a16:creationId xmlns:a16="http://schemas.microsoft.com/office/drawing/2014/main" id="{C834A95A-DC65-4CF9-912F-100ED51F9321}"/>
                    </a:ext>
                  </a:extLst>
                </p:cNvPr>
                <p:cNvSpPr>
                  <a:spLocks/>
                </p:cNvSpPr>
                <p:nvPr/>
              </p:nvSpPr>
              <p:spPr bwMode="auto">
                <a:xfrm>
                  <a:off x="8924925" y="5380038"/>
                  <a:ext cx="284163" cy="233362"/>
                </a:xfrm>
                <a:custGeom>
                  <a:avLst/>
                  <a:gdLst>
                    <a:gd name="T0" fmla="*/ 0 w 179"/>
                    <a:gd name="T1" fmla="*/ 0 h 147"/>
                    <a:gd name="T2" fmla="*/ 179 w 179"/>
                    <a:gd name="T3" fmla="*/ 0 h 147"/>
                    <a:gd name="T4" fmla="*/ 179 w 179"/>
                    <a:gd name="T5" fmla="*/ 147 h 147"/>
                  </a:gdLst>
                  <a:ahLst/>
                  <a:cxnLst>
                    <a:cxn ang="0">
                      <a:pos x="T0" y="T1"/>
                    </a:cxn>
                    <a:cxn ang="0">
                      <a:pos x="T2" y="T3"/>
                    </a:cxn>
                    <a:cxn ang="0">
                      <a:pos x="T4" y="T5"/>
                    </a:cxn>
                  </a:cxnLst>
                  <a:rect l="0" t="0" r="r" b="b"/>
                  <a:pathLst>
                    <a:path w="179" h="147">
                      <a:moveTo>
                        <a:pt x="0" y="0"/>
                      </a:moveTo>
                      <a:lnTo>
                        <a:pt x="179" y="0"/>
                      </a:lnTo>
                      <a:lnTo>
                        <a:pt x="179" y="147"/>
                      </a:ln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23">
                  <a:extLst>
                    <a:ext uri="{FF2B5EF4-FFF2-40B4-BE49-F238E27FC236}">
                      <a16:creationId xmlns:a16="http://schemas.microsoft.com/office/drawing/2014/main" id="{2EA3A25F-92F2-4EA5-9580-3ADDD1D4DC81}"/>
                    </a:ext>
                  </a:extLst>
                </p:cNvPr>
                <p:cNvSpPr>
                  <a:spLocks/>
                </p:cNvSpPr>
                <p:nvPr/>
              </p:nvSpPr>
              <p:spPr bwMode="auto">
                <a:xfrm>
                  <a:off x="7999413" y="5380038"/>
                  <a:ext cx="292100" cy="233362"/>
                </a:xfrm>
                <a:custGeom>
                  <a:avLst/>
                  <a:gdLst>
                    <a:gd name="T0" fmla="*/ 184 w 184"/>
                    <a:gd name="T1" fmla="*/ 0 h 147"/>
                    <a:gd name="T2" fmla="*/ 0 w 184"/>
                    <a:gd name="T3" fmla="*/ 0 h 147"/>
                    <a:gd name="T4" fmla="*/ 0 w 184"/>
                    <a:gd name="T5" fmla="*/ 147 h 147"/>
                  </a:gdLst>
                  <a:ahLst/>
                  <a:cxnLst>
                    <a:cxn ang="0">
                      <a:pos x="T0" y="T1"/>
                    </a:cxn>
                    <a:cxn ang="0">
                      <a:pos x="T2" y="T3"/>
                    </a:cxn>
                    <a:cxn ang="0">
                      <a:pos x="T4" y="T5"/>
                    </a:cxn>
                  </a:cxnLst>
                  <a:rect l="0" t="0" r="r" b="b"/>
                  <a:pathLst>
                    <a:path w="184" h="147">
                      <a:moveTo>
                        <a:pt x="184" y="0"/>
                      </a:moveTo>
                      <a:lnTo>
                        <a:pt x="0" y="0"/>
                      </a:lnTo>
                      <a:lnTo>
                        <a:pt x="0" y="147"/>
                      </a:ln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Line 24">
                  <a:extLst>
                    <a:ext uri="{FF2B5EF4-FFF2-40B4-BE49-F238E27FC236}">
                      <a16:creationId xmlns:a16="http://schemas.microsoft.com/office/drawing/2014/main" id="{6564FECC-43B9-4631-BB43-2AF1D39B9FF4}"/>
                    </a:ext>
                  </a:extLst>
                </p:cNvPr>
                <p:cNvSpPr>
                  <a:spLocks noChangeShapeType="1"/>
                </p:cNvSpPr>
                <p:nvPr/>
              </p:nvSpPr>
              <p:spPr bwMode="auto">
                <a:xfrm>
                  <a:off x="9361488" y="5159375"/>
                  <a:ext cx="0" cy="350837"/>
                </a:xfrm>
                <a:prstGeom prst="line">
                  <a:avLst/>
                </a:prstGeom>
                <a:noFill/>
                <a:ln w="4603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25">
                  <a:extLst>
                    <a:ext uri="{FF2B5EF4-FFF2-40B4-BE49-F238E27FC236}">
                      <a16:creationId xmlns:a16="http://schemas.microsoft.com/office/drawing/2014/main" id="{A6E0B8FE-B7CA-4A40-9161-AEF310C48471}"/>
                    </a:ext>
                  </a:extLst>
                </p:cNvPr>
                <p:cNvSpPr>
                  <a:spLocks/>
                </p:cNvSpPr>
                <p:nvPr/>
              </p:nvSpPr>
              <p:spPr bwMode="auto">
                <a:xfrm>
                  <a:off x="9277350" y="4926013"/>
                  <a:ext cx="169863" cy="255587"/>
                </a:xfrm>
                <a:custGeom>
                  <a:avLst/>
                  <a:gdLst>
                    <a:gd name="T0" fmla="*/ 0 w 107"/>
                    <a:gd name="T1" fmla="*/ 161 h 161"/>
                    <a:gd name="T2" fmla="*/ 53 w 107"/>
                    <a:gd name="T3" fmla="*/ 0 h 161"/>
                    <a:gd name="T4" fmla="*/ 107 w 107"/>
                    <a:gd name="T5" fmla="*/ 161 h 161"/>
                    <a:gd name="T6" fmla="*/ 0 w 107"/>
                    <a:gd name="T7" fmla="*/ 161 h 161"/>
                  </a:gdLst>
                  <a:ahLst/>
                  <a:cxnLst>
                    <a:cxn ang="0">
                      <a:pos x="T0" y="T1"/>
                    </a:cxn>
                    <a:cxn ang="0">
                      <a:pos x="T2" y="T3"/>
                    </a:cxn>
                    <a:cxn ang="0">
                      <a:pos x="T4" y="T5"/>
                    </a:cxn>
                    <a:cxn ang="0">
                      <a:pos x="T6" y="T7"/>
                    </a:cxn>
                  </a:cxnLst>
                  <a:rect l="0" t="0" r="r" b="b"/>
                  <a:pathLst>
                    <a:path w="107" h="161">
                      <a:moveTo>
                        <a:pt x="0" y="161"/>
                      </a:moveTo>
                      <a:lnTo>
                        <a:pt x="53" y="0"/>
                      </a:lnTo>
                      <a:lnTo>
                        <a:pt x="107" y="161"/>
                      </a:lnTo>
                      <a:lnTo>
                        <a:pt x="0" y="16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3">
                  <a:extLst>
                    <a:ext uri="{FF2B5EF4-FFF2-40B4-BE49-F238E27FC236}">
                      <a16:creationId xmlns:a16="http://schemas.microsoft.com/office/drawing/2014/main" id="{9501B22A-CDC0-4E81-B592-F2DAF4B24D65}"/>
                    </a:ext>
                  </a:extLst>
                </p:cNvPr>
                <p:cNvSpPr>
                  <a:spLocks noChangeArrowheads="1"/>
                </p:cNvSpPr>
                <p:nvPr/>
              </p:nvSpPr>
              <p:spPr bwMode="auto">
                <a:xfrm>
                  <a:off x="2830513" y="4741863"/>
                  <a:ext cx="855663" cy="642937"/>
                </a:xfrm>
                <a:prstGeom prst="rect">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Rectangle 54">
                  <a:extLst>
                    <a:ext uri="{FF2B5EF4-FFF2-40B4-BE49-F238E27FC236}">
                      <a16:creationId xmlns:a16="http://schemas.microsoft.com/office/drawing/2014/main" id="{DADB4730-33FA-45E4-91EE-FE6D8574EA9E}"/>
                    </a:ext>
                  </a:extLst>
                </p:cNvPr>
                <p:cNvSpPr>
                  <a:spLocks noChangeArrowheads="1"/>
                </p:cNvSpPr>
                <p:nvPr/>
              </p:nvSpPr>
              <p:spPr bwMode="auto">
                <a:xfrm>
                  <a:off x="2978150" y="4835525"/>
                  <a:ext cx="77152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BPF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6" name="Rectangle 55">
                  <a:extLst>
                    <a:ext uri="{FF2B5EF4-FFF2-40B4-BE49-F238E27FC236}">
                      <a16:creationId xmlns:a16="http://schemas.microsoft.com/office/drawing/2014/main" id="{4F99A516-12AF-4F33-BD0F-44A534053A4A}"/>
                    </a:ext>
                  </a:extLst>
                </p:cNvPr>
                <p:cNvSpPr>
                  <a:spLocks noChangeArrowheads="1"/>
                </p:cNvSpPr>
                <p:nvPr/>
              </p:nvSpPr>
              <p:spPr bwMode="auto">
                <a:xfrm>
                  <a:off x="2830513" y="3848100"/>
                  <a:ext cx="855663" cy="642937"/>
                </a:xfrm>
                <a:prstGeom prst="rect">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 name="Rectangle 56">
                  <a:extLst>
                    <a:ext uri="{FF2B5EF4-FFF2-40B4-BE49-F238E27FC236}">
                      <a16:creationId xmlns:a16="http://schemas.microsoft.com/office/drawing/2014/main" id="{A4C9BD9D-719F-4E3F-B20E-26C855ED2337}"/>
                    </a:ext>
                  </a:extLst>
                </p:cNvPr>
                <p:cNvSpPr>
                  <a:spLocks noChangeArrowheads="1"/>
                </p:cNvSpPr>
                <p:nvPr/>
              </p:nvSpPr>
              <p:spPr bwMode="auto">
                <a:xfrm>
                  <a:off x="2911475" y="3940175"/>
                  <a:ext cx="311150"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8" name="Rectangle 57">
                  <a:extLst>
                    <a:ext uri="{FF2B5EF4-FFF2-40B4-BE49-F238E27FC236}">
                      <a16:creationId xmlns:a16="http://schemas.microsoft.com/office/drawing/2014/main" id="{88EF0704-B602-43D6-AA54-BD78C1177FCA}"/>
                    </a:ext>
                  </a:extLst>
                </p:cNvPr>
                <p:cNvSpPr>
                  <a:spLocks noChangeArrowheads="1"/>
                </p:cNvSpPr>
                <p:nvPr/>
              </p:nvSpPr>
              <p:spPr bwMode="auto">
                <a:xfrm>
                  <a:off x="3024188" y="3940175"/>
                  <a:ext cx="782638"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2dB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9" name="Freeform 58">
                  <a:extLst>
                    <a:ext uri="{FF2B5EF4-FFF2-40B4-BE49-F238E27FC236}">
                      <a16:creationId xmlns:a16="http://schemas.microsoft.com/office/drawing/2014/main" id="{0E6A8214-FF44-46FD-A9B1-88D95445B9DD}"/>
                    </a:ext>
                  </a:extLst>
                </p:cNvPr>
                <p:cNvSpPr>
                  <a:spLocks/>
                </p:cNvSpPr>
                <p:nvPr/>
              </p:nvSpPr>
              <p:spPr bwMode="auto">
                <a:xfrm>
                  <a:off x="4106863" y="4640263"/>
                  <a:ext cx="1035050" cy="846137"/>
                </a:xfrm>
                <a:custGeom>
                  <a:avLst/>
                  <a:gdLst>
                    <a:gd name="T0" fmla="*/ 0 w 652"/>
                    <a:gd name="T1" fmla="*/ 0 h 533"/>
                    <a:gd name="T2" fmla="*/ 652 w 652"/>
                    <a:gd name="T3" fmla="*/ 267 h 533"/>
                    <a:gd name="T4" fmla="*/ 0 w 652"/>
                    <a:gd name="T5" fmla="*/ 533 h 533"/>
                    <a:gd name="T6" fmla="*/ 0 w 652"/>
                    <a:gd name="T7" fmla="*/ 0 h 533"/>
                  </a:gdLst>
                  <a:ahLst/>
                  <a:cxnLst>
                    <a:cxn ang="0">
                      <a:pos x="T0" y="T1"/>
                    </a:cxn>
                    <a:cxn ang="0">
                      <a:pos x="T2" y="T3"/>
                    </a:cxn>
                    <a:cxn ang="0">
                      <a:pos x="T4" y="T5"/>
                    </a:cxn>
                    <a:cxn ang="0">
                      <a:pos x="T6" y="T7"/>
                    </a:cxn>
                  </a:cxnLst>
                  <a:rect l="0" t="0" r="r" b="b"/>
                  <a:pathLst>
                    <a:path w="652" h="533">
                      <a:moveTo>
                        <a:pt x="0" y="0"/>
                      </a:moveTo>
                      <a:lnTo>
                        <a:pt x="652" y="267"/>
                      </a:lnTo>
                      <a:lnTo>
                        <a:pt x="0" y="53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9">
                  <a:extLst>
                    <a:ext uri="{FF2B5EF4-FFF2-40B4-BE49-F238E27FC236}">
                      <a16:creationId xmlns:a16="http://schemas.microsoft.com/office/drawing/2014/main" id="{419A1414-2939-47C4-A7F6-EEE63581EBA5}"/>
                    </a:ext>
                  </a:extLst>
                </p:cNvPr>
                <p:cNvSpPr>
                  <a:spLocks/>
                </p:cNvSpPr>
                <p:nvPr/>
              </p:nvSpPr>
              <p:spPr bwMode="auto">
                <a:xfrm>
                  <a:off x="4106863" y="4640263"/>
                  <a:ext cx="1035050" cy="846137"/>
                </a:xfrm>
                <a:custGeom>
                  <a:avLst/>
                  <a:gdLst>
                    <a:gd name="T0" fmla="*/ 0 w 652"/>
                    <a:gd name="T1" fmla="*/ 0 h 533"/>
                    <a:gd name="T2" fmla="*/ 652 w 652"/>
                    <a:gd name="T3" fmla="*/ 267 h 533"/>
                    <a:gd name="T4" fmla="*/ 0 w 652"/>
                    <a:gd name="T5" fmla="*/ 533 h 533"/>
                    <a:gd name="T6" fmla="*/ 0 w 652"/>
                    <a:gd name="T7" fmla="*/ 0 h 533"/>
                  </a:gdLst>
                  <a:ahLst/>
                  <a:cxnLst>
                    <a:cxn ang="0">
                      <a:pos x="T0" y="T1"/>
                    </a:cxn>
                    <a:cxn ang="0">
                      <a:pos x="T2" y="T3"/>
                    </a:cxn>
                    <a:cxn ang="0">
                      <a:pos x="T4" y="T5"/>
                    </a:cxn>
                    <a:cxn ang="0">
                      <a:pos x="T6" y="T7"/>
                    </a:cxn>
                  </a:cxnLst>
                  <a:rect l="0" t="0" r="r" b="b"/>
                  <a:pathLst>
                    <a:path w="652" h="533">
                      <a:moveTo>
                        <a:pt x="0" y="0"/>
                      </a:moveTo>
                      <a:lnTo>
                        <a:pt x="652" y="267"/>
                      </a:lnTo>
                      <a:lnTo>
                        <a:pt x="0" y="533"/>
                      </a:lnTo>
                      <a:lnTo>
                        <a:pt x="0" y="0"/>
                      </a:lnTo>
                      <a:close/>
                    </a:path>
                  </a:pathLst>
                </a:cu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 name="Rectangle 60">
                  <a:extLst>
                    <a:ext uri="{FF2B5EF4-FFF2-40B4-BE49-F238E27FC236}">
                      <a16:creationId xmlns:a16="http://schemas.microsoft.com/office/drawing/2014/main" id="{0F11C13C-1EE3-4674-9B23-052FEC1D5792}"/>
                    </a:ext>
                  </a:extLst>
                </p:cNvPr>
                <p:cNvSpPr>
                  <a:spLocks noChangeArrowheads="1"/>
                </p:cNvSpPr>
                <p:nvPr/>
              </p:nvSpPr>
              <p:spPr bwMode="auto">
                <a:xfrm>
                  <a:off x="4129088" y="4840288"/>
                  <a:ext cx="977900"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20dB</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2" name="Freeform 61">
                  <a:extLst>
                    <a:ext uri="{FF2B5EF4-FFF2-40B4-BE49-F238E27FC236}">
                      <a16:creationId xmlns:a16="http://schemas.microsoft.com/office/drawing/2014/main" id="{400CB66F-0658-42F9-8025-13B417C8E5C6}"/>
                    </a:ext>
                  </a:extLst>
                </p:cNvPr>
                <p:cNvSpPr>
                  <a:spLocks/>
                </p:cNvSpPr>
                <p:nvPr/>
              </p:nvSpPr>
              <p:spPr bwMode="auto">
                <a:xfrm>
                  <a:off x="5551488" y="4640263"/>
                  <a:ext cx="1035050" cy="846137"/>
                </a:xfrm>
                <a:custGeom>
                  <a:avLst/>
                  <a:gdLst>
                    <a:gd name="T0" fmla="*/ 0 w 652"/>
                    <a:gd name="T1" fmla="*/ 0 h 533"/>
                    <a:gd name="T2" fmla="*/ 652 w 652"/>
                    <a:gd name="T3" fmla="*/ 267 h 533"/>
                    <a:gd name="T4" fmla="*/ 0 w 652"/>
                    <a:gd name="T5" fmla="*/ 533 h 533"/>
                    <a:gd name="T6" fmla="*/ 0 w 652"/>
                    <a:gd name="T7" fmla="*/ 0 h 533"/>
                  </a:gdLst>
                  <a:ahLst/>
                  <a:cxnLst>
                    <a:cxn ang="0">
                      <a:pos x="T0" y="T1"/>
                    </a:cxn>
                    <a:cxn ang="0">
                      <a:pos x="T2" y="T3"/>
                    </a:cxn>
                    <a:cxn ang="0">
                      <a:pos x="T4" y="T5"/>
                    </a:cxn>
                    <a:cxn ang="0">
                      <a:pos x="T6" y="T7"/>
                    </a:cxn>
                  </a:cxnLst>
                  <a:rect l="0" t="0" r="r" b="b"/>
                  <a:pathLst>
                    <a:path w="652" h="533">
                      <a:moveTo>
                        <a:pt x="0" y="0"/>
                      </a:moveTo>
                      <a:lnTo>
                        <a:pt x="652" y="267"/>
                      </a:lnTo>
                      <a:lnTo>
                        <a:pt x="0" y="53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2">
                  <a:extLst>
                    <a:ext uri="{FF2B5EF4-FFF2-40B4-BE49-F238E27FC236}">
                      <a16:creationId xmlns:a16="http://schemas.microsoft.com/office/drawing/2014/main" id="{64E1C609-CAD5-4A12-8C78-2EFCD4EC795F}"/>
                    </a:ext>
                  </a:extLst>
                </p:cNvPr>
                <p:cNvSpPr>
                  <a:spLocks/>
                </p:cNvSpPr>
                <p:nvPr/>
              </p:nvSpPr>
              <p:spPr bwMode="auto">
                <a:xfrm>
                  <a:off x="5551488" y="4640263"/>
                  <a:ext cx="1035050" cy="846137"/>
                </a:xfrm>
                <a:custGeom>
                  <a:avLst/>
                  <a:gdLst>
                    <a:gd name="T0" fmla="*/ 0 w 652"/>
                    <a:gd name="T1" fmla="*/ 0 h 533"/>
                    <a:gd name="T2" fmla="*/ 652 w 652"/>
                    <a:gd name="T3" fmla="*/ 267 h 533"/>
                    <a:gd name="T4" fmla="*/ 0 w 652"/>
                    <a:gd name="T5" fmla="*/ 533 h 533"/>
                    <a:gd name="T6" fmla="*/ 0 w 652"/>
                    <a:gd name="T7" fmla="*/ 0 h 533"/>
                  </a:gdLst>
                  <a:ahLst/>
                  <a:cxnLst>
                    <a:cxn ang="0">
                      <a:pos x="T0" y="T1"/>
                    </a:cxn>
                    <a:cxn ang="0">
                      <a:pos x="T2" y="T3"/>
                    </a:cxn>
                    <a:cxn ang="0">
                      <a:pos x="T4" y="T5"/>
                    </a:cxn>
                    <a:cxn ang="0">
                      <a:pos x="T6" y="T7"/>
                    </a:cxn>
                  </a:cxnLst>
                  <a:rect l="0" t="0" r="r" b="b"/>
                  <a:pathLst>
                    <a:path w="652" h="533">
                      <a:moveTo>
                        <a:pt x="0" y="0"/>
                      </a:moveTo>
                      <a:lnTo>
                        <a:pt x="652" y="267"/>
                      </a:lnTo>
                      <a:lnTo>
                        <a:pt x="0" y="533"/>
                      </a:lnTo>
                      <a:lnTo>
                        <a:pt x="0" y="0"/>
                      </a:lnTo>
                      <a:close/>
                    </a:path>
                  </a:pathLst>
                </a:cu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Rectangle 63">
                  <a:extLst>
                    <a:ext uri="{FF2B5EF4-FFF2-40B4-BE49-F238E27FC236}">
                      <a16:creationId xmlns:a16="http://schemas.microsoft.com/office/drawing/2014/main" id="{76B191FB-F747-49C4-AB0F-EFAAADC20EFC}"/>
                    </a:ext>
                  </a:extLst>
                </p:cNvPr>
                <p:cNvSpPr>
                  <a:spLocks noChangeArrowheads="1"/>
                </p:cNvSpPr>
                <p:nvPr/>
              </p:nvSpPr>
              <p:spPr bwMode="auto">
                <a:xfrm>
                  <a:off x="5573713" y="4846638"/>
                  <a:ext cx="977900"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20dB</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5" name="Rectangle 64">
                  <a:extLst>
                    <a:ext uri="{FF2B5EF4-FFF2-40B4-BE49-F238E27FC236}">
                      <a16:creationId xmlns:a16="http://schemas.microsoft.com/office/drawing/2014/main" id="{43E9D751-8718-4463-9DDE-E1D1FFCE3D2D}"/>
                    </a:ext>
                  </a:extLst>
                </p:cNvPr>
                <p:cNvSpPr>
                  <a:spLocks noChangeArrowheads="1"/>
                </p:cNvSpPr>
                <p:nvPr/>
              </p:nvSpPr>
              <p:spPr bwMode="auto">
                <a:xfrm>
                  <a:off x="6881813" y="4741863"/>
                  <a:ext cx="854075" cy="642937"/>
                </a:xfrm>
                <a:prstGeom prst="rect">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 name="Rectangle 65">
                  <a:extLst>
                    <a:ext uri="{FF2B5EF4-FFF2-40B4-BE49-F238E27FC236}">
                      <a16:creationId xmlns:a16="http://schemas.microsoft.com/office/drawing/2014/main" id="{6A5A4E40-BD4E-407A-B1C3-500B7C8711B9}"/>
                    </a:ext>
                  </a:extLst>
                </p:cNvPr>
                <p:cNvSpPr>
                  <a:spLocks noChangeArrowheads="1"/>
                </p:cNvSpPr>
                <p:nvPr/>
              </p:nvSpPr>
              <p:spPr bwMode="auto">
                <a:xfrm>
                  <a:off x="7119938" y="4835525"/>
                  <a:ext cx="5873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X2</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7" name="Rectangle 66">
                  <a:extLst>
                    <a:ext uri="{FF2B5EF4-FFF2-40B4-BE49-F238E27FC236}">
                      <a16:creationId xmlns:a16="http://schemas.microsoft.com/office/drawing/2014/main" id="{07E79C0E-7C32-495D-A47E-3709EE448F57}"/>
                    </a:ext>
                  </a:extLst>
                </p:cNvPr>
                <p:cNvSpPr>
                  <a:spLocks noChangeArrowheads="1"/>
                </p:cNvSpPr>
                <p:nvPr/>
              </p:nvSpPr>
              <p:spPr bwMode="auto">
                <a:xfrm>
                  <a:off x="7508875" y="4835525"/>
                  <a:ext cx="27622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8" name="Rectangle 67">
                  <a:extLst>
                    <a:ext uri="{FF2B5EF4-FFF2-40B4-BE49-F238E27FC236}">
                      <a16:creationId xmlns:a16="http://schemas.microsoft.com/office/drawing/2014/main" id="{B12AEDA2-DE40-4FB2-9EBE-32C5B215446C}"/>
                    </a:ext>
                  </a:extLst>
                </p:cNvPr>
                <p:cNvSpPr>
                  <a:spLocks noChangeArrowheads="1"/>
                </p:cNvSpPr>
                <p:nvPr/>
              </p:nvSpPr>
              <p:spPr bwMode="auto">
                <a:xfrm>
                  <a:off x="8180388" y="3848100"/>
                  <a:ext cx="854075" cy="642937"/>
                </a:xfrm>
                <a:prstGeom prst="rect">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 name="Rectangle 68">
                  <a:extLst>
                    <a:ext uri="{FF2B5EF4-FFF2-40B4-BE49-F238E27FC236}">
                      <a16:creationId xmlns:a16="http://schemas.microsoft.com/office/drawing/2014/main" id="{6A9EFEBD-D2ED-4B45-8E46-0B82CF7FA067}"/>
                    </a:ext>
                  </a:extLst>
                </p:cNvPr>
                <p:cNvSpPr>
                  <a:spLocks noChangeArrowheads="1"/>
                </p:cNvSpPr>
                <p:nvPr/>
              </p:nvSpPr>
              <p:spPr bwMode="auto">
                <a:xfrm>
                  <a:off x="8313738" y="3940175"/>
                  <a:ext cx="795338"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HPF</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0" name="Oval 69">
                  <a:extLst>
                    <a:ext uri="{FF2B5EF4-FFF2-40B4-BE49-F238E27FC236}">
                      <a16:creationId xmlns:a16="http://schemas.microsoft.com/office/drawing/2014/main" id="{B99F7177-1600-4D25-B9C8-B27965AE3850}"/>
                    </a:ext>
                  </a:extLst>
                </p:cNvPr>
                <p:cNvSpPr>
                  <a:spLocks noChangeArrowheads="1"/>
                </p:cNvSpPr>
                <p:nvPr/>
              </p:nvSpPr>
              <p:spPr bwMode="auto">
                <a:xfrm>
                  <a:off x="8159750" y="4614863"/>
                  <a:ext cx="895350" cy="896937"/>
                </a:xfrm>
                <a:prstGeom prst="ellipse">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Rectangle 70">
                  <a:extLst>
                    <a:ext uri="{FF2B5EF4-FFF2-40B4-BE49-F238E27FC236}">
                      <a16:creationId xmlns:a16="http://schemas.microsoft.com/office/drawing/2014/main" id="{90E7027E-AE6F-45CF-B214-CDE4054271AE}"/>
                    </a:ext>
                  </a:extLst>
                </p:cNvPr>
                <p:cNvSpPr>
                  <a:spLocks noChangeArrowheads="1"/>
                </p:cNvSpPr>
                <p:nvPr/>
              </p:nvSpPr>
              <p:spPr bwMode="auto">
                <a:xfrm>
                  <a:off x="8159750" y="4835525"/>
                  <a:ext cx="1092200"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Mixer</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grpSp>
      </p:grpSp>
      <p:sp>
        <p:nvSpPr>
          <p:cNvPr id="78" name="Slide Number Placeholder 17">
            <a:extLst>
              <a:ext uri="{FF2B5EF4-FFF2-40B4-BE49-F238E27FC236}">
                <a16:creationId xmlns:a16="http://schemas.microsoft.com/office/drawing/2014/main" id="{5C6A592C-2203-4760-A3B7-352C5D7D0C22}"/>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14</a:t>
            </a:fld>
            <a:endParaRPr lang="en-US" dirty="0"/>
          </a:p>
        </p:txBody>
      </p:sp>
      <p:sp>
        <p:nvSpPr>
          <p:cNvPr id="79" name="Rectangle 8">
            <a:extLst>
              <a:ext uri="{FF2B5EF4-FFF2-40B4-BE49-F238E27FC236}">
                <a16:creationId xmlns:a16="http://schemas.microsoft.com/office/drawing/2014/main" id="{6747C348-1BB5-4AB3-AF48-486E10E27ED0}"/>
              </a:ext>
            </a:extLst>
          </p:cNvPr>
          <p:cNvSpPr>
            <a:spLocks noChangeArrowheads="1"/>
          </p:cNvSpPr>
          <p:nvPr/>
        </p:nvSpPr>
        <p:spPr bwMode="auto">
          <a:xfrm>
            <a:off x="7859495" y="5933886"/>
            <a:ext cx="3032561" cy="4462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900" b="1" dirty="0">
                <a:solidFill>
                  <a:srgbClr val="000000"/>
                </a:solidFill>
                <a:latin typeface="Calibri" panose="020F0502020204030204" pitchFamily="34" charset="0"/>
              </a:rPr>
              <a:t>Arbitrary waveform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0" name="Rectangle 45">
            <a:extLst>
              <a:ext uri="{FF2B5EF4-FFF2-40B4-BE49-F238E27FC236}">
                <a16:creationId xmlns:a16="http://schemas.microsoft.com/office/drawing/2014/main" id="{9F4A48BD-951C-4E09-895B-33A1E8C09FF7}"/>
              </a:ext>
            </a:extLst>
          </p:cNvPr>
          <p:cNvSpPr>
            <a:spLocks noChangeArrowheads="1"/>
          </p:cNvSpPr>
          <p:nvPr/>
        </p:nvSpPr>
        <p:spPr bwMode="auto">
          <a:xfrm>
            <a:off x="3404665" y="1579280"/>
            <a:ext cx="5234190" cy="4462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70C0"/>
                </a:solidFill>
                <a:effectLst/>
                <a:latin typeface="Calibri" panose="020F0502020204030204" pitchFamily="34" charset="0"/>
              </a:rPr>
              <a:t>DC, </a:t>
            </a:r>
            <a:r>
              <a:rPr kumimoji="0" lang="en-US" altLang="en-US" sz="2900" b="1" i="0" u="none" strike="noStrike" cap="none" normalizeH="0" baseline="0" dirty="0">
                <a:ln>
                  <a:noFill/>
                </a:ln>
                <a:solidFill>
                  <a:srgbClr val="92D050"/>
                </a:solidFill>
                <a:effectLst/>
                <a:latin typeface="Calibri" panose="020F0502020204030204" pitchFamily="34" charset="0"/>
              </a:rPr>
              <a:t>Control signal, </a:t>
            </a:r>
            <a:r>
              <a:rPr kumimoji="0" lang="en-US" altLang="en-US" sz="2900" b="1" i="0" u="none" strike="noStrike" cap="none" normalizeH="0" baseline="0" dirty="0">
                <a:ln>
                  <a:noFill/>
                </a:ln>
                <a:solidFill>
                  <a:srgbClr val="000000"/>
                </a:solidFill>
                <a:effectLst/>
                <a:latin typeface="Calibri" panose="020F0502020204030204" pitchFamily="34" charset="0"/>
              </a:rPr>
              <a:t>reference clock</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5446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7"/>
                                        </p:tgtEl>
                                        <p:attrNameLst>
                                          <p:attrName>style.visibility</p:attrName>
                                        </p:attrNameLst>
                                      </p:cBhvr>
                                      <p:to>
                                        <p:strVal val="visible"/>
                                      </p:to>
                                    </p:set>
                                    <p:animEffect transition="in" filter="fade">
                                      <p:cBhvr>
                                        <p:cTn id="12" dur="500"/>
                                        <p:tgtEl>
                                          <p:spTgt spid="77"/>
                                        </p:tgtEl>
                                      </p:cBhvr>
                                    </p:animEffect>
                                  </p:childTnLst>
                                </p:cTn>
                              </p:par>
                            </p:childTnLst>
                          </p:cTn>
                        </p:par>
                        <p:par>
                          <p:cTn id="13" fill="hold">
                            <p:stCondLst>
                              <p:cond delay="500"/>
                            </p:stCondLst>
                            <p:childTnLst>
                              <p:par>
                                <p:cTn id="14" presetID="10" presetClass="entr" presetSubtype="0" fill="hold" grpId="0" nodeType="afterEffect">
                                  <p:stCondLst>
                                    <p:cond delay="500"/>
                                  </p:stCondLst>
                                  <p:childTnLst>
                                    <p:set>
                                      <p:cBhvr>
                                        <p:cTn id="15" dur="1" fill="hold">
                                          <p:stCondLst>
                                            <p:cond delay="0"/>
                                          </p:stCondLst>
                                        </p:cTn>
                                        <p:tgtEl>
                                          <p:spTgt spid="79"/>
                                        </p:tgtEl>
                                        <p:attrNameLst>
                                          <p:attrName>style.visibility</p:attrName>
                                        </p:attrNameLst>
                                      </p:cBhvr>
                                      <p:to>
                                        <p:strVal val="visible"/>
                                      </p:to>
                                    </p:set>
                                    <p:animEffect transition="in" filter="fade">
                                      <p:cBhvr>
                                        <p:cTn id="16"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8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7223831" cy="1143000"/>
          </a:xfrm>
        </p:spPr>
        <p:txBody>
          <a:bodyPr/>
          <a:lstStyle/>
          <a:p>
            <a:r>
              <a:rPr lang="en-US" dirty="0"/>
              <a:t>Interfacing with two types of baseband processing units (BPUs)</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15</a:t>
            </a:fld>
            <a:endParaRPr lang="en-US" dirty="0"/>
          </a:p>
        </p:txBody>
      </p:sp>
      <p:pic>
        <p:nvPicPr>
          <p:cNvPr id="4" name="图片 3">
            <a:extLst>
              <a:ext uri="{FF2B5EF4-FFF2-40B4-BE49-F238E27FC236}">
                <a16:creationId xmlns:a16="http://schemas.microsoft.com/office/drawing/2014/main" id="{0D9F135E-D0D5-4F77-B0B0-638CA2F8DEFC}"/>
              </a:ext>
            </a:extLst>
          </p:cNvPr>
          <p:cNvPicPr>
            <a:picLocks noChangeAspect="1"/>
          </p:cNvPicPr>
          <p:nvPr/>
        </p:nvPicPr>
        <p:blipFill rotWithShape="1">
          <a:blip r:embed="rId3"/>
          <a:srcRect r="48562"/>
          <a:stretch/>
        </p:blipFill>
        <p:spPr>
          <a:xfrm>
            <a:off x="870090" y="1843522"/>
            <a:ext cx="4887616" cy="4313821"/>
          </a:xfrm>
          <a:prstGeom prst="rect">
            <a:avLst/>
          </a:prstGeom>
        </p:spPr>
      </p:pic>
      <p:sp>
        <p:nvSpPr>
          <p:cNvPr id="5" name="Rectangle 8">
            <a:extLst>
              <a:ext uri="{FF2B5EF4-FFF2-40B4-BE49-F238E27FC236}">
                <a16:creationId xmlns:a16="http://schemas.microsoft.com/office/drawing/2014/main" id="{BDF5D45C-BB9E-4A1F-A29A-9F413F1CB6A3}"/>
              </a:ext>
            </a:extLst>
          </p:cNvPr>
          <p:cNvSpPr>
            <a:spLocks noChangeArrowheads="1"/>
          </p:cNvSpPr>
          <p:nvPr/>
        </p:nvSpPr>
        <p:spPr bwMode="auto">
          <a:xfrm>
            <a:off x="294143" y="4818515"/>
            <a:ext cx="1525802" cy="1338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900" b="1" dirty="0">
                <a:solidFill>
                  <a:srgbClr val="000000"/>
                </a:solidFill>
                <a:latin typeface="Calibri" panose="020F0502020204030204" pitchFamily="34" charset="0"/>
              </a:rPr>
              <a:t>FMCDAC2</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FMC150</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900" b="1" dirty="0" err="1">
                <a:solidFill>
                  <a:srgbClr val="000000"/>
                </a:solidFill>
                <a:latin typeface="Calibri" panose="020F0502020204030204" pitchFamily="34" charset="0"/>
              </a:rPr>
              <a:t>RFSoC</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8">
            <a:extLst>
              <a:ext uri="{FF2B5EF4-FFF2-40B4-BE49-F238E27FC236}">
                <a16:creationId xmlns:a16="http://schemas.microsoft.com/office/drawing/2014/main" id="{206C6E57-6A72-46A2-8FB6-1DD1C11154A7}"/>
              </a:ext>
            </a:extLst>
          </p:cNvPr>
          <p:cNvSpPr>
            <a:spLocks noChangeArrowheads="1"/>
          </p:cNvSpPr>
          <p:nvPr/>
        </p:nvSpPr>
        <p:spPr bwMode="auto">
          <a:xfrm>
            <a:off x="10322891" y="4818515"/>
            <a:ext cx="1721625" cy="13388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900" b="1" dirty="0">
                <a:solidFill>
                  <a:srgbClr val="000000"/>
                </a:solidFill>
                <a:latin typeface="Calibri" panose="020F0502020204030204" pitchFamily="34" charset="0"/>
              </a:rPr>
              <a:t>WARP</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USRP B210</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900" b="1" dirty="0">
                <a:solidFill>
                  <a:srgbClr val="000000"/>
                </a:solidFill>
                <a:latin typeface="Calibri" panose="020F0502020204030204" pitchFamily="34" charset="0"/>
              </a:rPr>
              <a:t>USRP N310</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7" name="图片 6">
            <a:extLst>
              <a:ext uri="{FF2B5EF4-FFF2-40B4-BE49-F238E27FC236}">
                <a16:creationId xmlns:a16="http://schemas.microsoft.com/office/drawing/2014/main" id="{B9F73E6C-C987-4F75-BE26-86B0867C6391}"/>
              </a:ext>
            </a:extLst>
          </p:cNvPr>
          <p:cNvPicPr>
            <a:picLocks noChangeAspect="1"/>
          </p:cNvPicPr>
          <p:nvPr/>
        </p:nvPicPr>
        <p:blipFill rotWithShape="1">
          <a:blip r:embed="rId3"/>
          <a:srcRect l="52919"/>
          <a:stretch/>
        </p:blipFill>
        <p:spPr>
          <a:xfrm>
            <a:off x="5898382" y="1843522"/>
            <a:ext cx="4473596" cy="4313821"/>
          </a:xfrm>
          <a:prstGeom prst="rect">
            <a:avLst/>
          </a:prstGeom>
        </p:spPr>
      </p:pic>
    </p:spTree>
    <p:extLst>
      <p:ext uri="{BB962C8B-B14F-4D97-AF65-F5344CB8AC3E}">
        <p14:creationId xmlns:p14="http://schemas.microsoft.com/office/powerpoint/2010/main" val="399297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36A63F-6567-4EF9-8849-91BE8D4C001C}"/>
              </a:ext>
            </a:extLst>
          </p:cNvPr>
          <p:cNvSpPr>
            <a:spLocks noGrp="1"/>
          </p:cNvSpPr>
          <p:nvPr>
            <p:ph type="title"/>
          </p:nvPr>
        </p:nvSpPr>
        <p:spPr/>
        <p:txBody>
          <a:bodyPr/>
          <a:lstStyle/>
          <a:p>
            <a:r>
              <a:rPr lang="en-US" altLang="zh-CN" dirty="0"/>
              <a:t>Evaluation – Bridge board</a:t>
            </a:r>
            <a:endParaRPr lang="en-US" dirty="0"/>
          </a:p>
        </p:txBody>
      </p:sp>
      <p:pic>
        <p:nvPicPr>
          <p:cNvPr id="4" name="图片 3">
            <a:extLst>
              <a:ext uri="{FF2B5EF4-FFF2-40B4-BE49-F238E27FC236}">
                <a16:creationId xmlns:a16="http://schemas.microsoft.com/office/drawing/2014/main" id="{8292A4D9-483A-4ADF-9F1E-D4F62D1BB9E1}"/>
              </a:ext>
            </a:extLst>
          </p:cNvPr>
          <p:cNvPicPr>
            <a:picLocks noChangeAspect="1"/>
          </p:cNvPicPr>
          <p:nvPr/>
        </p:nvPicPr>
        <p:blipFill>
          <a:blip r:embed="rId3"/>
          <a:stretch>
            <a:fillRect/>
          </a:stretch>
        </p:blipFill>
        <p:spPr>
          <a:xfrm>
            <a:off x="4581348" y="2445249"/>
            <a:ext cx="7120824" cy="3220726"/>
          </a:xfrm>
          <a:prstGeom prst="rect">
            <a:avLst/>
          </a:prstGeom>
        </p:spPr>
      </p:pic>
      <p:sp>
        <p:nvSpPr>
          <p:cNvPr id="6" name="Slide Number Placeholder 17">
            <a:extLst>
              <a:ext uri="{FF2B5EF4-FFF2-40B4-BE49-F238E27FC236}">
                <a16:creationId xmlns:a16="http://schemas.microsoft.com/office/drawing/2014/main" id="{D82764E2-FBAC-4A3C-8CBA-462064A6CA63}"/>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16</a:t>
            </a:fld>
            <a:endParaRPr lang="en-US" dirty="0"/>
          </a:p>
        </p:txBody>
      </p:sp>
      <p:sp>
        <p:nvSpPr>
          <p:cNvPr id="7" name="TextBox 4">
            <a:extLst>
              <a:ext uri="{FF2B5EF4-FFF2-40B4-BE49-F238E27FC236}">
                <a16:creationId xmlns:a16="http://schemas.microsoft.com/office/drawing/2014/main" id="{08D60008-3111-4920-85FA-D8BA57916E4F}"/>
              </a:ext>
            </a:extLst>
          </p:cNvPr>
          <p:cNvSpPr txBox="1"/>
          <p:nvPr/>
        </p:nvSpPr>
        <p:spPr>
          <a:xfrm>
            <a:off x="1273820" y="1331689"/>
            <a:ext cx="8765530"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Linear SNR over frequency in working frequency band</a:t>
            </a:r>
          </a:p>
        </p:txBody>
      </p:sp>
      <p:pic>
        <p:nvPicPr>
          <p:cNvPr id="3" name="图片 2">
            <a:extLst>
              <a:ext uri="{FF2B5EF4-FFF2-40B4-BE49-F238E27FC236}">
                <a16:creationId xmlns:a16="http://schemas.microsoft.com/office/drawing/2014/main" id="{8BE73257-463C-49FB-A48F-DAD604057ACA}"/>
              </a:ext>
            </a:extLst>
          </p:cNvPr>
          <p:cNvPicPr>
            <a:picLocks noChangeAspect="1"/>
          </p:cNvPicPr>
          <p:nvPr/>
        </p:nvPicPr>
        <p:blipFill>
          <a:blip r:embed="rId4"/>
          <a:stretch>
            <a:fillRect/>
          </a:stretch>
        </p:blipFill>
        <p:spPr>
          <a:xfrm>
            <a:off x="66284" y="2274437"/>
            <a:ext cx="4381500" cy="3562350"/>
          </a:xfrm>
          <a:prstGeom prst="rect">
            <a:avLst/>
          </a:prstGeom>
        </p:spPr>
      </p:pic>
      <p:sp>
        <p:nvSpPr>
          <p:cNvPr id="5" name="矩形 4">
            <a:extLst>
              <a:ext uri="{FF2B5EF4-FFF2-40B4-BE49-F238E27FC236}">
                <a16:creationId xmlns:a16="http://schemas.microsoft.com/office/drawing/2014/main" id="{E2C1C2C5-2F2A-4701-8F78-E4422075018A}"/>
              </a:ext>
            </a:extLst>
          </p:cNvPr>
          <p:cNvSpPr/>
          <p:nvPr/>
        </p:nvSpPr>
        <p:spPr>
          <a:xfrm>
            <a:off x="5617029" y="2652765"/>
            <a:ext cx="3205424" cy="1195754"/>
          </a:xfrm>
          <a:prstGeom prst="rect">
            <a:avLst/>
          </a:prstGeom>
          <a:noFill/>
          <a:ln w="76200">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dk1"/>
              </a:solidFill>
            </a:endParaRPr>
          </a:p>
        </p:txBody>
      </p:sp>
      <p:sp>
        <p:nvSpPr>
          <p:cNvPr id="9" name="文本框 8">
            <a:extLst>
              <a:ext uri="{FF2B5EF4-FFF2-40B4-BE49-F238E27FC236}">
                <a16:creationId xmlns:a16="http://schemas.microsoft.com/office/drawing/2014/main" id="{A8B9DE94-7176-47E1-99E5-9E01448BF399}"/>
              </a:ext>
            </a:extLst>
          </p:cNvPr>
          <p:cNvSpPr txBox="1"/>
          <p:nvPr/>
        </p:nvSpPr>
        <p:spPr>
          <a:xfrm>
            <a:off x="2146503" y="5917760"/>
            <a:ext cx="1290034" cy="36933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800" b="1" dirty="0">
                <a:solidFill>
                  <a:srgbClr val="000000"/>
                </a:solidFill>
                <a:latin typeface="Calibri" panose="020F0502020204030204" pitchFamily="34" charset="0"/>
              </a:rPr>
              <a:t>USRP N310</a:t>
            </a:r>
            <a:endParaRPr kumimoji="0" lang="en-US" altLang="en-US" sz="11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04168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9D871A-B97C-43E7-AFF6-B4A3CFC6D142}"/>
              </a:ext>
            </a:extLst>
          </p:cNvPr>
          <p:cNvSpPr>
            <a:spLocks noGrp="1"/>
          </p:cNvSpPr>
          <p:nvPr>
            <p:ph type="title"/>
          </p:nvPr>
        </p:nvSpPr>
        <p:spPr/>
        <p:txBody>
          <a:bodyPr/>
          <a:lstStyle/>
          <a:p>
            <a:r>
              <a:rPr lang="en-US" altLang="zh-CN" dirty="0"/>
              <a:t>Evaluation – </a:t>
            </a:r>
            <a:r>
              <a:rPr lang="en-US" dirty="0"/>
              <a:t>Different BPU</a:t>
            </a:r>
          </a:p>
        </p:txBody>
      </p:sp>
      <p:graphicFrame>
        <p:nvGraphicFramePr>
          <p:cNvPr id="4" name="表格 4">
            <a:extLst>
              <a:ext uri="{FF2B5EF4-FFF2-40B4-BE49-F238E27FC236}">
                <a16:creationId xmlns:a16="http://schemas.microsoft.com/office/drawing/2014/main" id="{05D726DF-96D2-4026-9F85-6035BD4CBBCD}"/>
              </a:ext>
            </a:extLst>
          </p:cNvPr>
          <p:cNvGraphicFramePr>
            <a:graphicFrameLocks noGrp="1"/>
          </p:cNvGraphicFramePr>
          <p:nvPr/>
        </p:nvGraphicFramePr>
        <p:xfrm>
          <a:off x="214562" y="2483518"/>
          <a:ext cx="11762876" cy="3199128"/>
        </p:xfrm>
        <a:graphic>
          <a:graphicData uri="http://schemas.openxmlformats.org/drawingml/2006/table">
            <a:tbl>
              <a:tblPr firstRow="1" bandRow="1">
                <a:tableStyleId>{5940675A-B579-460E-94D1-54222C63F5DA}</a:tableStyleId>
              </a:tblPr>
              <a:tblGrid>
                <a:gridCol w="1580148">
                  <a:extLst>
                    <a:ext uri="{9D8B030D-6E8A-4147-A177-3AD203B41FA5}">
                      <a16:colId xmlns:a16="http://schemas.microsoft.com/office/drawing/2014/main" val="2162944246"/>
                    </a:ext>
                  </a:extLst>
                </a:gridCol>
                <a:gridCol w="1580148">
                  <a:extLst>
                    <a:ext uri="{9D8B030D-6E8A-4147-A177-3AD203B41FA5}">
                      <a16:colId xmlns:a16="http://schemas.microsoft.com/office/drawing/2014/main" val="1973895877"/>
                    </a:ext>
                  </a:extLst>
                </a:gridCol>
                <a:gridCol w="1720516">
                  <a:extLst>
                    <a:ext uri="{9D8B030D-6E8A-4147-A177-3AD203B41FA5}">
                      <a16:colId xmlns:a16="http://schemas.microsoft.com/office/drawing/2014/main" val="1740654105"/>
                    </a:ext>
                  </a:extLst>
                </a:gridCol>
                <a:gridCol w="1720516">
                  <a:extLst>
                    <a:ext uri="{9D8B030D-6E8A-4147-A177-3AD203B41FA5}">
                      <a16:colId xmlns:a16="http://schemas.microsoft.com/office/drawing/2014/main" val="478738282"/>
                    </a:ext>
                  </a:extLst>
                </a:gridCol>
                <a:gridCol w="1720516">
                  <a:extLst>
                    <a:ext uri="{9D8B030D-6E8A-4147-A177-3AD203B41FA5}">
                      <a16:colId xmlns:a16="http://schemas.microsoft.com/office/drawing/2014/main" val="830881079"/>
                    </a:ext>
                  </a:extLst>
                </a:gridCol>
                <a:gridCol w="1720516">
                  <a:extLst>
                    <a:ext uri="{9D8B030D-6E8A-4147-A177-3AD203B41FA5}">
                      <a16:colId xmlns:a16="http://schemas.microsoft.com/office/drawing/2014/main" val="1130266424"/>
                    </a:ext>
                  </a:extLst>
                </a:gridCol>
                <a:gridCol w="1720516">
                  <a:extLst>
                    <a:ext uri="{9D8B030D-6E8A-4147-A177-3AD203B41FA5}">
                      <a16:colId xmlns:a16="http://schemas.microsoft.com/office/drawing/2014/main" val="1216431135"/>
                    </a:ext>
                  </a:extLst>
                </a:gridCol>
              </a:tblGrid>
              <a:tr h="533188">
                <a:tc gridSpan="2">
                  <a:txBody>
                    <a:bodyPr/>
                    <a:lstStyle/>
                    <a:p>
                      <a:pPr algn="ctr"/>
                      <a:endParaRPr lang="en-US" sz="2800" dirty="0"/>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gridSpan="3">
                  <a:txBody>
                    <a:bodyPr/>
                    <a:lstStyle/>
                    <a:p>
                      <a:pPr algn="ctr"/>
                      <a:r>
                        <a:rPr lang="en-US" sz="2800" dirty="0"/>
                        <a:t>Heterodyne</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2800" dirty="0"/>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2800" dirty="0"/>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2800" dirty="0"/>
                        <a:t>Homodyne</a:t>
                      </a:r>
                    </a:p>
                  </a:txBody>
                  <a:tcPr anchor="ctr">
                    <a:lnL w="28575"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2800" dirty="0"/>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26861332"/>
                  </a:ext>
                </a:extLst>
              </a:tr>
              <a:tr h="533188">
                <a:tc gridSpan="2">
                  <a:txBody>
                    <a:bodyPr/>
                    <a:lstStyle/>
                    <a:p>
                      <a:pPr algn="ctr"/>
                      <a:r>
                        <a:rPr lang="en-US" sz="2800" dirty="0"/>
                        <a:t>BPU device</a:t>
                      </a:r>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2800" dirty="0"/>
                        <a:t>N310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B210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WARP</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FMC150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FMCDAQ2</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00463454"/>
                  </a:ext>
                </a:extLst>
              </a:tr>
              <a:tr h="533188">
                <a:tc gridSpan="2">
                  <a:txBody>
                    <a:bodyPr/>
                    <a:lstStyle/>
                    <a:p>
                      <a:pPr algn="ctr"/>
                      <a:r>
                        <a:rPr lang="en-US" sz="2800" dirty="0"/>
                        <a:t>Bandwidth (MHz)</a:t>
                      </a:r>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2800" dirty="0"/>
                        <a:t>62.5</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30.72</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20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20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500</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681771"/>
                  </a:ext>
                </a:extLst>
              </a:tr>
              <a:tr h="533188">
                <a:tc gridSpan="2">
                  <a:txBody>
                    <a:bodyPr/>
                    <a:lstStyle/>
                    <a:p>
                      <a:pPr algn="ctr"/>
                      <a:r>
                        <a:rPr lang="en-US" sz="2800" dirty="0"/>
                        <a:t>Loopback SNR (</a:t>
                      </a:r>
                      <a:r>
                        <a:rPr lang="en-US" altLang="zh-CN" sz="2800" dirty="0"/>
                        <a:t>dB</a:t>
                      </a:r>
                      <a:r>
                        <a:rPr lang="en-US" sz="2800" dirty="0"/>
                        <a:t>)</a:t>
                      </a:r>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2800" dirty="0"/>
                        <a:t>42.2</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34.7</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29.3</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34.4</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33.4</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75283181"/>
                  </a:ext>
                </a:extLst>
              </a:tr>
              <a:tr h="533188">
                <a:tc rowSpan="2">
                  <a:txBody>
                    <a:bodyPr/>
                    <a:lstStyle/>
                    <a:p>
                      <a:pPr algn="ctr"/>
                      <a:r>
                        <a:rPr lang="en-US" sz="2800" dirty="0"/>
                        <a:t>OTA SNR (dB)</a:t>
                      </a:r>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64 </a:t>
                      </a:r>
                      <a:r>
                        <a:rPr lang="en-US" altLang="zh-CN" sz="2800" dirty="0"/>
                        <a:t>FFT</a:t>
                      </a:r>
                      <a:endParaRPr lang="en-US" sz="2800" dirty="0"/>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18.3</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17.2</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10.1</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err="1"/>
                        <a:t>NaN</a:t>
                      </a:r>
                      <a:endParaRPr lang="en-US" sz="2800" dirty="0"/>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19.0</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79120306"/>
                  </a:ext>
                </a:extLst>
              </a:tr>
              <a:tr h="533188">
                <a:tc vMerge="1">
                  <a:txBody>
                    <a:bodyPr/>
                    <a:lstStyle/>
                    <a:p>
                      <a:pPr algn="ctr"/>
                      <a:endParaRPr lang="en-US" sz="2800" dirty="0"/>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16 FFT</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12.5</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10.5</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13.8</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9.2</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16.6</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49805524"/>
                  </a:ext>
                </a:extLst>
              </a:tr>
            </a:tbl>
          </a:graphicData>
        </a:graphic>
      </p:graphicFrame>
      <p:sp>
        <p:nvSpPr>
          <p:cNvPr id="8" name="Slide Number Placeholder 17">
            <a:extLst>
              <a:ext uri="{FF2B5EF4-FFF2-40B4-BE49-F238E27FC236}">
                <a16:creationId xmlns:a16="http://schemas.microsoft.com/office/drawing/2014/main" id="{E456E1E0-6195-4770-93A6-322A95E59B02}"/>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17</a:t>
            </a:fld>
            <a:endParaRPr lang="en-US" dirty="0"/>
          </a:p>
        </p:txBody>
      </p:sp>
      <p:sp>
        <p:nvSpPr>
          <p:cNvPr id="5" name="TextBox 4">
            <a:extLst>
              <a:ext uri="{FF2B5EF4-FFF2-40B4-BE49-F238E27FC236}">
                <a16:creationId xmlns:a16="http://schemas.microsoft.com/office/drawing/2014/main" id="{264307EF-6E60-4FF5-893A-A6FDFECE6EED}"/>
              </a:ext>
            </a:extLst>
          </p:cNvPr>
          <p:cNvSpPr txBox="1"/>
          <p:nvPr/>
        </p:nvSpPr>
        <p:spPr>
          <a:xfrm>
            <a:off x="1273820" y="1331689"/>
            <a:ext cx="8365480"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altLang="zh-CN" sz="2600" dirty="0">
                <a:latin typeface="Arial" panose="020B0604020202020204" pitchFamily="34" charset="0"/>
                <a:cs typeface="Arial" panose="020B0604020202020204" pitchFamily="34" charset="0"/>
              </a:rPr>
              <a:t>Influence of different sampling frequency</a:t>
            </a:r>
            <a:endParaRPr lang="en-US" sz="2600" dirty="0">
              <a:latin typeface="Arial" panose="020B0604020202020204" pitchFamily="34" charset="0"/>
              <a:cs typeface="Arial" panose="020B0604020202020204" pitchFamily="34" charset="0"/>
            </a:endParaRPr>
          </a:p>
        </p:txBody>
      </p:sp>
      <p:sp>
        <p:nvSpPr>
          <p:cNvPr id="11" name="矩形 10">
            <a:extLst>
              <a:ext uri="{FF2B5EF4-FFF2-40B4-BE49-F238E27FC236}">
                <a16:creationId xmlns:a16="http://schemas.microsoft.com/office/drawing/2014/main" id="{AC018EA8-2F8A-4C3B-AD2F-F682B0975C18}"/>
              </a:ext>
            </a:extLst>
          </p:cNvPr>
          <p:cNvSpPr/>
          <p:nvPr/>
        </p:nvSpPr>
        <p:spPr>
          <a:xfrm>
            <a:off x="3607357" y="4695291"/>
            <a:ext cx="2994409" cy="379128"/>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矩形 11">
            <a:extLst>
              <a:ext uri="{FF2B5EF4-FFF2-40B4-BE49-F238E27FC236}">
                <a16:creationId xmlns:a16="http://schemas.microsoft.com/office/drawing/2014/main" id="{57AC3C5E-EEC4-4A53-8DC9-D9D696F053C8}"/>
              </a:ext>
            </a:extLst>
          </p:cNvPr>
          <p:cNvSpPr/>
          <p:nvPr/>
        </p:nvSpPr>
        <p:spPr>
          <a:xfrm>
            <a:off x="10480431" y="4695291"/>
            <a:ext cx="1286188" cy="379128"/>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矩形 8">
            <a:extLst>
              <a:ext uri="{FF2B5EF4-FFF2-40B4-BE49-F238E27FC236}">
                <a16:creationId xmlns:a16="http://schemas.microsoft.com/office/drawing/2014/main" id="{2A297FD3-91D5-4DA2-BF62-60E0373CFECD}"/>
              </a:ext>
            </a:extLst>
          </p:cNvPr>
          <p:cNvSpPr/>
          <p:nvPr/>
        </p:nvSpPr>
        <p:spPr>
          <a:xfrm>
            <a:off x="361739" y="3630166"/>
            <a:ext cx="11404880" cy="379128"/>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517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511564" cy="1143000"/>
          </a:xfrm>
        </p:spPr>
        <p:txBody>
          <a:bodyPr/>
          <a:lstStyle/>
          <a:p>
            <a:r>
              <a:rPr lang="en-US" altLang="zh-CN" dirty="0"/>
              <a:t>Overview</a:t>
            </a:r>
            <a:endParaRPr lang="en-US" dirty="0"/>
          </a:p>
        </p:txBody>
      </p:sp>
      <p:sp>
        <p:nvSpPr>
          <p:cNvPr id="5" name="TextBox 4"/>
          <p:cNvSpPr txBox="1"/>
          <p:nvPr/>
        </p:nvSpPr>
        <p:spPr>
          <a:xfrm>
            <a:off x="1057044" y="1400175"/>
            <a:ext cx="9763356" cy="4005648"/>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altLang="zh-CN" sz="2800" dirty="0">
                <a:solidFill>
                  <a:schemeClr val="bg1">
                    <a:lumMod val="65000"/>
                  </a:schemeClr>
                </a:solidFill>
                <a:latin typeface="Arial" panose="020B0604020202020204" pitchFamily="34" charset="0"/>
                <a:cs typeface="Arial" panose="020B0604020202020204" pitchFamily="34" charset="0"/>
              </a:rPr>
              <a:t>Flexible data path</a:t>
            </a:r>
          </a:p>
          <a:p>
            <a:pPr marL="800100" lvl="1" indent="-342900">
              <a:lnSpc>
                <a:spcPct val="150000"/>
              </a:lnSpc>
              <a:buClr>
                <a:srgbClr val="0000CC"/>
              </a:buClr>
              <a:buFont typeface="Arial" panose="020B0604020202020204" pitchFamily="34" charset="0"/>
              <a:buChar char="•"/>
            </a:pPr>
            <a:r>
              <a:rPr lang="en-US" altLang="zh-CN" sz="2000" dirty="0">
                <a:solidFill>
                  <a:schemeClr val="bg1">
                    <a:lumMod val="65000"/>
                  </a:schemeClr>
                </a:solidFill>
                <a:latin typeface="Arial" panose="020B0604020202020204" pitchFamily="34" charset="0"/>
                <a:cs typeface="Arial" panose="020B0604020202020204" pitchFamily="34" charset="0"/>
              </a:rPr>
              <a:t>Interface with SDR or GHz baseband converter</a:t>
            </a:r>
          </a:p>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R</a:t>
            </a:r>
            <a:r>
              <a:rPr lang="en-US" sz="2800" dirty="0">
                <a:latin typeface="Arial" panose="020B0604020202020204" pitchFamily="34" charset="0"/>
                <a:cs typeface="Arial" panose="020B0604020202020204" pitchFamily="34" charset="0"/>
              </a:rPr>
              <a:t>eal time control path</a:t>
            </a:r>
          </a:p>
          <a:p>
            <a:pPr marL="800100" lvl="1" indent="-342900">
              <a:lnSpc>
                <a:spcPct val="150000"/>
              </a:lnSpc>
              <a:buClr>
                <a:srgbClr val="0000CC"/>
              </a:buClr>
              <a:buFont typeface="Arial" panose="020B0604020202020204" pitchFamily="34" charset="0"/>
              <a:buChar char="•"/>
            </a:pPr>
            <a:r>
              <a:rPr lang="en-US" sz="2000" dirty="0">
                <a:latin typeface="Arial" panose="020B0604020202020204" pitchFamily="34" charset="0"/>
                <a:cs typeface="Arial" panose="020B0604020202020204" pitchFamily="34" charset="0"/>
              </a:rPr>
              <a:t>Sub-µs latency: can do fast beam sweeping</a:t>
            </a:r>
          </a:p>
          <a:p>
            <a:pPr marL="342900" indent="-342900">
              <a:lnSpc>
                <a:spcPct val="150000"/>
              </a:lnSpc>
              <a:buClr>
                <a:srgbClr val="0000CC"/>
              </a:buClr>
              <a:buFont typeface="Wingdings" panose="05000000000000000000" pitchFamily="2" charset="2"/>
              <a:buChar char="Ø"/>
            </a:pPr>
            <a:r>
              <a:rPr lang="it-IT" sz="2800" dirty="0">
                <a:solidFill>
                  <a:schemeClr val="bg1">
                    <a:lumMod val="65000"/>
                  </a:schemeClr>
                </a:solidFill>
                <a:latin typeface="Arial" panose="020B0604020202020204" pitchFamily="34" charset="0"/>
                <a:cs typeface="Arial" panose="020B0604020202020204" pitchFamily="34" charset="0"/>
              </a:rPr>
              <a:t>Reconfigurable beam pattern</a:t>
            </a:r>
          </a:p>
          <a:p>
            <a:pPr marL="342900" indent="-342900">
              <a:lnSpc>
                <a:spcPct val="150000"/>
              </a:lnSpc>
              <a:buClr>
                <a:srgbClr val="0000CC"/>
              </a:buClr>
              <a:buFont typeface="Wingdings" panose="05000000000000000000" pitchFamily="2" charset="2"/>
              <a:buChar char="Ø"/>
            </a:pPr>
            <a:r>
              <a:rPr lang="it-IT" sz="2800" dirty="0">
                <a:solidFill>
                  <a:schemeClr val="bg1">
                    <a:lumMod val="65000"/>
                  </a:schemeClr>
                </a:solidFill>
                <a:latin typeface="Arial" panose="020B0604020202020204" pitchFamily="34" charset="0"/>
                <a:cs typeface="Arial" panose="020B0604020202020204" pitchFamily="34" charset="0"/>
              </a:rPr>
              <a:t>Massive MIMO mmWave radio/radar </a:t>
            </a:r>
          </a:p>
          <a:p>
            <a:pPr marL="800100" lvl="1" indent="-342900">
              <a:lnSpc>
                <a:spcPct val="150000"/>
              </a:lnSpc>
              <a:buClr>
                <a:srgbClr val="0000CC"/>
              </a:buClr>
              <a:buFont typeface="Arial" panose="020B0604020202020204" pitchFamily="34" charset="0"/>
              <a:buChar char="•"/>
            </a:pPr>
            <a:r>
              <a:rPr lang="it-IT" sz="2000" dirty="0">
                <a:solidFill>
                  <a:schemeClr val="bg1">
                    <a:lumMod val="65000"/>
                  </a:schemeClr>
                </a:solidFill>
                <a:latin typeface="Arial" panose="020B0604020202020204" pitchFamily="34" charset="0"/>
                <a:cs typeface="Arial" panose="020B0604020202020204" pitchFamily="34" charset="0"/>
              </a:rPr>
              <a:t>Restructuring commodity 802.11ad radio, low cost and real world case</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18</a:t>
            </a:fld>
            <a:endParaRPr lang="en-US" dirty="0"/>
          </a:p>
        </p:txBody>
      </p:sp>
      <p:pic>
        <p:nvPicPr>
          <p:cNvPr id="6" name="图片 5">
            <a:extLst>
              <a:ext uri="{FF2B5EF4-FFF2-40B4-BE49-F238E27FC236}">
                <a16:creationId xmlns:a16="http://schemas.microsoft.com/office/drawing/2014/main" id="{D62158C3-9795-4B3E-B0B0-25D4CC8457A0}"/>
              </a:ext>
            </a:extLst>
          </p:cNvPr>
          <p:cNvPicPr>
            <a:picLocks noChangeAspect="1"/>
          </p:cNvPicPr>
          <p:nvPr/>
        </p:nvPicPr>
        <p:blipFill>
          <a:blip r:embed="rId3"/>
          <a:stretch>
            <a:fillRect/>
          </a:stretch>
        </p:blipFill>
        <p:spPr>
          <a:xfrm>
            <a:off x="7251927" y="2246899"/>
            <a:ext cx="4940073" cy="1973519"/>
          </a:xfrm>
          <a:prstGeom prst="rect">
            <a:avLst/>
          </a:prstGeom>
        </p:spPr>
      </p:pic>
    </p:spTree>
    <p:extLst>
      <p:ext uri="{BB962C8B-B14F-4D97-AF65-F5344CB8AC3E}">
        <p14:creationId xmlns:p14="http://schemas.microsoft.com/office/powerpoint/2010/main" val="28899089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26AE6C8-9E1E-4FBC-BAE6-C443440FEFD4}"/>
              </a:ext>
            </a:extLst>
          </p:cNvPr>
          <p:cNvSpPr>
            <a:spLocks noGrp="1"/>
          </p:cNvSpPr>
          <p:nvPr>
            <p:ph type="title"/>
          </p:nvPr>
        </p:nvSpPr>
        <p:spPr/>
        <p:txBody>
          <a:bodyPr/>
          <a:lstStyle/>
          <a:p>
            <a:r>
              <a:rPr lang="en-US" altLang="zh-CN" dirty="0"/>
              <a:t>Control Path Architecture</a:t>
            </a:r>
            <a:endParaRPr lang="en-US" dirty="0"/>
          </a:p>
        </p:txBody>
      </p:sp>
      <p:sp>
        <p:nvSpPr>
          <p:cNvPr id="8" name="Rectangle 7">
            <a:extLst>
              <a:ext uri="{FF2B5EF4-FFF2-40B4-BE49-F238E27FC236}">
                <a16:creationId xmlns:a16="http://schemas.microsoft.com/office/drawing/2014/main" id="{F1F2D6EC-226B-4C22-A1B3-5B516DBC0B72}"/>
              </a:ext>
            </a:extLst>
          </p:cNvPr>
          <p:cNvSpPr>
            <a:spLocks noChangeArrowheads="1"/>
          </p:cNvSpPr>
          <p:nvPr/>
        </p:nvSpPr>
        <p:spPr bwMode="auto">
          <a:xfrm>
            <a:off x="8915400" y="5715793"/>
            <a:ext cx="2336800"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Phased array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8">
            <a:extLst>
              <a:ext uri="{FF2B5EF4-FFF2-40B4-BE49-F238E27FC236}">
                <a16:creationId xmlns:a16="http://schemas.microsoft.com/office/drawing/2014/main" id="{744CCBCF-5FB8-4DAD-91BB-5072797CF0D6}"/>
              </a:ext>
            </a:extLst>
          </p:cNvPr>
          <p:cNvSpPr>
            <a:spLocks noChangeArrowheads="1"/>
          </p:cNvSpPr>
          <p:nvPr/>
        </p:nvSpPr>
        <p:spPr bwMode="auto">
          <a:xfrm>
            <a:off x="9326563" y="6158706"/>
            <a:ext cx="1368425"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module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5" name="Freeform 14">
            <a:extLst>
              <a:ext uri="{FF2B5EF4-FFF2-40B4-BE49-F238E27FC236}">
                <a16:creationId xmlns:a16="http://schemas.microsoft.com/office/drawing/2014/main" id="{038EE654-9D3D-4EA0-9B38-70BFFB7FFE8A}"/>
              </a:ext>
            </a:extLst>
          </p:cNvPr>
          <p:cNvSpPr>
            <a:spLocks/>
          </p:cNvSpPr>
          <p:nvPr/>
        </p:nvSpPr>
        <p:spPr bwMode="auto">
          <a:xfrm>
            <a:off x="8531227" y="5901531"/>
            <a:ext cx="214312" cy="284162"/>
          </a:xfrm>
          <a:custGeom>
            <a:avLst/>
            <a:gdLst>
              <a:gd name="T0" fmla="*/ 119 w 119"/>
              <a:gd name="T1" fmla="*/ 179 h 179"/>
              <a:gd name="T2" fmla="*/ 32 w 119"/>
              <a:gd name="T3" fmla="*/ 0 h 179"/>
            </a:gdLst>
            <a:ahLst/>
            <a:cxnLst>
              <a:cxn ang="0">
                <a:pos x="T0" y="T1"/>
              </a:cxn>
              <a:cxn ang="0">
                <a:pos x="T2" y="T3"/>
              </a:cxn>
            </a:cxnLst>
            <a:rect l="0" t="0" r="r" b="b"/>
            <a:pathLst>
              <a:path w="119" h="179">
                <a:moveTo>
                  <a:pt x="119" y="179"/>
                </a:moveTo>
                <a:cubicBezTo>
                  <a:pt x="34" y="174"/>
                  <a:pt x="0" y="102"/>
                  <a:pt x="32" y="0"/>
                </a:cubicBez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5BE1E66D-EF8C-4265-AAA4-42661D32AB5A}"/>
              </a:ext>
            </a:extLst>
          </p:cNvPr>
          <p:cNvSpPr>
            <a:spLocks/>
          </p:cNvSpPr>
          <p:nvPr/>
        </p:nvSpPr>
        <p:spPr bwMode="auto">
          <a:xfrm>
            <a:off x="8693150" y="6107906"/>
            <a:ext cx="179388" cy="166687"/>
          </a:xfrm>
          <a:custGeom>
            <a:avLst/>
            <a:gdLst>
              <a:gd name="T0" fmla="*/ 250 w 250"/>
              <a:gd name="T1" fmla="*/ 83 h 233"/>
              <a:gd name="T2" fmla="*/ 0 w 250"/>
              <a:gd name="T3" fmla="*/ 0 h 233"/>
              <a:gd name="T4" fmla="*/ 33 w 250"/>
              <a:gd name="T5" fmla="*/ 233 h 233"/>
              <a:gd name="T6" fmla="*/ 250 w 250"/>
              <a:gd name="T7" fmla="*/ 83 h 233"/>
            </a:gdLst>
            <a:ahLst/>
            <a:cxnLst>
              <a:cxn ang="0">
                <a:pos x="T0" y="T1"/>
              </a:cxn>
              <a:cxn ang="0">
                <a:pos x="T2" y="T3"/>
              </a:cxn>
              <a:cxn ang="0">
                <a:pos x="T4" y="T5"/>
              </a:cxn>
              <a:cxn ang="0">
                <a:pos x="T6" y="T7"/>
              </a:cxn>
            </a:cxnLst>
            <a:rect l="0" t="0" r="r" b="b"/>
            <a:pathLst>
              <a:path w="250" h="233">
                <a:moveTo>
                  <a:pt x="250" y="83"/>
                </a:moveTo>
                <a:lnTo>
                  <a:pt x="0" y="0"/>
                </a:lnTo>
                <a:cubicBezTo>
                  <a:pt x="47" y="68"/>
                  <a:pt x="59" y="155"/>
                  <a:pt x="33" y="233"/>
                </a:cubicBezTo>
                <a:lnTo>
                  <a:pt x="250" y="83"/>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1">
            <a:extLst>
              <a:ext uri="{FF2B5EF4-FFF2-40B4-BE49-F238E27FC236}">
                <a16:creationId xmlns:a16="http://schemas.microsoft.com/office/drawing/2014/main" id="{7700B659-F813-4C70-85F6-8490F72B5299}"/>
              </a:ext>
            </a:extLst>
          </p:cNvPr>
          <p:cNvSpPr>
            <a:spLocks/>
          </p:cNvSpPr>
          <p:nvPr/>
        </p:nvSpPr>
        <p:spPr bwMode="auto">
          <a:xfrm>
            <a:off x="2992438" y="6030118"/>
            <a:ext cx="271463" cy="171450"/>
          </a:xfrm>
          <a:custGeom>
            <a:avLst/>
            <a:gdLst>
              <a:gd name="T0" fmla="*/ 0 w 171"/>
              <a:gd name="T1" fmla="*/ 86 h 108"/>
              <a:gd name="T2" fmla="*/ 171 w 171"/>
              <a:gd name="T3" fmla="*/ 0 h 108"/>
            </a:gdLst>
            <a:ahLst/>
            <a:cxnLst>
              <a:cxn ang="0">
                <a:pos x="T0" y="T1"/>
              </a:cxn>
              <a:cxn ang="0">
                <a:pos x="T2" y="T3"/>
              </a:cxn>
            </a:cxnLst>
            <a:rect l="0" t="0" r="r" b="b"/>
            <a:pathLst>
              <a:path w="171" h="108">
                <a:moveTo>
                  <a:pt x="0" y="86"/>
                </a:moveTo>
                <a:cubicBezTo>
                  <a:pt x="89" y="108"/>
                  <a:pt x="157" y="74"/>
                  <a:pt x="171" y="0"/>
                </a:cubicBez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a:extLst>
              <a:ext uri="{FF2B5EF4-FFF2-40B4-BE49-F238E27FC236}">
                <a16:creationId xmlns:a16="http://schemas.microsoft.com/office/drawing/2014/main" id="{EE015291-6857-4076-9CC5-CC68D86D5C31}"/>
              </a:ext>
            </a:extLst>
          </p:cNvPr>
          <p:cNvSpPr>
            <a:spLocks/>
          </p:cNvSpPr>
          <p:nvPr/>
        </p:nvSpPr>
        <p:spPr bwMode="auto">
          <a:xfrm>
            <a:off x="3181350" y="5901531"/>
            <a:ext cx="169863" cy="173037"/>
          </a:xfrm>
          <a:custGeom>
            <a:avLst/>
            <a:gdLst>
              <a:gd name="T0" fmla="*/ 107 w 236"/>
              <a:gd name="T1" fmla="*/ 0 h 240"/>
              <a:gd name="T2" fmla="*/ 236 w 236"/>
              <a:gd name="T3" fmla="*/ 229 h 240"/>
              <a:gd name="T4" fmla="*/ 0 w 236"/>
              <a:gd name="T5" fmla="*/ 240 h 240"/>
              <a:gd name="T6" fmla="*/ 107 w 236"/>
              <a:gd name="T7" fmla="*/ 0 h 240"/>
            </a:gdLst>
            <a:ahLst/>
            <a:cxnLst>
              <a:cxn ang="0">
                <a:pos x="T0" y="T1"/>
              </a:cxn>
              <a:cxn ang="0">
                <a:pos x="T2" y="T3"/>
              </a:cxn>
              <a:cxn ang="0">
                <a:pos x="T4" y="T5"/>
              </a:cxn>
              <a:cxn ang="0">
                <a:pos x="T6" y="T7"/>
              </a:cxn>
            </a:cxnLst>
            <a:rect l="0" t="0" r="r" b="b"/>
            <a:pathLst>
              <a:path w="236" h="240">
                <a:moveTo>
                  <a:pt x="107" y="0"/>
                </a:moveTo>
                <a:lnTo>
                  <a:pt x="236" y="229"/>
                </a:lnTo>
                <a:cubicBezTo>
                  <a:pt x="160" y="196"/>
                  <a:pt x="73" y="200"/>
                  <a:pt x="0" y="240"/>
                </a:cubicBezTo>
                <a:lnTo>
                  <a:pt x="107" y="0"/>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34">
            <a:extLst>
              <a:ext uri="{FF2B5EF4-FFF2-40B4-BE49-F238E27FC236}">
                <a16:creationId xmlns:a16="http://schemas.microsoft.com/office/drawing/2014/main" id="{3DDF4967-D065-454E-8DBF-C1EB2C6B4D2D}"/>
              </a:ext>
            </a:extLst>
          </p:cNvPr>
          <p:cNvSpPr>
            <a:spLocks/>
          </p:cNvSpPr>
          <p:nvPr/>
        </p:nvSpPr>
        <p:spPr bwMode="auto">
          <a:xfrm>
            <a:off x="3227388" y="5450681"/>
            <a:ext cx="168275" cy="269875"/>
          </a:xfrm>
          <a:custGeom>
            <a:avLst/>
            <a:gdLst>
              <a:gd name="T0" fmla="*/ 106 w 106"/>
              <a:gd name="T1" fmla="*/ 0 h 170"/>
              <a:gd name="T2" fmla="*/ 19 w 106"/>
              <a:gd name="T3" fmla="*/ 170 h 170"/>
            </a:gdLst>
            <a:ahLst/>
            <a:cxnLst>
              <a:cxn ang="0">
                <a:pos x="T0" y="T1"/>
              </a:cxn>
              <a:cxn ang="0">
                <a:pos x="T2" y="T3"/>
              </a:cxn>
            </a:cxnLst>
            <a:rect l="0" t="0" r="r" b="b"/>
            <a:pathLst>
              <a:path w="106" h="170">
                <a:moveTo>
                  <a:pt x="106" y="0"/>
                </a:moveTo>
                <a:cubicBezTo>
                  <a:pt x="34" y="16"/>
                  <a:pt x="0" y="83"/>
                  <a:pt x="19" y="170"/>
                </a:cubicBez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6" name="Freeform 35">
            <a:extLst>
              <a:ext uri="{FF2B5EF4-FFF2-40B4-BE49-F238E27FC236}">
                <a16:creationId xmlns:a16="http://schemas.microsoft.com/office/drawing/2014/main" id="{0606876E-66A7-454F-B786-691541E7B005}"/>
              </a:ext>
            </a:extLst>
          </p:cNvPr>
          <p:cNvSpPr>
            <a:spLocks/>
          </p:cNvSpPr>
          <p:nvPr/>
        </p:nvSpPr>
        <p:spPr bwMode="auto">
          <a:xfrm>
            <a:off x="3352800" y="5364956"/>
            <a:ext cx="171450" cy="169862"/>
          </a:xfrm>
          <a:custGeom>
            <a:avLst/>
            <a:gdLst>
              <a:gd name="T0" fmla="*/ 238 w 238"/>
              <a:gd name="T1" fmla="*/ 122 h 235"/>
              <a:gd name="T2" fmla="*/ 5 w 238"/>
              <a:gd name="T3" fmla="*/ 0 h 235"/>
              <a:gd name="T4" fmla="*/ 0 w 238"/>
              <a:gd name="T5" fmla="*/ 235 h 235"/>
              <a:gd name="T6" fmla="*/ 238 w 238"/>
              <a:gd name="T7" fmla="*/ 122 h 235"/>
            </a:gdLst>
            <a:ahLst/>
            <a:cxnLst>
              <a:cxn ang="0">
                <a:pos x="T0" y="T1"/>
              </a:cxn>
              <a:cxn ang="0">
                <a:pos x="T2" y="T3"/>
              </a:cxn>
              <a:cxn ang="0">
                <a:pos x="T4" y="T5"/>
              </a:cxn>
              <a:cxn ang="0">
                <a:pos x="T6" y="T7"/>
              </a:cxn>
            </a:cxnLst>
            <a:rect l="0" t="0" r="r" b="b"/>
            <a:pathLst>
              <a:path w="238" h="235">
                <a:moveTo>
                  <a:pt x="238" y="122"/>
                </a:moveTo>
                <a:lnTo>
                  <a:pt x="5" y="0"/>
                </a:lnTo>
                <a:cubicBezTo>
                  <a:pt x="40" y="75"/>
                  <a:pt x="39" y="162"/>
                  <a:pt x="0" y="235"/>
                </a:cubicBezTo>
                <a:lnTo>
                  <a:pt x="238" y="122"/>
                </a:lnTo>
                <a:close/>
              </a:path>
            </a:pathLst>
          </a:custGeom>
          <a:solidFill>
            <a:srgbClr val="000000"/>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Rectangle 36">
            <a:extLst>
              <a:ext uri="{FF2B5EF4-FFF2-40B4-BE49-F238E27FC236}">
                <a16:creationId xmlns:a16="http://schemas.microsoft.com/office/drawing/2014/main" id="{D23E7FCD-4D24-4B80-A5A8-C584391ADC39}"/>
              </a:ext>
            </a:extLst>
          </p:cNvPr>
          <p:cNvSpPr>
            <a:spLocks noChangeArrowheads="1"/>
          </p:cNvSpPr>
          <p:nvPr/>
        </p:nvSpPr>
        <p:spPr bwMode="auto">
          <a:xfrm>
            <a:off x="1217613" y="5715793"/>
            <a:ext cx="1828800"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Baseband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8" name="Rectangle 37">
            <a:extLst>
              <a:ext uri="{FF2B5EF4-FFF2-40B4-BE49-F238E27FC236}">
                <a16:creationId xmlns:a16="http://schemas.microsoft.com/office/drawing/2014/main" id="{D29ACE3A-ECAC-42D3-A3EC-31399E3D58B9}"/>
              </a:ext>
            </a:extLst>
          </p:cNvPr>
          <p:cNvSpPr>
            <a:spLocks noChangeArrowheads="1"/>
          </p:cNvSpPr>
          <p:nvPr/>
        </p:nvSpPr>
        <p:spPr bwMode="auto">
          <a:xfrm>
            <a:off x="1379538" y="6158706"/>
            <a:ext cx="1370013"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module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9" name="Line 38">
            <a:extLst>
              <a:ext uri="{FF2B5EF4-FFF2-40B4-BE49-F238E27FC236}">
                <a16:creationId xmlns:a16="http://schemas.microsoft.com/office/drawing/2014/main" id="{7822EAAA-4052-495F-B322-37656DBA8E64}"/>
              </a:ext>
            </a:extLst>
          </p:cNvPr>
          <p:cNvSpPr>
            <a:spLocks noChangeShapeType="1"/>
          </p:cNvSpPr>
          <p:nvPr/>
        </p:nvSpPr>
        <p:spPr bwMode="auto">
          <a:xfrm>
            <a:off x="2773363" y="6166643"/>
            <a:ext cx="219075" cy="0"/>
          </a:xfrm>
          <a:prstGeom prst="line">
            <a:avLst/>
          </a:prstGeom>
          <a:noFill/>
          <a:ln w="46038" cap="flat">
            <a:solidFill>
              <a:srgbClr val="000000"/>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1" name="Line 40">
            <a:extLst>
              <a:ext uri="{FF2B5EF4-FFF2-40B4-BE49-F238E27FC236}">
                <a16:creationId xmlns:a16="http://schemas.microsoft.com/office/drawing/2014/main" id="{8CAE1839-D7E6-4F85-8190-903D66BAD0D8}"/>
              </a:ext>
            </a:extLst>
          </p:cNvPr>
          <p:cNvSpPr>
            <a:spLocks noChangeShapeType="1"/>
          </p:cNvSpPr>
          <p:nvPr/>
        </p:nvSpPr>
        <p:spPr bwMode="auto">
          <a:xfrm flipV="1">
            <a:off x="3260725" y="5714204"/>
            <a:ext cx="3176" cy="160337"/>
          </a:xfrm>
          <a:prstGeom prst="line">
            <a:avLst/>
          </a:prstGeom>
          <a:noFill/>
          <a:ln w="4603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Line 44">
            <a:extLst>
              <a:ext uri="{FF2B5EF4-FFF2-40B4-BE49-F238E27FC236}">
                <a16:creationId xmlns:a16="http://schemas.microsoft.com/office/drawing/2014/main" id="{7A6D06ED-8D35-45DD-A06F-4FFD8086D11B}"/>
              </a:ext>
            </a:extLst>
          </p:cNvPr>
          <p:cNvSpPr>
            <a:spLocks noChangeShapeType="1"/>
          </p:cNvSpPr>
          <p:nvPr/>
        </p:nvSpPr>
        <p:spPr bwMode="auto">
          <a:xfrm flipH="1">
            <a:off x="8816975" y="6166643"/>
            <a:ext cx="55563" cy="0"/>
          </a:xfrm>
          <a:prstGeom prst="line">
            <a:avLst/>
          </a:prstGeom>
          <a:noFill/>
          <a:ln w="46038"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6" name="Rectangle 45">
            <a:extLst>
              <a:ext uri="{FF2B5EF4-FFF2-40B4-BE49-F238E27FC236}">
                <a16:creationId xmlns:a16="http://schemas.microsoft.com/office/drawing/2014/main" id="{ABA2DF10-1486-42D2-8203-71CF1F544809}"/>
              </a:ext>
            </a:extLst>
          </p:cNvPr>
          <p:cNvSpPr>
            <a:spLocks noChangeArrowheads="1"/>
          </p:cNvSpPr>
          <p:nvPr/>
        </p:nvSpPr>
        <p:spPr bwMode="auto">
          <a:xfrm>
            <a:off x="5426075" y="5396706"/>
            <a:ext cx="1209675"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a:ln>
                  <a:noFill/>
                </a:ln>
                <a:solidFill>
                  <a:srgbClr val="000000"/>
                </a:solidFill>
                <a:effectLst/>
                <a:latin typeface="Calibri" panose="020F0502020204030204" pitchFamily="34" charset="0"/>
              </a:rPr>
              <a:t>Path 1</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74" name="组合 73">
            <a:extLst>
              <a:ext uri="{FF2B5EF4-FFF2-40B4-BE49-F238E27FC236}">
                <a16:creationId xmlns:a16="http://schemas.microsoft.com/office/drawing/2014/main" id="{031FD165-C3F2-42B1-8937-7947B917D5B9}"/>
              </a:ext>
            </a:extLst>
          </p:cNvPr>
          <p:cNvGrpSpPr/>
          <p:nvPr/>
        </p:nvGrpSpPr>
        <p:grpSpPr>
          <a:xfrm>
            <a:off x="1395413" y="4879181"/>
            <a:ext cx="7297738" cy="1022349"/>
            <a:chOff x="1395413" y="1820863"/>
            <a:chExt cx="7297738" cy="1022349"/>
          </a:xfrm>
        </p:grpSpPr>
        <p:sp>
          <p:nvSpPr>
            <p:cNvPr id="34" name="Oval 33">
              <a:extLst>
                <a:ext uri="{FF2B5EF4-FFF2-40B4-BE49-F238E27FC236}">
                  <a16:creationId xmlns:a16="http://schemas.microsoft.com/office/drawing/2014/main" id="{2153EA77-52A6-4D47-BEA0-5B2B2A878CDC}"/>
                </a:ext>
              </a:extLst>
            </p:cNvPr>
            <p:cNvSpPr>
              <a:spLocks noChangeArrowheads="1"/>
            </p:cNvSpPr>
            <p:nvPr/>
          </p:nvSpPr>
          <p:spPr bwMode="auto">
            <a:xfrm>
              <a:off x="2992438" y="2128838"/>
              <a:ext cx="531813" cy="533400"/>
            </a:xfrm>
            <a:prstGeom prst="ellipse">
              <a:avLst/>
            </a:prstGeom>
            <a:noFill/>
            <a:ln w="46038"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3" name="Rectangle 42">
              <a:extLst>
                <a:ext uri="{FF2B5EF4-FFF2-40B4-BE49-F238E27FC236}">
                  <a16:creationId xmlns:a16="http://schemas.microsoft.com/office/drawing/2014/main" id="{D39B0FFA-9095-4285-9CAD-C41CEC6C004E}"/>
                </a:ext>
              </a:extLst>
            </p:cNvPr>
            <p:cNvSpPr>
              <a:spLocks noChangeArrowheads="1"/>
            </p:cNvSpPr>
            <p:nvPr/>
          </p:nvSpPr>
          <p:spPr bwMode="auto">
            <a:xfrm>
              <a:off x="1395413" y="1820863"/>
              <a:ext cx="1416050" cy="55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Control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4" name="Rectangle 43">
              <a:extLst>
                <a:ext uri="{FF2B5EF4-FFF2-40B4-BE49-F238E27FC236}">
                  <a16:creationId xmlns:a16="http://schemas.microsoft.com/office/drawing/2014/main" id="{94F5827C-316A-4B73-A03F-EC9670E9AE08}"/>
                </a:ext>
              </a:extLst>
            </p:cNvPr>
            <p:cNvSpPr>
              <a:spLocks noChangeArrowheads="1"/>
            </p:cNvSpPr>
            <p:nvPr/>
          </p:nvSpPr>
          <p:spPr bwMode="auto">
            <a:xfrm>
              <a:off x="1552575" y="2263775"/>
              <a:ext cx="101282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000000"/>
                  </a:solidFill>
                  <a:effectLst/>
                  <a:latin typeface="Calibri" panose="020F0502020204030204" pitchFamily="34" charset="0"/>
                </a:rPr>
                <a:t>FPGA</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73" name="组合 72">
              <a:extLst>
                <a:ext uri="{FF2B5EF4-FFF2-40B4-BE49-F238E27FC236}">
                  <a16:creationId xmlns:a16="http://schemas.microsoft.com/office/drawing/2014/main" id="{237C4ADD-1248-4D70-AA2C-E12016A6F1EB}"/>
                </a:ext>
              </a:extLst>
            </p:cNvPr>
            <p:cNvGrpSpPr/>
            <p:nvPr/>
          </p:nvGrpSpPr>
          <p:grpSpPr>
            <a:xfrm>
              <a:off x="2578100" y="1868488"/>
              <a:ext cx="6115051" cy="974724"/>
              <a:chOff x="2578100" y="1868488"/>
              <a:chExt cx="6115051" cy="974724"/>
            </a:xfrm>
          </p:grpSpPr>
          <p:sp>
            <p:nvSpPr>
              <p:cNvPr id="6" name="Freeform 5">
                <a:extLst>
                  <a:ext uri="{FF2B5EF4-FFF2-40B4-BE49-F238E27FC236}">
                    <a16:creationId xmlns:a16="http://schemas.microsoft.com/office/drawing/2014/main" id="{F39785E8-3E0F-4240-916C-AFD4868F404A}"/>
                  </a:ext>
                </a:extLst>
              </p:cNvPr>
              <p:cNvSpPr>
                <a:spLocks noEditPoints="1"/>
              </p:cNvSpPr>
              <p:nvPr/>
            </p:nvSpPr>
            <p:spPr bwMode="auto">
              <a:xfrm>
                <a:off x="2578100" y="2249488"/>
                <a:ext cx="6053138" cy="382587"/>
              </a:xfrm>
              <a:custGeom>
                <a:avLst/>
                <a:gdLst>
                  <a:gd name="T0" fmla="*/ 480 w 8416"/>
                  <a:gd name="T1" fmla="*/ 0 h 532"/>
                  <a:gd name="T2" fmla="*/ 480 w 8416"/>
                  <a:gd name="T3" fmla="*/ 64 h 532"/>
                  <a:gd name="T4" fmla="*/ 0 w 8416"/>
                  <a:gd name="T5" fmla="*/ 32 h 532"/>
                  <a:gd name="T6" fmla="*/ 800 w 8416"/>
                  <a:gd name="T7" fmla="*/ 0 h 532"/>
                  <a:gd name="T8" fmla="*/ 1280 w 8416"/>
                  <a:gd name="T9" fmla="*/ 32 h 532"/>
                  <a:gd name="T10" fmla="*/ 800 w 8416"/>
                  <a:gd name="T11" fmla="*/ 64 h 532"/>
                  <a:gd name="T12" fmla="*/ 800 w 8416"/>
                  <a:gd name="T13" fmla="*/ 0 h 532"/>
                  <a:gd name="T14" fmla="*/ 2016 w 8416"/>
                  <a:gd name="T15" fmla="*/ 0 h 532"/>
                  <a:gd name="T16" fmla="*/ 2016 w 8416"/>
                  <a:gd name="T17" fmla="*/ 64 h 532"/>
                  <a:gd name="T18" fmla="*/ 1536 w 8416"/>
                  <a:gd name="T19" fmla="*/ 32 h 532"/>
                  <a:gd name="T20" fmla="*/ 2336 w 8416"/>
                  <a:gd name="T21" fmla="*/ 0 h 532"/>
                  <a:gd name="T22" fmla="*/ 2816 w 8416"/>
                  <a:gd name="T23" fmla="*/ 32 h 532"/>
                  <a:gd name="T24" fmla="*/ 2336 w 8416"/>
                  <a:gd name="T25" fmla="*/ 64 h 532"/>
                  <a:gd name="T26" fmla="*/ 2336 w 8416"/>
                  <a:gd name="T27" fmla="*/ 0 h 532"/>
                  <a:gd name="T28" fmla="*/ 3552 w 8416"/>
                  <a:gd name="T29" fmla="*/ 0 h 532"/>
                  <a:gd name="T30" fmla="*/ 3552 w 8416"/>
                  <a:gd name="T31" fmla="*/ 64 h 532"/>
                  <a:gd name="T32" fmla="*/ 3072 w 8416"/>
                  <a:gd name="T33" fmla="*/ 32 h 532"/>
                  <a:gd name="T34" fmla="*/ 3872 w 8416"/>
                  <a:gd name="T35" fmla="*/ 0 h 532"/>
                  <a:gd name="T36" fmla="*/ 4352 w 8416"/>
                  <a:gd name="T37" fmla="*/ 32 h 532"/>
                  <a:gd name="T38" fmla="*/ 3872 w 8416"/>
                  <a:gd name="T39" fmla="*/ 64 h 532"/>
                  <a:gd name="T40" fmla="*/ 3872 w 8416"/>
                  <a:gd name="T41" fmla="*/ 0 h 532"/>
                  <a:gd name="T42" fmla="*/ 5088 w 8416"/>
                  <a:gd name="T43" fmla="*/ 0 h 532"/>
                  <a:gd name="T44" fmla="*/ 5088 w 8416"/>
                  <a:gd name="T45" fmla="*/ 64 h 532"/>
                  <a:gd name="T46" fmla="*/ 4608 w 8416"/>
                  <a:gd name="T47" fmla="*/ 32 h 532"/>
                  <a:gd name="T48" fmla="*/ 5408 w 8416"/>
                  <a:gd name="T49" fmla="*/ 0 h 532"/>
                  <a:gd name="T50" fmla="*/ 5888 w 8416"/>
                  <a:gd name="T51" fmla="*/ 32 h 532"/>
                  <a:gd name="T52" fmla="*/ 5408 w 8416"/>
                  <a:gd name="T53" fmla="*/ 64 h 532"/>
                  <a:gd name="T54" fmla="*/ 5408 w 8416"/>
                  <a:gd name="T55" fmla="*/ 0 h 532"/>
                  <a:gd name="T56" fmla="*/ 6624 w 8416"/>
                  <a:gd name="T57" fmla="*/ 0 h 532"/>
                  <a:gd name="T58" fmla="*/ 6624 w 8416"/>
                  <a:gd name="T59" fmla="*/ 64 h 532"/>
                  <a:gd name="T60" fmla="*/ 6144 w 8416"/>
                  <a:gd name="T61" fmla="*/ 32 h 532"/>
                  <a:gd name="T62" fmla="*/ 6944 w 8416"/>
                  <a:gd name="T63" fmla="*/ 0 h 532"/>
                  <a:gd name="T64" fmla="*/ 7424 w 8416"/>
                  <a:gd name="T65" fmla="*/ 32 h 532"/>
                  <a:gd name="T66" fmla="*/ 6944 w 8416"/>
                  <a:gd name="T67" fmla="*/ 64 h 532"/>
                  <a:gd name="T68" fmla="*/ 6944 w 8416"/>
                  <a:gd name="T69" fmla="*/ 0 h 532"/>
                  <a:gd name="T70" fmla="*/ 8160 w 8416"/>
                  <a:gd name="T71" fmla="*/ 0 h 532"/>
                  <a:gd name="T72" fmla="*/ 8160 w 8416"/>
                  <a:gd name="T73" fmla="*/ 64 h 532"/>
                  <a:gd name="T74" fmla="*/ 7680 w 8416"/>
                  <a:gd name="T75" fmla="*/ 32 h 532"/>
                  <a:gd name="T76" fmla="*/ 8416 w 8416"/>
                  <a:gd name="T77" fmla="*/ 128 h 532"/>
                  <a:gd name="T78" fmla="*/ 8384 w 8416"/>
                  <a:gd name="T79" fmla="*/ 532 h 532"/>
                  <a:gd name="T80" fmla="*/ 8352 w 8416"/>
                  <a:gd name="T81" fmla="*/ 128 h 532"/>
                  <a:gd name="T82" fmla="*/ 8416 w 8416"/>
                  <a:gd name="T83" fmla="*/ 128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416" h="532">
                    <a:moveTo>
                      <a:pt x="32" y="0"/>
                    </a:moveTo>
                    <a:lnTo>
                      <a:pt x="480" y="0"/>
                    </a:lnTo>
                    <a:cubicBezTo>
                      <a:pt x="498" y="0"/>
                      <a:pt x="512" y="14"/>
                      <a:pt x="512" y="32"/>
                    </a:cubicBezTo>
                    <a:cubicBezTo>
                      <a:pt x="512" y="49"/>
                      <a:pt x="498" y="64"/>
                      <a:pt x="480" y="64"/>
                    </a:cubicBezTo>
                    <a:lnTo>
                      <a:pt x="32" y="64"/>
                    </a:lnTo>
                    <a:cubicBezTo>
                      <a:pt x="14" y="64"/>
                      <a:pt x="0" y="49"/>
                      <a:pt x="0" y="32"/>
                    </a:cubicBezTo>
                    <a:cubicBezTo>
                      <a:pt x="0" y="14"/>
                      <a:pt x="14" y="0"/>
                      <a:pt x="32" y="0"/>
                    </a:cubicBezTo>
                    <a:close/>
                    <a:moveTo>
                      <a:pt x="800" y="0"/>
                    </a:moveTo>
                    <a:lnTo>
                      <a:pt x="1248" y="0"/>
                    </a:lnTo>
                    <a:cubicBezTo>
                      <a:pt x="1266" y="0"/>
                      <a:pt x="1280" y="14"/>
                      <a:pt x="1280" y="32"/>
                    </a:cubicBezTo>
                    <a:cubicBezTo>
                      <a:pt x="1280" y="49"/>
                      <a:pt x="1266" y="64"/>
                      <a:pt x="1248" y="64"/>
                    </a:cubicBezTo>
                    <a:lnTo>
                      <a:pt x="800" y="64"/>
                    </a:lnTo>
                    <a:cubicBezTo>
                      <a:pt x="782" y="64"/>
                      <a:pt x="768" y="49"/>
                      <a:pt x="768" y="32"/>
                    </a:cubicBezTo>
                    <a:cubicBezTo>
                      <a:pt x="768" y="14"/>
                      <a:pt x="782" y="0"/>
                      <a:pt x="800" y="0"/>
                    </a:cubicBezTo>
                    <a:close/>
                    <a:moveTo>
                      <a:pt x="1568" y="0"/>
                    </a:moveTo>
                    <a:lnTo>
                      <a:pt x="2016" y="0"/>
                    </a:lnTo>
                    <a:cubicBezTo>
                      <a:pt x="2034" y="0"/>
                      <a:pt x="2048" y="14"/>
                      <a:pt x="2048" y="32"/>
                    </a:cubicBezTo>
                    <a:cubicBezTo>
                      <a:pt x="2048" y="49"/>
                      <a:pt x="2034" y="64"/>
                      <a:pt x="2016" y="64"/>
                    </a:cubicBezTo>
                    <a:lnTo>
                      <a:pt x="1568" y="64"/>
                    </a:lnTo>
                    <a:cubicBezTo>
                      <a:pt x="1550" y="64"/>
                      <a:pt x="1536" y="49"/>
                      <a:pt x="1536" y="32"/>
                    </a:cubicBezTo>
                    <a:cubicBezTo>
                      <a:pt x="1536" y="14"/>
                      <a:pt x="1550" y="0"/>
                      <a:pt x="1568" y="0"/>
                    </a:cubicBezTo>
                    <a:close/>
                    <a:moveTo>
                      <a:pt x="2336" y="0"/>
                    </a:moveTo>
                    <a:lnTo>
                      <a:pt x="2784" y="0"/>
                    </a:lnTo>
                    <a:cubicBezTo>
                      <a:pt x="2802" y="0"/>
                      <a:pt x="2816" y="14"/>
                      <a:pt x="2816" y="32"/>
                    </a:cubicBezTo>
                    <a:cubicBezTo>
                      <a:pt x="2816" y="49"/>
                      <a:pt x="2802" y="64"/>
                      <a:pt x="2784" y="64"/>
                    </a:cubicBezTo>
                    <a:lnTo>
                      <a:pt x="2336" y="64"/>
                    </a:lnTo>
                    <a:cubicBezTo>
                      <a:pt x="2318" y="64"/>
                      <a:pt x="2304" y="49"/>
                      <a:pt x="2304" y="32"/>
                    </a:cubicBezTo>
                    <a:cubicBezTo>
                      <a:pt x="2304" y="14"/>
                      <a:pt x="2318" y="0"/>
                      <a:pt x="2336" y="0"/>
                    </a:cubicBezTo>
                    <a:close/>
                    <a:moveTo>
                      <a:pt x="3104" y="0"/>
                    </a:moveTo>
                    <a:lnTo>
                      <a:pt x="3552" y="0"/>
                    </a:lnTo>
                    <a:cubicBezTo>
                      <a:pt x="3570" y="0"/>
                      <a:pt x="3584" y="14"/>
                      <a:pt x="3584" y="32"/>
                    </a:cubicBezTo>
                    <a:cubicBezTo>
                      <a:pt x="3584" y="49"/>
                      <a:pt x="3570" y="64"/>
                      <a:pt x="3552" y="64"/>
                    </a:cubicBezTo>
                    <a:lnTo>
                      <a:pt x="3104" y="64"/>
                    </a:lnTo>
                    <a:cubicBezTo>
                      <a:pt x="3086" y="64"/>
                      <a:pt x="3072" y="49"/>
                      <a:pt x="3072" y="32"/>
                    </a:cubicBezTo>
                    <a:cubicBezTo>
                      <a:pt x="3072" y="14"/>
                      <a:pt x="3086" y="0"/>
                      <a:pt x="3104" y="0"/>
                    </a:cubicBezTo>
                    <a:close/>
                    <a:moveTo>
                      <a:pt x="3872" y="0"/>
                    </a:moveTo>
                    <a:lnTo>
                      <a:pt x="4320" y="0"/>
                    </a:lnTo>
                    <a:cubicBezTo>
                      <a:pt x="4338" y="0"/>
                      <a:pt x="4352" y="14"/>
                      <a:pt x="4352" y="32"/>
                    </a:cubicBezTo>
                    <a:cubicBezTo>
                      <a:pt x="4352" y="49"/>
                      <a:pt x="4338" y="64"/>
                      <a:pt x="4320" y="64"/>
                    </a:cubicBezTo>
                    <a:lnTo>
                      <a:pt x="3872" y="64"/>
                    </a:lnTo>
                    <a:cubicBezTo>
                      <a:pt x="3854" y="64"/>
                      <a:pt x="3840" y="49"/>
                      <a:pt x="3840" y="32"/>
                    </a:cubicBezTo>
                    <a:cubicBezTo>
                      <a:pt x="3840" y="14"/>
                      <a:pt x="3854" y="0"/>
                      <a:pt x="3872" y="0"/>
                    </a:cubicBezTo>
                    <a:close/>
                    <a:moveTo>
                      <a:pt x="4640" y="0"/>
                    </a:moveTo>
                    <a:lnTo>
                      <a:pt x="5088" y="0"/>
                    </a:lnTo>
                    <a:cubicBezTo>
                      <a:pt x="5106" y="0"/>
                      <a:pt x="5120" y="14"/>
                      <a:pt x="5120" y="32"/>
                    </a:cubicBezTo>
                    <a:cubicBezTo>
                      <a:pt x="5120" y="49"/>
                      <a:pt x="5106" y="64"/>
                      <a:pt x="5088" y="64"/>
                    </a:cubicBezTo>
                    <a:lnTo>
                      <a:pt x="4640" y="64"/>
                    </a:lnTo>
                    <a:cubicBezTo>
                      <a:pt x="4622" y="64"/>
                      <a:pt x="4608" y="49"/>
                      <a:pt x="4608" y="32"/>
                    </a:cubicBezTo>
                    <a:cubicBezTo>
                      <a:pt x="4608" y="14"/>
                      <a:pt x="4622" y="0"/>
                      <a:pt x="4640" y="0"/>
                    </a:cubicBezTo>
                    <a:close/>
                    <a:moveTo>
                      <a:pt x="5408" y="0"/>
                    </a:moveTo>
                    <a:lnTo>
                      <a:pt x="5856" y="0"/>
                    </a:lnTo>
                    <a:cubicBezTo>
                      <a:pt x="5874" y="0"/>
                      <a:pt x="5888" y="14"/>
                      <a:pt x="5888" y="32"/>
                    </a:cubicBezTo>
                    <a:cubicBezTo>
                      <a:pt x="5888" y="49"/>
                      <a:pt x="5874" y="64"/>
                      <a:pt x="5856" y="64"/>
                    </a:cubicBezTo>
                    <a:lnTo>
                      <a:pt x="5408" y="64"/>
                    </a:lnTo>
                    <a:cubicBezTo>
                      <a:pt x="5390" y="64"/>
                      <a:pt x="5376" y="49"/>
                      <a:pt x="5376" y="32"/>
                    </a:cubicBezTo>
                    <a:cubicBezTo>
                      <a:pt x="5376" y="14"/>
                      <a:pt x="5390" y="0"/>
                      <a:pt x="5408" y="0"/>
                    </a:cubicBezTo>
                    <a:close/>
                    <a:moveTo>
                      <a:pt x="6176" y="0"/>
                    </a:moveTo>
                    <a:lnTo>
                      <a:pt x="6624" y="0"/>
                    </a:lnTo>
                    <a:cubicBezTo>
                      <a:pt x="6642" y="0"/>
                      <a:pt x="6656" y="14"/>
                      <a:pt x="6656" y="32"/>
                    </a:cubicBezTo>
                    <a:cubicBezTo>
                      <a:pt x="6656" y="49"/>
                      <a:pt x="6642" y="64"/>
                      <a:pt x="6624" y="64"/>
                    </a:cubicBezTo>
                    <a:lnTo>
                      <a:pt x="6176" y="64"/>
                    </a:lnTo>
                    <a:cubicBezTo>
                      <a:pt x="6158" y="64"/>
                      <a:pt x="6144" y="49"/>
                      <a:pt x="6144" y="32"/>
                    </a:cubicBezTo>
                    <a:cubicBezTo>
                      <a:pt x="6144" y="14"/>
                      <a:pt x="6158" y="0"/>
                      <a:pt x="6176" y="0"/>
                    </a:cubicBezTo>
                    <a:close/>
                    <a:moveTo>
                      <a:pt x="6944" y="0"/>
                    </a:moveTo>
                    <a:lnTo>
                      <a:pt x="7392" y="0"/>
                    </a:lnTo>
                    <a:cubicBezTo>
                      <a:pt x="7410" y="0"/>
                      <a:pt x="7424" y="14"/>
                      <a:pt x="7424" y="32"/>
                    </a:cubicBezTo>
                    <a:cubicBezTo>
                      <a:pt x="7424" y="49"/>
                      <a:pt x="7410" y="64"/>
                      <a:pt x="7392" y="64"/>
                    </a:cubicBezTo>
                    <a:lnTo>
                      <a:pt x="6944" y="64"/>
                    </a:lnTo>
                    <a:cubicBezTo>
                      <a:pt x="6926" y="64"/>
                      <a:pt x="6912" y="49"/>
                      <a:pt x="6912" y="32"/>
                    </a:cubicBezTo>
                    <a:cubicBezTo>
                      <a:pt x="6912" y="14"/>
                      <a:pt x="6926" y="0"/>
                      <a:pt x="6944" y="0"/>
                    </a:cubicBezTo>
                    <a:close/>
                    <a:moveTo>
                      <a:pt x="7712" y="0"/>
                    </a:moveTo>
                    <a:lnTo>
                      <a:pt x="8160" y="0"/>
                    </a:lnTo>
                    <a:cubicBezTo>
                      <a:pt x="8178" y="0"/>
                      <a:pt x="8192" y="14"/>
                      <a:pt x="8192" y="32"/>
                    </a:cubicBezTo>
                    <a:cubicBezTo>
                      <a:pt x="8192" y="49"/>
                      <a:pt x="8178" y="64"/>
                      <a:pt x="8160" y="64"/>
                    </a:cubicBezTo>
                    <a:lnTo>
                      <a:pt x="7712" y="64"/>
                    </a:lnTo>
                    <a:cubicBezTo>
                      <a:pt x="7694" y="64"/>
                      <a:pt x="7680" y="49"/>
                      <a:pt x="7680" y="32"/>
                    </a:cubicBezTo>
                    <a:cubicBezTo>
                      <a:pt x="7680" y="14"/>
                      <a:pt x="7694" y="0"/>
                      <a:pt x="7712" y="0"/>
                    </a:cubicBezTo>
                    <a:close/>
                    <a:moveTo>
                      <a:pt x="8416" y="128"/>
                    </a:moveTo>
                    <a:lnTo>
                      <a:pt x="8416" y="500"/>
                    </a:lnTo>
                    <a:cubicBezTo>
                      <a:pt x="8416" y="517"/>
                      <a:pt x="8401" y="532"/>
                      <a:pt x="8384" y="532"/>
                    </a:cubicBezTo>
                    <a:cubicBezTo>
                      <a:pt x="8366" y="532"/>
                      <a:pt x="8352" y="517"/>
                      <a:pt x="8352" y="500"/>
                    </a:cubicBezTo>
                    <a:lnTo>
                      <a:pt x="8352" y="128"/>
                    </a:lnTo>
                    <a:cubicBezTo>
                      <a:pt x="8352" y="110"/>
                      <a:pt x="8366" y="96"/>
                      <a:pt x="8384" y="96"/>
                    </a:cubicBezTo>
                    <a:cubicBezTo>
                      <a:pt x="8401" y="96"/>
                      <a:pt x="8416" y="110"/>
                      <a:pt x="8416" y="128"/>
                    </a:cubicBezTo>
                    <a:close/>
                  </a:path>
                </a:pathLst>
              </a:custGeom>
              <a:solidFill>
                <a:srgbClr val="92D050"/>
              </a:solidFill>
              <a:ln w="0" cap="flat">
                <a:solidFill>
                  <a:srgbClr val="92D05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464CFF64-5049-47B0-BD3C-60F04BCA2CFB}"/>
                  </a:ext>
                </a:extLst>
              </p:cNvPr>
              <p:cNvSpPr>
                <a:spLocks/>
              </p:cNvSpPr>
              <p:nvPr/>
            </p:nvSpPr>
            <p:spPr bwMode="auto">
              <a:xfrm>
                <a:off x="8523288" y="2587625"/>
                <a:ext cx="169863" cy="255587"/>
              </a:xfrm>
              <a:custGeom>
                <a:avLst/>
                <a:gdLst>
                  <a:gd name="T0" fmla="*/ 107 w 107"/>
                  <a:gd name="T1" fmla="*/ 0 h 161"/>
                  <a:gd name="T2" fmla="*/ 53 w 107"/>
                  <a:gd name="T3" fmla="*/ 161 h 161"/>
                  <a:gd name="T4" fmla="*/ 0 w 107"/>
                  <a:gd name="T5" fmla="*/ 0 h 161"/>
                  <a:gd name="T6" fmla="*/ 107 w 107"/>
                  <a:gd name="T7" fmla="*/ 0 h 161"/>
                </a:gdLst>
                <a:ahLst/>
                <a:cxnLst>
                  <a:cxn ang="0">
                    <a:pos x="T0" y="T1"/>
                  </a:cxn>
                  <a:cxn ang="0">
                    <a:pos x="T2" y="T3"/>
                  </a:cxn>
                  <a:cxn ang="0">
                    <a:pos x="T4" y="T5"/>
                  </a:cxn>
                  <a:cxn ang="0">
                    <a:pos x="T6" y="T7"/>
                  </a:cxn>
                </a:cxnLst>
                <a:rect l="0" t="0" r="r" b="b"/>
                <a:pathLst>
                  <a:path w="107" h="161">
                    <a:moveTo>
                      <a:pt x="107" y="0"/>
                    </a:moveTo>
                    <a:lnTo>
                      <a:pt x="53" y="161"/>
                    </a:lnTo>
                    <a:lnTo>
                      <a:pt x="0" y="0"/>
                    </a:lnTo>
                    <a:lnTo>
                      <a:pt x="107" y="0"/>
                    </a:lnTo>
                    <a:close/>
                  </a:path>
                </a:pathLst>
              </a:custGeom>
              <a:solidFill>
                <a:srgbClr val="92D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6">
                <a:extLst>
                  <a:ext uri="{FF2B5EF4-FFF2-40B4-BE49-F238E27FC236}">
                    <a16:creationId xmlns:a16="http://schemas.microsoft.com/office/drawing/2014/main" id="{D1772030-8548-4E62-A2C2-733139E7C6FB}"/>
                  </a:ext>
                </a:extLst>
              </p:cNvPr>
              <p:cNvSpPr>
                <a:spLocks noChangeArrowheads="1"/>
              </p:cNvSpPr>
              <p:nvPr/>
            </p:nvSpPr>
            <p:spPr bwMode="auto">
              <a:xfrm>
                <a:off x="5426075" y="1868488"/>
                <a:ext cx="1209675"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900" b="1" i="0" u="none" strike="noStrike" cap="none" normalizeH="0" baseline="0" dirty="0">
                    <a:ln>
                      <a:noFill/>
                    </a:ln>
                    <a:solidFill>
                      <a:srgbClr val="92D050"/>
                    </a:solidFill>
                    <a:effectLst/>
                    <a:latin typeface="Calibri" panose="020F0502020204030204" pitchFamily="34" charset="0"/>
                  </a:rPr>
                  <a:t>Path 3</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grpSp>
      <p:sp>
        <p:nvSpPr>
          <p:cNvPr id="49" name="Freeform 48">
            <a:extLst>
              <a:ext uri="{FF2B5EF4-FFF2-40B4-BE49-F238E27FC236}">
                <a16:creationId xmlns:a16="http://schemas.microsoft.com/office/drawing/2014/main" id="{8BA47E5C-DAC9-4B38-8870-BB303B1356F8}"/>
              </a:ext>
            </a:extLst>
          </p:cNvPr>
          <p:cNvSpPr>
            <a:spLocks/>
          </p:cNvSpPr>
          <p:nvPr/>
        </p:nvSpPr>
        <p:spPr bwMode="auto">
          <a:xfrm>
            <a:off x="3524250" y="5453856"/>
            <a:ext cx="5040313" cy="217487"/>
          </a:xfrm>
          <a:custGeom>
            <a:avLst/>
            <a:gdLst>
              <a:gd name="T0" fmla="*/ 0 w 3175"/>
              <a:gd name="T1" fmla="*/ 0 h 137"/>
              <a:gd name="T2" fmla="*/ 3175 w 3175"/>
              <a:gd name="T3" fmla="*/ 0 h 137"/>
              <a:gd name="T4" fmla="*/ 3175 w 3175"/>
              <a:gd name="T5" fmla="*/ 137 h 137"/>
            </a:gdLst>
            <a:ahLst/>
            <a:cxnLst>
              <a:cxn ang="0">
                <a:pos x="T0" y="T1"/>
              </a:cxn>
              <a:cxn ang="0">
                <a:pos x="T2" y="T3"/>
              </a:cxn>
              <a:cxn ang="0">
                <a:pos x="T4" y="T5"/>
              </a:cxn>
            </a:cxnLst>
            <a:rect l="0" t="0" r="r" b="b"/>
            <a:pathLst>
              <a:path w="3175" h="137">
                <a:moveTo>
                  <a:pt x="0" y="0"/>
                </a:moveTo>
                <a:lnTo>
                  <a:pt x="3175" y="0"/>
                </a:lnTo>
                <a:lnTo>
                  <a:pt x="3175" y="137"/>
                </a:lnTo>
              </a:path>
            </a:pathLst>
          </a:custGeom>
          <a:noFill/>
          <a:ln w="46038"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Freeform 49">
            <a:extLst>
              <a:ext uri="{FF2B5EF4-FFF2-40B4-BE49-F238E27FC236}">
                <a16:creationId xmlns:a16="http://schemas.microsoft.com/office/drawing/2014/main" id="{79090BC9-F676-4B14-9735-981B467FB208}"/>
              </a:ext>
            </a:extLst>
          </p:cNvPr>
          <p:cNvSpPr>
            <a:spLocks/>
          </p:cNvSpPr>
          <p:nvPr/>
        </p:nvSpPr>
        <p:spPr bwMode="auto">
          <a:xfrm>
            <a:off x="8480425" y="5650706"/>
            <a:ext cx="168275" cy="254000"/>
          </a:xfrm>
          <a:custGeom>
            <a:avLst/>
            <a:gdLst>
              <a:gd name="T0" fmla="*/ 106 w 106"/>
              <a:gd name="T1" fmla="*/ 0 h 160"/>
              <a:gd name="T2" fmla="*/ 53 w 106"/>
              <a:gd name="T3" fmla="*/ 160 h 160"/>
              <a:gd name="T4" fmla="*/ 0 w 106"/>
              <a:gd name="T5" fmla="*/ 0 h 160"/>
              <a:gd name="T6" fmla="*/ 106 w 106"/>
              <a:gd name="T7" fmla="*/ 0 h 160"/>
            </a:gdLst>
            <a:ahLst/>
            <a:cxnLst>
              <a:cxn ang="0">
                <a:pos x="T0" y="T1"/>
              </a:cxn>
              <a:cxn ang="0">
                <a:pos x="T2" y="T3"/>
              </a:cxn>
              <a:cxn ang="0">
                <a:pos x="T4" y="T5"/>
              </a:cxn>
              <a:cxn ang="0">
                <a:pos x="T6" y="T7"/>
              </a:cxn>
            </a:cxnLst>
            <a:rect l="0" t="0" r="r" b="b"/>
            <a:pathLst>
              <a:path w="106" h="160">
                <a:moveTo>
                  <a:pt x="106" y="0"/>
                </a:moveTo>
                <a:lnTo>
                  <a:pt x="53" y="160"/>
                </a:lnTo>
                <a:lnTo>
                  <a:pt x="0" y="0"/>
                </a:lnTo>
                <a:lnTo>
                  <a:pt x="10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TextBox 4">
            <a:extLst>
              <a:ext uri="{FF2B5EF4-FFF2-40B4-BE49-F238E27FC236}">
                <a16:creationId xmlns:a16="http://schemas.microsoft.com/office/drawing/2014/main" id="{7B9F6333-EC6F-4E49-AD34-A3DF04721207}"/>
              </a:ext>
            </a:extLst>
          </p:cNvPr>
          <p:cNvSpPr txBox="1"/>
          <p:nvPr/>
        </p:nvSpPr>
        <p:spPr>
          <a:xfrm>
            <a:off x="1057044" y="1295400"/>
            <a:ext cx="9763356" cy="4167488"/>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Phased array module controlled by Baseband module</a:t>
            </a:r>
          </a:p>
          <a:p>
            <a:pPr marL="800100" lvl="1" indent="-342900">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Reused for PM initialization and codebook loading;</a:t>
            </a:r>
          </a:p>
          <a:p>
            <a:pPr marL="800100" lvl="1" indent="-342900">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BM controlled by system level driver;</a:t>
            </a:r>
          </a:p>
          <a:p>
            <a:pPr marL="800100" lvl="1" indent="-342900">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40ms system level delay too large for beam sweeping.</a:t>
            </a:r>
          </a:p>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External beam control by Control FPGA</a:t>
            </a:r>
          </a:p>
          <a:p>
            <a:pPr marL="800100" lvl="1" indent="-342900">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Real time beam sweeping;</a:t>
            </a:r>
          </a:p>
          <a:p>
            <a:pPr marL="800100" lvl="1" indent="-342900">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Synchronized MIMO multi-array different state control;</a:t>
            </a:r>
          </a:p>
          <a:p>
            <a:pPr marL="800100" lvl="1" indent="-342900">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Radar mode control.</a:t>
            </a:r>
          </a:p>
          <a:p>
            <a:pPr marL="342900" indent="-342900">
              <a:lnSpc>
                <a:spcPct val="150000"/>
              </a:lnSpc>
              <a:buClr>
                <a:srgbClr val="0000CC"/>
              </a:buClr>
              <a:buFont typeface="Wingdings" panose="05000000000000000000" pitchFamily="2" charset="2"/>
              <a:buChar char="Ø"/>
            </a:pPr>
            <a:endParaRPr lang="en-US" altLang="zh-CN" sz="2800" dirty="0">
              <a:latin typeface="Arial" panose="020B0604020202020204" pitchFamily="34" charset="0"/>
              <a:cs typeface="Arial" panose="020B0604020202020204" pitchFamily="34" charset="0"/>
            </a:endParaRPr>
          </a:p>
        </p:txBody>
      </p:sp>
      <p:sp>
        <p:nvSpPr>
          <p:cNvPr id="79" name="Slide Number Placeholder 17">
            <a:extLst>
              <a:ext uri="{FF2B5EF4-FFF2-40B4-BE49-F238E27FC236}">
                <a16:creationId xmlns:a16="http://schemas.microsoft.com/office/drawing/2014/main" id="{224B969A-AD6A-46FD-8CA9-46AB42B2F71E}"/>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19</a:t>
            </a:fld>
            <a:endParaRPr lang="en-US" dirty="0"/>
          </a:p>
        </p:txBody>
      </p:sp>
    </p:spTree>
    <p:extLst>
      <p:ext uri="{BB962C8B-B14F-4D97-AF65-F5344CB8AC3E}">
        <p14:creationId xmlns:p14="http://schemas.microsoft.com/office/powerpoint/2010/main" val="385269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
                                            <p:txEl>
                                              <p:pRg st="1" end="1"/>
                                            </p:txEl>
                                          </p:spTgt>
                                        </p:tgtEl>
                                        <p:attrNameLst>
                                          <p:attrName>style.visibility</p:attrName>
                                        </p:attrNameLst>
                                      </p:cBhvr>
                                      <p:to>
                                        <p:strVal val="visible"/>
                                      </p:to>
                                    </p:set>
                                    <p:animEffect transition="in" filter="fade">
                                      <p:cBhvr>
                                        <p:cTn id="7" dur="500"/>
                                        <p:tgtEl>
                                          <p:spTgt spid="78">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8">
                                            <p:txEl>
                                              <p:pRg st="2" end="2"/>
                                            </p:txEl>
                                          </p:spTgt>
                                        </p:tgtEl>
                                        <p:attrNameLst>
                                          <p:attrName>style.visibility</p:attrName>
                                        </p:attrNameLst>
                                      </p:cBhvr>
                                      <p:to>
                                        <p:strVal val="visible"/>
                                      </p:to>
                                    </p:set>
                                    <p:animEffect transition="in" filter="fade">
                                      <p:cBhvr>
                                        <p:cTn id="10" dur="500"/>
                                        <p:tgtEl>
                                          <p:spTgt spid="78">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78">
                                            <p:txEl>
                                              <p:pRg st="3" end="3"/>
                                            </p:txEl>
                                          </p:spTgt>
                                        </p:tgtEl>
                                        <p:attrNameLst>
                                          <p:attrName>style.visibility</p:attrName>
                                        </p:attrNameLst>
                                      </p:cBhvr>
                                      <p:to>
                                        <p:strVal val="visible"/>
                                      </p:to>
                                    </p:set>
                                    <p:animEffect transition="in" filter="fade">
                                      <p:cBhvr>
                                        <p:cTn id="15" dur="500"/>
                                        <p:tgtEl>
                                          <p:spTgt spid="78">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74"/>
                                        </p:tgtEl>
                                        <p:attrNameLst>
                                          <p:attrName>style.visibility</p:attrName>
                                        </p:attrNameLst>
                                      </p:cBhvr>
                                      <p:to>
                                        <p:strVal val="visible"/>
                                      </p:to>
                                    </p:set>
                                    <p:animEffect transition="in" filter="fade">
                                      <p:cBhvr>
                                        <p:cTn id="20" dur="500"/>
                                        <p:tgtEl>
                                          <p:spTgt spid="74"/>
                                        </p:tgtEl>
                                      </p:cBhvr>
                                    </p:animEffect>
                                  </p:childTnLst>
                                </p:cTn>
                              </p:par>
                              <p:par>
                                <p:cTn id="21" presetID="10" presetClass="entr" presetSubtype="0" fill="hold" nodeType="withEffect">
                                  <p:stCondLst>
                                    <p:cond delay="0"/>
                                  </p:stCondLst>
                                  <p:childTnLst>
                                    <p:set>
                                      <p:cBhvr>
                                        <p:cTn id="22" dur="1" fill="hold">
                                          <p:stCondLst>
                                            <p:cond delay="0"/>
                                          </p:stCondLst>
                                        </p:cTn>
                                        <p:tgtEl>
                                          <p:spTgt spid="78">
                                            <p:txEl>
                                              <p:pRg st="4" end="4"/>
                                            </p:txEl>
                                          </p:spTgt>
                                        </p:tgtEl>
                                        <p:attrNameLst>
                                          <p:attrName>style.visibility</p:attrName>
                                        </p:attrNameLst>
                                      </p:cBhvr>
                                      <p:to>
                                        <p:strVal val="visible"/>
                                      </p:to>
                                    </p:set>
                                    <p:animEffect transition="in" filter="fade">
                                      <p:cBhvr>
                                        <p:cTn id="23" dur="500"/>
                                        <p:tgtEl>
                                          <p:spTgt spid="78">
                                            <p:txEl>
                                              <p:pRg st="4" end="4"/>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78">
                                            <p:txEl>
                                              <p:pRg st="5" end="5"/>
                                            </p:txEl>
                                          </p:spTgt>
                                        </p:tgtEl>
                                        <p:attrNameLst>
                                          <p:attrName>style.visibility</p:attrName>
                                        </p:attrNameLst>
                                      </p:cBhvr>
                                      <p:to>
                                        <p:strVal val="visible"/>
                                      </p:to>
                                    </p:set>
                                    <p:animEffect transition="in" filter="fade">
                                      <p:cBhvr>
                                        <p:cTn id="26" dur="500"/>
                                        <p:tgtEl>
                                          <p:spTgt spid="78">
                                            <p:txEl>
                                              <p:pRg st="5" end="5"/>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78">
                                            <p:txEl>
                                              <p:pRg st="6" end="6"/>
                                            </p:txEl>
                                          </p:spTgt>
                                        </p:tgtEl>
                                        <p:attrNameLst>
                                          <p:attrName>style.visibility</p:attrName>
                                        </p:attrNameLst>
                                      </p:cBhvr>
                                      <p:to>
                                        <p:strVal val="visible"/>
                                      </p:to>
                                    </p:set>
                                    <p:animEffect transition="in" filter="fade">
                                      <p:cBhvr>
                                        <p:cTn id="29" dur="500"/>
                                        <p:tgtEl>
                                          <p:spTgt spid="78">
                                            <p:txEl>
                                              <p:pRg st="6" end="6"/>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78">
                                            <p:txEl>
                                              <p:pRg st="7" end="7"/>
                                            </p:txEl>
                                          </p:spTgt>
                                        </p:tgtEl>
                                        <p:attrNameLst>
                                          <p:attrName>style.visibility</p:attrName>
                                        </p:attrNameLst>
                                      </p:cBhvr>
                                      <p:to>
                                        <p:strVal val="visible"/>
                                      </p:to>
                                    </p:set>
                                    <p:animEffect transition="in" filter="fade">
                                      <p:cBhvr>
                                        <p:cTn id="32" dur="500"/>
                                        <p:tgtEl>
                                          <p:spTgt spid="78">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F345A4-A6C4-429C-90A7-4F0713CCEE30}"/>
              </a:ext>
            </a:extLst>
          </p:cNvPr>
          <p:cNvSpPr>
            <a:spLocks noGrp="1"/>
          </p:cNvSpPr>
          <p:nvPr>
            <p:ph type="title"/>
          </p:nvPr>
        </p:nvSpPr>
        <p:spPr/>
        <p:txBody>
          <a:bodyPr/>
          <a:lstStyle/>
          <a:p>
            <a:r>
              <a:rPr lang="en-US" dirty="0"/>
              <a:t>Millimeter-Wave Massive MIMO</a:t>
            </a:r>
          </a:p>
        </p:txBody>
      </p:sp>
      <p:pic>
        <p:nvPicPr>
          <p:cNvPr id="3" name="图片 2">
            <a:extLst>
              <a:ext uri="{FF2B5EF4-FFF2-40B4-BE49-F238E27FC236}">
                <a16:creationId xmlns:a16="http://schemas.microsoft.com/office/drawing/2014/main" id="{5FD4F521-F896-4A74-A457-B55E0A47808E}"/>
              </a:ext>
            </a:extLst>
          </p:cNvPr>
          <p:cNvPicPr>
            <a:picLocks noChangeAspect="1"/>
          </p:cNvPicPr>
          <p:nvPr/>
        </p:nvPicPr>
        <p:blipFill>
          <a:blip r:embed="rId3"/>
          <a:stretch>
            <a:fillRect/>
          </a:stretch>
        </p:blipFill>
        <p:spPr>
          <a:xfrm>
            <a:off x="9056123" y="1733974"/>
            <a:ext cx="2822587" cy="3390052"/>
          </a:xfrm>
          <a:prstGeom prst="rect">
            <a:avLst/>
          </a:prstGeom>
        </p:spPr>
      </p:pic>
      <p:pic>
        <p:nvPicPr>
          <p:cNvPr id="4" name="图片 3">
            <a:extLst>
              <a:ext uri="{FF2B5EF4-FFF2-40B4-BE49-F238E27FC236}">
                <a16:creationId xmlns:a16="http://schemas.microsoft.com/office/drawing/2014/main" id="{61B0D517-4056-45D6-959C-E0050E39B587}"/>
              </a:ext>
            </a:extLst>
          </p:cNvPr>
          <p:cNvPicPr>
            <a:picLocks noChangeAspect="1"/>
          </p:cNvPicPr>
          <p:nvPr/>
        </p:nvPicPr>
        <p:blipFill>
          <a:blip r:embed="rId4"/>
          <a:stretch>
            <a:fillRect/>
          </a:stretch>
        </p:blipFill>
        <p:spPr>
          <a:xfrm>
            <a:off x="6508405" y="1733974"/>
            <a:ext cx="2547718" cy="3390052"/>
          </a:xfrm>
          <a:prstGeom prst="rect">
            <a:avLst/>
          </a:prstGeom>
        </p:spPr>
      </p:pic>
      <p:sp>
        <p:nvSpPr>
          <p:cNvPr id="6" name="矩形 5">
            <a:extLst>
              <a:ext uri="{FF2B5EF4-FFF2-40B4-BE49-F238E27FC236}">
                <a16:creationId xmlns:a16="http://schemas.microsoft.com/office/drawing/2014/main" id="{6DFCC2D4-E711-4705-9195-B70AC3A7EBA1}"/>
              </a:ext>
            </a:extLst>
          </p:cNvPr>
          <p:cNvSpPr/>
          <p:nvPr/>
        </p:nvSpPr>
        <p:spPr>
          <a:xfrm>
            <a:off x="7311893" y="5484296"/>
            <a:ext cx="3673314" cy="646331"/>
          </a:xfrm>
          <a:prstGeom prst="rect">
            <a:avLst/>
          </a:prstGeom>
        </p:spPr>
        <p:txBody>
          <a:bodyPr wrap="none">
            <a:spAutoFit/>
          </a:bodyPr>
          <a:lstStyle/>
          <a:p>
            <a:pPr algn="ctr"/>
            <a:r>
              <a:rPr lang="en-US" dirty="0">
                <a:latin typeface="URWPalladioL-Bold"/>
              </a:rPr>
              <a:t>Millimeter-wave holographic imaging</a:t>
            </a:r>
            <a:endParaRPr lang="en-US" b="1" dirty="0">
              <a:latin typeface="URWPalladioL-Bold"/>
            </a:endParaRPr>
          </a:p>
          <a:p>
            <a:pPr algn="ctr"/>
            <a:r>
              <a:rPr lang="en-US" b="1" dirty="0">
                <a:latin typeface="URWPalladioL-Bold"/>
              </a:rPr>
              <a:t>Ye et. al, </a:t>
            </a:r>
            <a:r>
              <a:rPr lang="en-US" dirty="0">
                <a:latin typeface="URWPalladioL-Bold"/>
              </a:rPr>
              <a:t>IEEE </a:t>
            </a:r>
            <a:r>
              <a:rPr lang="en-US" dirty="0">
                <a:latin typeface="URWPalladioL-Ital"/>
              </a:rPr>
              <a:t>Sensors </a:t>
            </a:r>
            <a:r>
              <a:rPr lang="en-US" b="1" dirty="0">
                <a:latin typeface="URWPalladioL-Bold"/>
              </a:rPr>
              <a:t>2017</a:t>
            </a:r>
            <a:endParaRPr lang="en-US" dirty="0"/>
          </a:p>
        </p:txBody>
      </p:sp>
      <p:sp>
        <p:nvSpPr>
          <p:cNvPr id="1024" name="矩形 1023">
            <a:extLst>
              <a:ext uri="{FF2B5EF4-FFF2-40B4-BE49-F238E27FC236}">
                <a16:creationId xmlns:a16="http://schemas.microsoft.com/office/drawing/2014/main" id="{AC99044E-41D8-48B1-82F4-085DE0CFF758}"/>
              </a:ext>
            </a:extLst>
          </p:cNvPr>
          <p:cNvSpPr/>
          <p:nvPr/>
        </p:nvSpPr>
        <p:spPr>
          <a:xfrm>
            <a:off x="248894" y="5484296"/>
            <a:ext cx="5755422" cy="646331"/>
          </a:xfrm>
          <a:prstGeom prst="rect">
            <a:avLst/>
          </a:prstGeom>
        </p:spPr>
        <p:txBody>
          <a:bodyPr wrap="none">
            <a:spAutoFit/>
          </a:bodyPr>
          <a:lstStyle/>
          <a:p>
            <a:pPr algn="ctr"/>
            <a:r>
              <a:rPr lang="en-US" dirty="0"/>
              <a:t>MIMO array for 802.11ay to support 100+ Gbps throughput</a:t>
            </a:r>
          </a:p>
          <a:p>
            <a:pPr algn="ctr"/>
            <a:r>
              <a:rPr lang="en-US" dirty="0"/>
              <a:t>IEEE 802.11-15/0808</a:t>
            </a:r>
          </a:p>
        </p:txBody>
      </p:sp>
      <p:grpSp>
        <p:nvGrpSpPr>
          <p:cNvPr id="1034" name="组合 1033">
            <a:extLst>
              <a:ext uri="{FF2B5EF4-FFF2-40B4-BE49-F238E27FC236}">
                <a16:creationId xmlns:a16="http://schemas.microsoft.com/office/drawing/2014/main" id="{AAC15E33-0BB3-4D43-8F3A-7F09CEBE3B29}"/>
              </a:ext>
            </a:extLst>
          </p:cNvPr>
          <p:cNvGrpSpPr/>
          <p:nvPr/>
        </p:nvGrpSpPr>
        <p:grpSpPr>
          <a:xfrm>
            <a:off x="201839" y="1699002"/>
            <a:ext cx="5802477" cy="3273943"/>
            <a:chOff x="-10771" y="1699002"/>
            <a:chExt cx="5802477" cy="3273943"/>
          </a:xfrm>
        </p:grpSpPr>
        <p:sp>
          <p:nvSpPr>
            <p:cNvPr id="231" name="TextBox 2">
              <a:extLst>
                <a:ext uri="{FF2B5EF4-FFF2-40B4-BE49-F238E27FC236}">
                  <a16:creationId xmlns:a16="http://schemas.microsoft.com/office/drawing/2014/main" id="{9056714C-98B8-460F-A4B7-C6CAF07D0EF9}"/>
                </a:ext>
              </a:extLst>
            </p:cNvPr>
            <p:cNvSpPr txBox="1"/>
            <p:nvPr/>
          </p:nvSpPr>
          <p:spPr>
            <a:xfrm>
              <a:off x="-10771" y="3417580"/>
              <a:ext cx="798046" cy="369332"/>
            </a:xfrm>
            <a:prstGeom prst="rect">
              <a:avLst/>
            </a:prstGeom>
            <a:noFill/>
          </p:spPr>
          <p:txBody>
            <a:bodyPr wrap="square" rtlCol="0">
              <a:spAutoFit/>
            </a:bodyPr>
            <a:lstStyle/>
            <a:p>
              <a:r>
                <a:rPr lang="en-US" b="1" dirty="0">
                  <a:solidFill>
                    <a:schemeClr val="tx1"/>
                  </a:solidFill>
                </a:rPr>
                <a:t>Input</a:t>
              </a:r>
            </a:p>
          </p:txBody>
        </p:sp>
        <mc:AlternateContent xmlns:mc="http://schemas.openxmlformats.org/markup-compatibility/2006" xmlns:a14="http://schemas.microsoft.com/office/drawing/2010/main">
          <mc:Choice Requires="a14">
            <p:sp>
              <p:nvSpPr>
                <p:cNvPr id="232" name="Rectangle 6">
                  <a:extLst>
                    <a:ext uri="{FF2B5EF4-FFF2-40B4-BE49-F238E27FC236}">
                      <a16:creationId xmlns:a16="http://schemas.microsoft.com/office/drawing/2014/main" id="{85F1DD23-F0BC-419E-90D5-2DC3730E801C}"/>
                    </a:ext>
                  </a:extLst>
                </p:cNvPr>
                <p:cNvSpPr/>
                <p:nvPr/>
              </p:nvSpPr>
              <p:spPr>
                <a:xfrm>
                  <a:off x="724947" y="2280267"/>
                  <a:ext cx="63916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a:latin typeface="Cambria Math" panose="02040503050406030204" pitchFamily="18" charset="0"/>
                          </a:rPr>
                          <m:t>𝐑𝐅</m:t>
                        </m:r>
                        <m:r>
                          <a:rPr lang="en-US" b="1">
                            <a:latin typeface="Cambria Math" panose="02040503050406030204" pitchFamily="18" charset="0"/>
                          </a:rPr>
                          <m:t> </m:t>
                        </m:r>
                        <m:r>
                          <a:rPr lang="en-US" b="1">
                            <a:latin typeface="Cambria Math" panose="02040503050406030204" pitchFamily="18" charset="0"/>
                          </a:rPr>
                          <m:t>𝐜𝐡𝐚𝐢𝐧𝐬</m:t>
                        </m:r>
                      </m:oMath>
                    </m:oMathPara>
                  </a14:m>
                  <a:endParaRPr lang="en-US" b="1" dirty="0"/>
                </a:p>
              </p:txBody>
            </p:sp>
          </mc:Choice>
          <mc:Fallback xmlns="">
            <p:sp>
              <p:nvSpPr>
                <p:cNvPr id="232" name="Rectangle 6">
                  <a:extLst>
                    <a:ext uri="{FF2B5EF4-FFF2-40B4-BE49-F238E27FC236}">
                      <a16:creationId xmlns:a16="http://schemas.microsoft.com/office/drawing/2014/main" id="{85F1DD23-F0BC-419E-90D5-2DC3730E801C}"/>
                    </a:ext>
                  </a:extLst>
                </p:cNvPr>
                <p:cNvSpPr>
                  <a:spLocks noRot="1" noChangeAspect="1" noMove="1" noResize="1" noEditPoints="1" noAdjustHandles="1" noChangeArrowheads="1" noChangeShapeType="1" noTextEdit="1"/>
                </p:cNvSpPr>
                <p:nvPr/>
              </p:nvSpPr>
              <p:spPr>
                <a:xfrm>
                  <a:off x="724947" y="2280267"/>
                  <a:ext cx="639164" cy="369332"/>
                </a:xfrm>
                <a:prstGeom prst="rect">
                  <a:avLst/>
                </a:prstGeom>
                <a:blipFill>
                  <a:blip r:embed="rId7"/>
                  <a:stretch>
                    <a:fillRect r="-904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3" name="Rectangle 7">
                  <a:extLst>
                    <a:ext uri="{FF2B5EF4-FFF2-40B4-BE49-F238E27FC236}">
                      <a16:creationId xmlns:a16="http://schemas.microsoft.com/office/drawing/2014/main" id="{AB7307DA-F180-4517-949F-52423404196A}"/>
                    </a:ext>
                  </a:extLst>
                </p:cNvPr>
                <p:cNvSpPr/>
                <p:nvPr/>
              </p:nvSpPr>
              <p:spPr>
                <a:xfrm>
                  <a:off x="80326" y="2906499"/>
                  <a:ext cx="656887"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1">
                            <a:latin typeface="Cambria Math" panose="02040503050406030204" pitchFamily="18" charset="0"/>
                          </a:rPr>
                          <m:t>𝐁𝐚𝐬𝐞𝐛𝐚𝐧𝐝</m:t>
                        </m:r>
                      </m:oMath>
                    </m:oMathPara>
                  </a14:m>
                  <a:endParaRPr lang="en-US" b="1" dirty="0"/>
                </a:p>
              </p:txBody>
            </p:sp>
          </mc:Choice>
          <mc:Fallback xmlns="">
            <p:sp>
              <p:nvSpPr>
                <p:cNvPr id="233" name="Rectangle 7">
                  <a:extLst>
                    <a:ext uri="{FF2B5EF4-FFF2-40B4-BE49-F238E27FC236}">
                      <a16:creationId xmlns:a16="http://schemas.microsoft.com/office/drawing/2014/main" id="{AB7307DA-F180-4517-949F-52423404196A}"/>
                    </a:ext>
                  </a:extLst>
                </p:cNvPr>
                <p:cNvSpPr>
                  <a:spLocks noRot="1" noChangeAspect="1" noMove="1" noResize="1" noEditPoints="1" noAdjustHandles="1" noChangeArrowheads="1" noChangeShapeType="1" noTextEdit="1"/>
                </p:cNvSpPr>
                <p:nvPr/>
              </p:nvSpPr>
              <p:spPr>
                <a:xfrm>
                  <a:off x="80326" y="2906499"/>
                  <a:ext cx="656887" cy="369332"/>
                </a:xfrm>
                <a:prstGeom prst="rect">
                  <a:avLst/>
                </a:prstGeom>
                <a:blipFill>
                  <a:blip r:embed="rId8"/>
                  <a:stretch>
                    <a:fillRect r="-8888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5" name="TextBox 234">
                  <a:extLst>
                    <a:ext uri="{FF2B5EF4-FFF2-40B4-BE49-F238E27FC236}">
                      <a16:creationId xmlns:a16="http://schemas.microsoft.com/office/drawing/2014/main" id="{9E2523A8-4A5E-408F-BB25-99F3BBDA5F08}"/>
                    </a:ext>
                  </a:extLst>
                </p:cNvPr>
                <p:cNvSpPr txBox="1"/>
                <p:nvPr/>
              </p:nvSpPr>
              <p:spPr>
                <a:xfrm>
                  <a:off x="1785833" y="1699002"/>
                  <a:ext cx="1084786" cy="369332"/>
                </a:xfrm>
                <a:prstGeom prst="rect">
                  <a:avLst/>
                </a:prstGeom>
                <a:noFill/>
              </p:spPr>
              <p:txBody>
                <a:bodyPr wrap="square" rtlCol="0">
                  <a:spAutoFit/>
                </a:bodyPr>
                <a:lstStyle>
                  <a:defPPr>
                    <a:defRPr lang="en-US"/>
                  </a:defPPr>
                  <a:lvl1pPr>
                    <a:defRPr b="1"/>
                  </a:lvl1pPr>
                </a:lstStyle>
                <a:p>
                  <a:pPr/>
                  <a14:m>
                    <m:oMathPara xmlns:m="http://schemas.openxmlformats.org/officeDocument/2006/math">
                      <m:oMathParaPr>
                        <m:jc m:val="centerGroup"/>
                      </m:oMathParaPr>
                      <m:oMath xmlns:m="http://schemas.openxmlformats.org/officeDocument/2006/math">
                        <m:r>
                          <a:rPr lang="en-US">
                            <a:latin typeface="Cambria Math" panose="02040503050406030204" pitchFamily="18" charset="0"/>
                          </a:rPr>
                          <m:t>𝐏𝐡𝐚𝐬𝐞𝐝</m:t>
                        </m:r>
                        <m:r>
                          <a:rPr lang="en-US">
                            <a:latin typeface="Cambria Math" panose="02040503050406030204" pitchFamily="18" charset="0"/>
                          </a:rPr>
                          <m:t> </m:t>
                        </m:r>
                        <m:r>
                          <a:rPr lang="en-US">
                            <a:latin typeface="Cambria Math" panose="02040503050406030204" pitchFamily="18" charset="0"/>
                          </a:rPr>
                          <m:t>𝐚𝐫𝐫𝐚𝐲𝐬</m:t>
                        </m:r>
                      </m:oMath>
                    </m:oMathPara>
                  </a14:m>
                  <a:endParaRPr lang="en-US" dirty="0"/>
                </a:p>
              </p:txBody>
            </p:sp>
          </mc:Choice>
          <mc:Fallback xmlns="">
            <p:sp>
              <p:nvSpPr>
                <p:cNvPr id="235" name="TextBox 234">
                  <a:extLst>
                    <a:ext uri="{FF2B5EF4-FFF2-40B4-BE49-F238E27FC236}">
                      <a16:creationId xmlns:a16="http://schemas.microsoft.com/office/drawing/2014/main" id="{9E2523A8-4A5E-408F-BB25-99F3BBDA5F08}"/>
                    </a:ext>
                  </a:extLst>
                </p:cNvPr>
                <p:cNvSpPr txBox="1">
                  <a:spLocks noRot="1" noChangeAspect="1" noMove="1" noResize="1" noEditPoints="1" noAdjustHandles="1" noChangeArrowheads="1" noChangeShapeType="1" noTextEdit="1"/>
                </p:cNvSpPr>
                <p:nvPr/>
              </p:nvSpPr>
              <p:spPr>
                <a:xfrm>
                  <a:off x="1785833" y="1699002"/>
                  <a:ext cx="1084786" cy="369332"/>
                </a:xfrm>
                <a:prstGeom prst="rect">
                  <a:avLst/>
                </a:prstGeom>
                <a:blipFill>
                  <a:blip r:embed="rId9"/>
                  <a:stretch>
                    <a:fillRect r="-58427" b="-8333"/>
                  </a:stretch>
                </a:blipFill>
              </p:spPr>
              <p:txBody>
                <a:bodyPr/>
                <a:lstStyle/>
                <a:p>
                  <a:r>
                    <a:rPr lang="en-US">
                      <a:noFill/>
                    </a:rPr>
                    <a:t> </a:t>
                  </a:r>
                </a:p>
              </p:txBody>
            </p:sp>
          </mc:Fallback>
        </mc:AlternateContent>
        <p:grpSp>
          <p:nvGrpSpPr>
            <p:cNvPr id="1033" name="组合 1032">
              <a:extLst>
                <a:ext uri="{FF2B5EF4-FFF2-40B4-BE49-F238E27FC236}">
                  <a16:creationId xmlns:a16="http://schemas.microsoft.com/office/drawing/2014/main" id="{900CF36A-E27C-45DB-A254-786E53A1EF10}"/>
                </a:ext>
              </a:extLst>
            </p:cNvPr>
            <p:cNvGrpSpPr/>
            <p:nvPr/>
          </p:nvGrpSpPr>
          <p:grpSpPr>
            <a:xfrm>
              <a:off x="640956" y="2159808"/>
              <a:ext cx="2506775" cy="2813137"/>
              <a:chOff x="640956" y="2159808"/>
              <a:chExt cx="2506775" cy="2813137"/>
            </a:xfrm>
          </p:grpSpPr>
          <p:cxnSp>
            <p:nvCxnSpPr>
              <p:cNvPr id="68" name="Straight Connector 170">
                <a:extLst>
                  <a:ext uri="{FF2B5EF4-FFF2-40B4-BE49-F238E27FC236}">
                    <a16:creationId xmlns:a16="http://schemas.microsoft.com/office/drawing/2014/main" id="{5F3E899F-9AD4-473B-90EB-E0A4E1FE3480}"/>
                  </a:ext>
                </a:extLst>
              </p:cNvPr>
              <p:cNvCxnSpPr>
                <a:cxnSpLocks/>
              </p:cNvCxnSpPr>
              <p:nvPr/>
            </p:nvCxnSpPr>
            <p:spPr bwMode="auto">
              <a:xfrm>
                <a:off x="1906504" y="2424876"/>
                <a:ext cx="0" cy="910539"/>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69" name="Straight Connector 172">
                <a:extLst>
                  <a:ext uri="{FF2B5EF4-FFF2-40B4-BE49-F238E27FC236}">
                    <a16:creationId xmlns:a16="http://schemas.microsoft.com/office/drawing/2014/main" id="{915C5FE0-BB4D-4DB4-9481-2AB829D581D6}"/>
                  </a:ext>
                </a:extLst>
              </p:cNvPr>
              <p:cNvCxnSpPr/>
              <p:nvPr/>
            </p:nvCxnSpPr>
            <p:spPr bwMode="auto">
              <a:xfrm flipH="1">
                <a:off x="1747277" y="2858425"/>
                <a:ext cx="159226" cy="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70" name="Rectangle 173">
                <a:extLst>
                  <a:ext uri="{FF2B5EF4-FFF2-40B4-BE49-F238E27FC236}">
                    <a16:creationId xmlns:a16="http://schemas.microsoft.com/office/drawing/2014/main" id="{B4A32657-546B-4122-8038-18684D9BF8E0}"/>
                  </a:ext>
                </a:extLst>
              </p:cNvPr>
              <p:cNvSpPr/>
              <p:nvPr/>
            </p:nvSpPr>
            <p:spPr bwMode="auto">
              <a:xfrm>
                <a:off x="1349212" y="2649600"/>
                <a:ext cx="398065" cy="428838"/>
              </a:xfrm>
              <a:prstGeom prst="rect">
                <a:avLst/>
              </a:prstGeom>
              <a:solidFill>
                <a:srgbClr val="00B0F0"/>
              </a:solidFill>
              <a:ln w="19050" cap="rnd"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449263" eaLnBrk="0" fontAlgn="base" hangingPunct="0">
                  <a:spcBef>
                    <a:spcPct val="0"/>
                  </a:spcBef>
                  <a:spcAft>
                    <a:spcPct val="0"/>
                  </a:spcAft>
                  <a:buClr>
                    <a:srgbClr val="000000"/>
                  </a:buClr>
                  <a:buSzPct val="100000"/>
                </a:pPr>
                <a:r>
                  <a:rPr lang="en-US" sz="1600" b="1" dirty="0">
                    <a:ea typeface="MS Gothic" charset="-128"/>
                  </a:rPr>
                  <a:t>RF</a:t>
                </a:r>
              </a:p>
            </p:txBody>
          </p:sp>
          <p:sp>
            <p:nvSpPr>
              <p:cNvPr id="16" name="Rectangle 174">
                <a:extLst>
                  <a:ext uri="{FF2B5EF4-FFF2-40B4-BE49-F238E27FC236}">
                    <a16:creationId xmlns:a16="http://schemas.microsoft.com/office/drawing/2014/main" id="{399E5923-980A-4A6F-876C-C26C4D13755C}"/>
                  </a:ext>
                </a:extLst>
              </p:cNvPr>
              <p:cNvSpPr/>
              <p:nvPr/>
            </p:nvSpPr>
            <p:spPr bwMode="auto">
              <a:xfrm>
                <a:off x="733267" y="3316858"/>
                <a:ext cx="477679" cy="624155"/>
              </a:xfrm>
              <a:prstGeom prst="rect">
                <a:avLst/>
              </a:prstGeom>
              <a:solidFill>
                <a:srgbClr val="FFC000"/>
              </a:solidFill>
              <a:ln w="19050" cap="rnd"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449263" rtl="0" eaLnBrk="0" fontAlgn="base" latinLnBrk="0" hangingPunct="0">
                  <a:lnSpc>
                    <a:spcPct val="100000"/>
                  </a:lnSpc>
                  <a:spcBef>
                    <a:spcPct val="0"/>
                  </a:spcBef>
                  <a:spcAft>
                    <a:spcPct val="0"/>
                  </a:spcAft>
                  <a:buClr>
                    <a:srgbClr val="000000"/>
                  </a:buClr>
                  <a:buSzPct val="100000"/>
                  <a:buFont typeface="Times New Roman" pitchFamily="16" charset="0"/>
                  <a:buNone/>
                  <a:tabLst/>
                </a:pPr>
                <a:r>
                  <a:rPr kumimoji="0" lang="en-US" sz="1600" b="1" i="0" u="none" strike="noStrike" cap="none" normalizeH="0" baseline="0" dirty="0">
                    <a:ln>
                      <a:noFill/>
                    </a:ln>
                    <a:effectLst/>
                    <a:ea typeface="MS Gothic" charset="-128"/>
                  </a:rPr>
                  <a:t>BB</a:t>
                </a:r>
              </a:p>
            </p:txBody>
          </p:sp>
          <p:cxnSp>
            <p:nvCxnSpPr>
              <p:cNvPr id="18" name="Elbow Connector 217">
                <a:extLst>
                  <a:ext uri="{FF2B5EF4-FFF2-40B4-BE49-F238E27FC236}">
                    <a16:creationId xmlns:a16="http://schemas.microsoft.com/office/drawing/2014/main" id="{FA490D56-1C1F-4BB0-9002-75FB0148D5DA}"/>
                  </a:ext>
                </a:extLst>
              </p:cNvPr>
              <p:cNvCxnSpPr>
                <a:cxnSpLocks/>
                <a:stCxn id="70" idx="1"/>
              </p:cNvCxnSpPr>
              <p:nvPr/>
            </p:nvCxnSpPr>
            <p:spPr bwMode="auto">
              <a:xfrm rot="10800000" flipV="1">
                <a:off x="1277622" y="2864018"/>
                <a:ext cx="71590" cy="575665"/>
              </a:xfrm>
              <a:prstGeom prst="bentConnector2">
                <a:avLst/>
              </a:prstGeom>
              <a:solidFill>
                <a:srgbClr val="00B8FF"/>
              </a:solidFill>
              <a:ln w="19050" cap="rnd" cmpd="sng" algn="ctr">
                <a:solidFill>
                  <a:schemeClr val="tx1"/>
                </a:solidFill>
                <a:prstDash val="solid"/>
                <a:round/>
                <a:headEnd type="none" w="med" len="med"/>
                <a:tailEnd type="none" w="med" len="med"/>
              </a:ln>
              <a:effectLst/>
            </p:spPr>
          </p:cxnSp>
          <p:cxnSp>
            <p:nvCxnSpPr>
              <p:cNvPr id="19" name="Elbow Connector 226">
                <a:extLst>
                  <a:ext uri="{FF2B5EF4-FFF2-40B4-BE49-F238E27FC236}">
                    <a16:creationId xmlns:a16="http://schemas.microsoft.com/office/drawing/2014/main" id="{1533482B-9ABF-48AD-B465-B99ABE60DD6E}"/>
                  </a:ext>
                </a:extLst>
              </p:cNvPr>
              <p:cNvCxnSpPr>
                <a:cxnSpLocks/>
                <a:stCxn id="275" idx="1"/>
              </p:cNvCxnSpPr>
              <p:nvPr/>
            </p:nvCxnSpPr>
            <p:spPr bwMode="auto">
              <a:xfrm rot="10800000">
                <a:off x="1282154" y="3797297"/>
                <a:ext cx="67058" cy="598532"/>
              </a:xfrm>
              <a:prstGeom prst="bentConnector2">
                <a:avLst/>
              </a:prstGeom>
              <a:solidFill>
                <a:srgbClr val="00B8FF"/>
              </a:solidFill>
              <a:ln w="19050" cap="rnd" cmpd="sng" algn="ctr">
                <a:solidFill>
                  <a:schemeClr val="tx1"/>
                </a:solidFill>
                <a:prstDash val="solid"/>
                <a:round/>
                <a:headEnd type="none" w="med" len="med"/>
                <a:tailEnd type="none" w="med" len="med"/>
              </a:ln>
              <a:effectLst/>
            </p:spPr>
          </p:cxnSp>
          <p:cxnSp>
            <p:nvCxnSpPr>
              <p:cNvPr id="20" name="Straight Connector 230">
                <a:extLst>
                  <a:ext uri="{FF2B5EF4-FFF2-40B4-BE49-F238E27FC236}">
                    <a16:creationId xmlns:a16="http://schemas.microsoft.com/office/drawing/2014/main" id="{DA626467-DD5B-43B3-BEEA-3D78A9EB8C0C}"/>
                  </a:ext>
                </a:extLst>
              </p:cNvPr>
              <p:cNvCxnSpPr>
                <a:cxnSpLocks/>
              </p:cNvCxnSpPr>
              <p:nvPr/>
            </p:nvCxnSpPr>
            <p:spPr bwMode="auto">
              <a:xfrm flipH="1">
                <a:off x="1210946" y="3442446"/>
                <a:ext cx="69134" cy="1"/>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21" name="Straight Connector 233">
                <a:extLst>
                  <a:ext uri="{FF2B5EF4-FFF2-40B4-BE49-F238E27FC236}">
                    <a16:creationId xmlns:a16="http://schemas.microsoft.com/office/drawing/2014/main" id="{FB78571F-0886-48BD-8137-A9941A2F33B0}"/>
                  </a:ext>
                </a:extLst>
              </p:cNvPr>
              <p:cNvCxnSpPr>
                <a:cxnSpLocks/>
              </p:cNvCxnSpPr>
              <p:nvPr/>
            </p:nvCxnSpPr>
            <p:spPr bwMode="auto">
              <a:xfrm flipH="1">
                <a:off x="1210946" y="3788988"/>
                <a:ext cx="69134" cy="0"/>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23" name="Straight Connector 239">
                <a:extLst>
                  <a:ext uri="{FF2B5EF4-FFF2-40B4-BE49-F238E27FC236}">
                    <a16:creationId xmlns:a16="http://schemas.microsoft.com/office/drawing/2014/main" id="{2E1BD9C2-C50D-4B92-AA99-6798B488D2B9}"/>
                  </a:ext>
                </a:extLst>
              </p:cNvPr>
              <p:cNvCxnSpPr>
                <a:cxnSpLocks/>
              </p:cNvCxnSpPr>
              <p:nvPr/>
            </p:nvCxnSpPr>
            <p:spPr bwMode="auto">
              <a:xfrm>
                <a:off x="640956" y="3442446"/>
                <a:ext cx="90092" cy="0"/>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24" name="Straight Connector 241">
                <a:extLst>
                  <a:ext uri="{FF2B5EF4-FFF2-40B4-BE49-F238E27FC236}">
                    <a16:creationId xmlns:a16="http://schemas.microsoft.com/office/drawing/2014/main" id="{E3AE960E-2210-41E9-A7BF-5448677A192C}"/>
                  </a:ext>
                </a:extLst>
              </p:cNvPr>
              <p:cNvCxnSpPr>
                <a:cxnSpLocks/>
              </p:cNvCxnSpPr>
              <p:nvPr/>
            </p:nvCxnSpPr>
            <p:spPr bwMode="auto">
              <a:xfrm>
                <a:off x="640956" y="3788988"/>
                <a:ext cx="90092" cy="0"/>
              </a:xfrm>
              <a:prstGeom prst="line">
                <a:avLst/>
              </a:prstGeom>
              <a:solidFill>
                <a:srgbClr val="00B8FF"/>
              </a:solidFill>
              <a:ln w="19050" cap="rnd" cmpd="sng" algn="ctr">
                <a:solidFill>
                  <a:schemeClr val="tx1"/>
                </a:solidFill>
                <a:prstDash val="solid"/>
                <a:round/>
                <a:headEnd type="none" w="med" len="med"/>
                <a:tailEnd type="none" w="med" len="med"/>
              </a:ln>
              <a:effectLst/>
            </p:spPr>
          </p:cxnSp>
          <p:grpSp>
            <p:nvGrpSpPr>
              <p:cNvPr id="5" name="组合 4">
                <a:extLst>
                  <a:ext uri="{FF2B5EF4-FFF2-40B4-BE49-F238E27FC236}">
                    <a16:creationId xmlns:a16="http://schemas.microsoft.com/office/drawing/2014/main" id="{71A84B86-A24A-4CB3-8FE4-411CFFD4310D}"/>
                  </a:ext>
                </a:extLst>
              </p:cNvPr>
              <p:cNvGrpSpPr/>
              <p:nvPr/>
            </p:nvGrpSpPr>
            <p:grpSpPr>
              <a:xfrm>
                <a:off x="2463281" y="2546586"/>
                <a:ext cx="684450" cy="476801"/>
                <a:chOff x="2368841" y="2317472"/>
                <a:chExt cx="1457690" cy="881059"/>
              </a:xfrm>
            </p:grpSpPr>
            <p:sp>
              <p:nvSpPr>
                <p:cNvPr id="234" name="椭圆 233">
                  <a:extLst>
                    <a:ext uri="{FF2B5EF4-FFF2-40B4-BE49-F238E27FC236}">
                      <a16:creationId xmlns:a16="http://schemas.microsoft.com/office/drawing/2014/main" id="{ED13441C-DD66-4388-B7D5-E405BCAED523}"/>
                    </a:ext>
                  </a:extLst>
                </p:cNvPr>
                <p:cNvSpPr/>
                <p:nvPr/>
              </p:nvSpPr>
              <p:spPr>
                <a:xfrm rot="19800000">
                  <a:off x="2368841" y="231747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36" name="椭圆 235">
                  <a:extLst>
                    <a:ext uri="{FF2B5EF4-FFF2-40B4-BE49-F238E27FC236}">
                      <a16:creationId xmlns:a16="http://schemas.microsoft.com/office/drawing/2014/main" id="{04C530DA-8A93-42E5-8927-B0D0A4EE3894}"/>
                    </a:ext>
                  </a:extLst>
                </p:cNvPr>
                <p:cNvSpPr/>
                <p:nvPr/>
              </p:nvSpPr>
              <p:spPr>
                <a:xfrm rot="20700000">
                  <a:off x="2416831" y="2471809"/>
                  <a:ext cx="1409700" cy="185963"/>
                </a:xfrm>
                <a:prstGeom prst="ellipse">
                  <a:avLst/>
                </a:prstGeom>
                <a:solidFill>
                  <a:schemeClr val="accent2"/>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237" name="椭圆 236">
                  <a:extLst>
                    <a:ext uri="{FF2B5EF4-FFF2-40B4-BE49-F238E27FC236}">
                      <a16:creationId xmlns:a16="http://schemas.microsoft.com/office/drawing/2014/main" id="{8BE54479-2AC1-40F2-B94E-8877E1365C44}"/>
                    </a:ext>
                  </a:extLst>
                </p:cNvPr>
                <p:cNvSpPr/>
                <p:nvPr/>
              </p:nvSpPr>
              <p:spPr>
                <a:xfrm>
                  <a:off x="2416782" y="2636909"/>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38" name="椭圆 237">
                  <a:extLst>
                    <a:ext uri="{FF2B5EF4-FFF2-40B4-BE49-F238E27FC236}">
                      <a16:creationId xmlns:a16="http://schemas.microsoft.com/office/drawing/2014/main" id="{58E86C8B-7ED1-4E54-8ED4-27718986CBE0}"/>
                    </a:ext>
                  </a:extLst>
                </p:cNvPr>
                <p:cNvSpPr/>
                <p:nvPr/>
              </p:nvSpPr>
              <p:spPr>
                <a:xfrm rot="900000">
                  <a:off x="2416831" y="282254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39" name="椭圆 238">
                  <a:extLst>
                    <a:ext uri="{FF2B5EF4-FFF2-40B4-BE49-F238E27FC236}">
                      <a16:creationId xmlns:a16="http://schemas.microsoft.com/office/drawing/2014/main" id="{40B466A1-6476-4E33-933A-DD7F46DDB371}"/>
                    </a:ext>
                  </a:extLst>
                </p:cNvPr>
                <p:cNvSpPr/>
                <p:nvPr/>
              </p:nvSpPr>
              <p:spPr>
                <a:xfrm rot="1800000">
                  <a:off x="2368841" y="3012568"/>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1027" name="组合 1026">
                <a:extLst>
                  <a:ext uri="{FF2B5EF4-FFF2-40B4-BE49-F238E27FC236}">
                    <a16:creationId xmlns:a16="http://schemas.microsoft.com/office/drawing/2014/main" id="{4840E3B7-B1CA-428A-8B17-C5FBFD441CCB}"/>
                  </a:ext>
                </a:extLst>
              </p:cNvPr>
              <p:cNvGrpSpPr/>
              <p:nvPr/>
            </p:nvGrpSpPr>
            <p:grpSpPr>
              <a:xfrm>
                <a:off x="1906505" y="2159808"/>
                <a:ext cx="581884" cy="377109"/>
                <a:chOff x="1906505" y="2159808"/>
                <a:chExt cx="581884" cy="377109"/>
              </a:xfrm>
            </p:grpSpPr>
            <p:grpSp>
              <p:nvGrpSpPr>
                <p:cNvPr id="95" name="Group 49">
                  <a:extLst>
                    <a:ext uri="{FF2B5EF4-FFF2-40B4-BE49-F238E27FC236}">
                      <a16:creationId xmlns:a16="http://schemas.microsoft.com/office/drawing/2014/main" id="{5CA209F7-F001-40C9-8C5A-E4904915B55E}"/>
                    </a:ext>
                  </a:extLst>
                </p:cNvPr>
                <p:cNvGrpSpPr>
                  <a:grpSpLocks noChangeAspect="1"/>
                </p:cNvGrpSpPr>
                <p:nvPr/>
              </p:nvGrpSpPr>
              <p:grpSpPr>
                <a:xfrm>
                  <a:off x="2226840" y="2159808"/>
                  <a:ext cx="261549" cy="264539"/>
                  <a:chOff x="2667000" y="1828800"/>
                  <a:chExt cx="342894" cy="381001"/>
                </a:xfrm>
              </p:grpSpPr>
              <p:cxnSp>
                <p:nvCxnSpPr>
                  <p:cNvPr id="100" name="Straight Connector 50">
                    <a:extLst>
                      <a:ext uri="{FF2B5EF4-FFF2-40B4-BE49-F238E27FC236}">
                        <a16:creationId xmlns:a16="http://schemas.microsoft.com/office/drawing/2014/main" id="{40EBB46A-2155-47B7-97D0-BEA1EBD4FBE3}"/>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101" name="Straight Connector 51">
                    <a:extLst>
                      <a:ext uri="{FF2B5EF4-FFF2-40B4-BE49-F238E27FC236}">
                        <a16:creationId xmlns:a16="http://schemas.microsoft.com/office/drawing/2014/main" id="{DDF1890C-C04A-47FD-8ACA-94A065D9031A}"/>
                      </a:ext>
                    </a:extLst>
                  </p:cNvPr>
                  <p:cNvCxnSpPr>
                    <a:endCxn id="102"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102" name="Isosceles Triangle 52">
                    <a:extLst>
                      <a:ext uri="{FF2B5EF4-FFF2-40B4-BE49-F238E27FC236}">
                        <a16:creationId xmlns:a16="http://schemas.microsoft.com/office/drawing/2014/main" id="{3534C553-C63C-4236-9DAD-B27D4A3DC5CC}"/>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99" name="Straight Arrow Connector 118">
                  <a:extLst>
                    <a:ext uri="{FF2B5EF4-FFF2-40B4-BE49-F238E27FC236}">
                      <a16:creationId xmlns:a16="http://schemas.microsoft.com/office/drawing/2014/main" id="{949CF589-79A6-4AD3-A520-5AC63874200F}"/>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97" name="Straight Connector 138">
                  <a:extLst>
                    <a:ext uri="{FF2B5EF4-FFF2-40B4-BE49-F238E27FC236}">
                      <a16:creationId xmlns:a16="http://schemas.microsoft.com/office/drawing/2014/main" id="{A38772C3-3C09-4DC4-BB03-E8EACFB2E5AA}"/>
                    </a:ext>
                  </a:extLst>
                </p:cNvPr>
                <p:cNvCxnSpPr>
                  <a:cxnSpLocks/>
                  <a:stCxn id="1025"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1025" name="椭圆 1024">
                  <a:extLst>
                    <a:ext uri="{FF2B5EF4-FFF2-40B4-BE49-F238E27FC236}">
                      <a16:creationId xmlns:a16="http://schemas.microsoft.com/office/drawing/2014/main" id="{C3F66DE2-BFD0-4C61-BC80-33306EDACD43}"/>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248" name="组合 247">
                <a:extLst>
                  <a:ext uri="{FF2B5EF4-FFF2-40B4-BE49-F238E27FC236}">
                    <a16:creationId xmlns:a16="http://schemas.microsoft.com/office/drawing/2014/main" id="{22CD886D-AC0D-4FE7-8CB4-850A2FE91F4F}"/>
                  </a:ext>
                </a:extLst>
              </p:cNvPr>
              <p:cNvGrpSpPr/>
              <p:nvPr/>
            </p:nvGrpSpPr>
            <p:grpSpPr>
              <a:xfrm>
                <a:off x="1906505" y="2461214"/>
                <a:ext cx="581884" cy="377109"/>
                <a:chOff x="1906505" y="2159808"/>
                <a:chExt cx="581884" cy="377109"/>
              </a:xfrm>
            </p:grpSpPr>
            <p:grpSp>
              <p:nvGrpSpPr>
                <p:cNvPr id="249" name="Group 49">
                  <a:extLst>
                    <a:ext uri="{FF2B5EF4-FFF2-40B4-BE49-F238E27FC236}">
                      <a16:creationId xmlns:a16="http://schemas.microsoft.com/office/drawing/2014/main" id="{F40F4B35-6356-4E3D-AFC8-1238AD40962D}"/>
                    </a:ext>
                  </a:extLst>
                </p:cNvPr>
                <p:cNvGrpSpPr>
                  <a:grpSpLocks noChangeAspect="1"/>
                </p:cNvGrpSpPr>
                <p:nvPr/>
              </p:nvGrpSpPr>
              <p:grpSpPr>
                <a:xfrm>
                  <a:off x="2226840" y="2159808"/>
                  <a:ext cx="261549" cy="264539"/>
                  <a:chOff x="2667000" y="1828800"/>
                  <a:chExt cx="342894" cy="381001"/>
                </a:xfrm>
              </p:grpSpPr>
              <p:cxnSp>
                <p:nvCxnSpPr>
                  <p:cNvPr id="253" name="Straight Connector 50">
                    <a:extLst>
                      <a:ext uri="{FF2B5EF4-FFF2-40B4-BE49-F238E27FC236}">
                        <a16:creationId xmlns:a16="http://schemas.microsoft.com/office/drawing/2014/main" id="{40752423-AA87-419F-A7F8-464F01945A5D}"/>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254" name="Straight Connector 51">
                    <a:extLst>
                      <a:ext uri="{FF2B5EF4-FFF2-40B4-BE49-F238E27FC236}">
                        <a16:creationId xmlns:a16="http://schemas.microsoft.com/office/drawing/2014/main" id="{A6D73634-DFC4-4093-A78C-CB65FAA3208A}"/>
                      </a:ext>
                    </a:extLst>
                  </p:cNvPr>
                  <p:cNvCxnSpPr>
                    <a:endCxn id="255"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255" name="Isosceles Triangle 52">
                    <a:extLst>
                      <a:ext uri="{FF2B5EF4-FFF2-40B4-BE49-F238E27FC236}">
                        <a16:creationId xmlns:a16="http://schemas.microsoft.com/office/drawing/2014/main" id="{46A7B813-CCD4-4567-A836-9AF91B981045}"/>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250" name="Straight Arrow Connector 118">
                  <a:extLst>
                    <a:ext uri="{FF2B5EF4-FFF2-40B4-BE49-F238E27FC236}">
                      <a16:creationId xmlns:a16="http://schemas.microsoft.com/office/drawing/2014/main" id="{301DD584-4C91-4475-8056-E2DEEE2C872B}"/>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251" name="Straight Connector 138">
                  <a:extLst>
                    <a:ext uri="{FF2B5EF4-FFF2-40B4-BE49-F238E27FC236}">
                      <a16:creationId xmlns:a16="http://schemas.microsoft.com/office/drawing/2014/main" id="{998A87BC-1A3A-480A-BC07-395E4D8E2D28}"/>
                    </a:ext>
                  </a:extLst>
                </p:cNvPr>
                <p:cNvCxnSpPr>
                  <a:cxnSpLocks/>
                  <a:stCxn id="252"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252" name="椭圆 251">
                  <a:extLst>
                    <a:ext uri="{FF2B5EF4-FFF2-40B4-BE49-F238E27FC236}">
                      <a16:creationId xmlns:a16="http://schemas.microsoft.com/office/drawing/2014/main" id="{48AB65BC-6B4E-4C72-9EE7-DEDBC2A2025B}"/>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256" name="组合 255">
                <a:extLst>
                  <a:ext uri="{FF2B5EF4-FFF2-40B4-BE49-F238E27FC236}">
                    <a16:creationId xmlns:a16="http://schemas.microsoft.com/office/drawing/2014/main" id="{D4821A01-4514-43D1-ACC9-45D2422D5AB6}"/>
                  </a:ext>
                </a:extLst>
              </p:cNvPr>
              <p:cNvGrpSpPr/>
              <p:nvPr/>
            </p:nvGrpSpPr>
            <p:grpSpPr>
              <a:xfrm>
                <a:off x="1906505" y="2762620"/>
                <a:ext cx="581884" cy="377109"/>
                <a:chOff x="1906505" y="2159808"/>
                <a:chExt cx="581884" cy="377109"/>
              </a:xfrm>
            </p:grpSpPr>
            <p:grpSp>
              <p:nvGrpSpPr>
                <p:cNvPr id="257" name="Group 49">
                  <a:extLst>
                    <a:ext uri="{FF2B5EF4-FFF2-40B4-BE49-F238E27FC236}">
                      <a16:creationId xmlns:a16="http://schemas.microsoft.com/office/drawing/2014/main" id="{2F9C499B-DAEC-4FCF-948C-6844FAE12141}"/>
                    </a:ext>
                  </a:extLst>
                </p:cNvPr>
                <p:cNvGrpSpPr>
                  <a:grpSpLocks noChangeAspect="1"/>
                </p:cNvGrpSpPr>
                <p:nvPr/>
              </p:nvGrpSpPr>
              <p:grpSpPr>
                <a:xfrm>
                  <a:off x="2226840" y="2159808"/>
                  <a:ext cx="261549" cy="264539"/>
                  <a:chOff x="2667000" y="1828800"/>
                  <a:chExt cx="342894" cy="381001"/>
                </a:xfrm>
              </p:grpSpPr>
              <p:cxnSp>
                <p:nvCxnSpPr>
                  <p:cNvPr id="261" name="Straight Connector 50">
                    <a:extLst>
                      <a:ext uri="{FF2B5EF4-FFF2-40B4-BE49-F238E27FC236}">
                        <a16:creationId xmlns:a16="http://schemas.microsoft.com/office/drawing/2014/main" id="{2F6190C8-4025-47C0-8772-0619C79716D0}"/>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262" name="Straight Connector 51">
                    <a:extLst>
                      <a:ext uri="{FF2B5EF4-FFF2-40B4-BE49-F238E27FC236}">
                        <a16:creationId xmlns:a16="http://schemas.microsoft.com/office/drawing/2014/main" id="{C655F058-55F6-4919-BBAB-6F6F0C5482C9}"/>
                      </a:ext>
                    </a:extLst>
                  </p:cNvPr>
                  <p:cNvCxnSpPr>
                    <a:endCxn id="263"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263" name="Isosceles Triangle 52">
                    <a:extLst>
                      <a:ext uri="{FF2B5EF4-FFF2-40B4-BE49-F238E27FC236}">
                        <a16:creationId xmlns:a16="http://schemas.microsoft.com/office/drawing/2014/main" id="{E10DF02D-652D-4444-A9CC-24685755A881}"/>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258" name="Straight Arrow Connector 118">
                  <a:extLst>
                    <a:ext uri="{FF2B5EF4-FFF2-40B4-BE49-F238E27FC236}">
                      <a16:creationId xmlns:a16="http://schemas.microsoft.com/office/drawing/2014/main" id="{D723C668-E965-4AB2-B054-7E77E99F52B8}"/>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259" name="Straight Connector 138">
                  <a:extLst>
                    <a:ext uri="{FF2B5EF4-FFF2-40B4-BE49-F238E27FC236}">
                      <a16:creationId xmlns:a16="http://schemas.microsoft.com/office/drawing/2014/main" id="{FC6EF1A1-BBA8-44AB-B458-2674C2480153}"/>
                    </a:ext>
                  </a:extLst>
                </p:cNvPr>
                <p:cNvCxnSpPr>
                  <a:cxnSpLocks/>
                  <a:stCxn id="260"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260" name="椭圆 259">
                  <a:extLst>
                    <a:ext uri="{FF2B5EF4-FFF2-40B4-BE49-F238E27FC236}">
                      <a16:creationId xmlns:a16="http://schemas.microsoft.com/office/drawing/2014/main" id="{449142B5-719A-4429-9072-77D36D813CBA}"/>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264" name="组合 263">
                <a:extLst>
                  <a:ext uri="{FF2B5EF4-FFF2-40B4-BE49-F238E27FC236}">
                    <a16:creationId xmlns:a16="http://schemas.microsoft.com/office/drawing/2014/main" id="{9F9C7DF6-26AA-4754-801F-C86BD4958AFD}"/>
                  </a:ext>
                </a:extLst>
              </p:cNvPr>
              <p:cNvGrpSpPr/>
              <p:nvPr/>
            </p:nvGrpSpPr>
            <p:grpSpPr>
              <a:xfrm>
                <a:off x="1906505" y="3064026"/>
                <a:ext cx="581884" cy="377109"/>
                <a:chOff x="1906505" y="2159808"/>
                <a:chExt cx="581884" cy="377109"/>
              </a:xfrm>
            </p:grpSpPr>
            <p:grpSp>
              <p:nvGrpSpPr>
                <p:cNvPr id="265" name="Group 49">
                  <a:extLst>
                    <a:ext uri="{FF2B5EF4-FFF2-40B4-BE49-F238E27FC236}">
                      <a16:creationId xmlns:a16="http://schemas.microsoft.com/office/drawing/2014/main" id="{EB14DE59-1325-4400-8B3A-78EA2DD2F5E2}"/>
                    </a:ext>
                  </a:extLst>
                </p:cNvPr>
                <p:cNvGrpSpPr>
                  <a:grpSpLocks noChangeAspect="1"/>
                </p:cNvGrpSpPr>
                <p:nvPr/>
              </p:nvGrpSpPr>
              <p:grpSpPr>
                <a:xfrm>
                  <a:off x="2226840" y="2159808"/>
                  <a:ext cx="261549" cy="264539"/>
                  <a:chOff x="2667000" y="1828800"/>
                  <a:chExt cx="342894" cy="381001"/>
                </a:xfrm>
              </p:grpSpPr>
              <p:cxnSp>
                <p:nvCxnSpPr>
                  <p:cNvPr id="269" name="Straight Connector 50">
                    <a:extLst>
                      <a:ext uri="{FF2B5EF4-FFF2-40B4-BE49-F238E27FC236}">
                        <a16:creationId xmlns:a16="http://schemas.microsoft.com/office/drawing/2014/main" id="{1010254F-95F7-4284-9C51-D8E3B68F2710}"/>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270" name="Straight Connector 51">
                    <a:extLst>
                      <a:ext uri="{FF2B5EF4-FFF2-40B4-BE49-F238E27FC236}">
                        <a16:creationId xmlns:a16="http://schemas.microsoft.com/office/drawing/2014/main" id="{2F258C3D-870C-4C6E-9AE3-2979885B6949}"/>
                      </a:ext>
                    </a:extLst>
                  </p:cNvPr>
                  <p:cNvCxnSpPr>
                    <a:endCxn id="271"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271" name="Isosceles Triangle 52">
                    <a:extLst>
                      <a:ext uri="{FF2B5EF4-FFF2-40B4-BE49-F238E27FC236}">
                        <a16:creationId xmlns:a16="http://schemas.microsoft.com/office/drawing/2014/main" id="{7677B96D-1113-44D6-B95A-34064DA862B5}"/>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266" name="Straight Arrow Connector 118">
                  <a:extLst>
                    <a:ext uri="{FF2B5EF4-FFF2-40B4-BE49-F238E27FC236}">
                      <a16:creationId xmlns:a16="http://schemas.microsoft.com/office/drawing/2014/main" id="{E589DEF7-3985-4E1A-90D0-9A5AEF049035}"/>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267" name="Straight Connector 138">
                  <a:extLst>
                    <a:ext uri="{FF2B5EF4-FFF2-40B4-BE49-F238E27FC236}">
                      <a16:creationId xmlns:a16="http://schemas.microsoft.com/office/drawing/2014/main" id="{62B83B75-7B37-48ED-89B0-89B931B164A8}"/>
                    </a:ext>
                  </a:extLst>
                </p:cNvPr>
                <p:cNvCxnSpPr>
                  <a:cxnSpLocks/>
                  <a:stCxn id="268"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268" name="椭圆 267">
                  <a:extLst>
                    <a:ext uri="{FF2B5EF4-FFF2-40B4-BE49-F238E27FC236}">
                      <a16:creationId xmlns:a16="http://schemas.microsoft.com/office/drawing/2014/main" id="{F7DE6EC4-E675-418A-8569-76FB4825D41D}"/>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cxnSp>
            <p:nvCxnSpPr>
              <p:cNvPr id="273" name="Straight Connector 170">
                <a:extLst>
                  <a:ext uri="{FF2B5EF4-FFF2-40B4-BE49-F238E27FC236}">
                    <a16:creationId xmlns:a16="http://schemas.microsoft.com/office/drawing/2014/main" id="{937CCEDD-7EE2-4015-80C6-105A20FA29AC}"/>
                  </a:ext>
                </a:extLst>
              </p:cNvPr>
              <p:cNvCxnSpPr>
                <a:cxnSpLocks/>
              </p:cNvCxnSpPr>
              <p:nvPr/>
            </p:nvCxnSpPr>
            <p:spPr bwMode="auto">
              <a:xfrm>
                <a:off x="1906504" y="3956686"/>
                <a:ext cx="0" cy="910539"/>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274" name="Straight Connector 172">
                <a:extLst>
                  <a:ext uri="{FF2B5EF4-FFF2-40B4-BE49-F238E27FC236}">
                    <a16:creationId xmlns:a16="http://schemas.microsoft.com/office/drawing/2014/main" id="{5C49EF75-5D52-49BC-93E2-AA2C2612A9C9}"/>
                  </a:ext>
                </a:extLst>
              </p:cNvPr>
              <p:cNvCxnSpPr/>
              <p:nvPr/>
            </p:nvCxnSpPr>
            <p:spPr bwMode="auto">
              <a:xfrm flipH="1">
                <a:off x="1747277" y="4390235"/>
                <a:ext cx="159226" cy="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275" name="Rectangle 173">
                <a:extLst>
                  <a:ext uri="{FF2B5EF4-FFF2-40B4-BE49-F238E27FC236}">
                    <a16:creationId xmlns:a16="http://schemas.microsoft.com/office/drawing/2014/main" id="{20805CD4-E7B1-4540-B85E-336694E9253D}"/>
                  </a:ext>
                </a:extLst>
              </p:cNvPr>
              <p:cNvSpPr/>
              <p:nvPr/>
            </p:nvSpPr>
            <p:spPr bwMode="auto">
              <a:xfrm>
                <a:off x="1349212" y="4181410"/>
                <a:ext cx="398065" cy="428838"/>
              </a:xfrm>
              <a:prstGeom prst="rect">
                <a:avLst/>
              </a:prstGeom>
              <a:solidFill>
                <a:srgbClr val="00B0F0"/>
              </a:solidFill>
              <a:ln w="19050" cap="rnd"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449263" eaLnBrk="0" fontAlgn="base" hangingPunct="0">
                  <a:spcBef>
                    <a:spcPct val="0"/>
                  </a:spcBef>
                  <a:spcAft>
                    <a:spcPct val="0"/>
                  </a:spcAft>
                  <a:buClr>
                    <a:srgbClr val="000000"/>
                  </a:buClr>
                  <a:buSzPct val="100000"/>
                </a:pPr>
                <a:r>
                  <a:rPr lang="en-US" sz="1600" b="1" dirty="0">
                    <a:ea typeface="MS Gothic" charset="-128"/>
                  </a:rPr>
                  <a:t>RF</a:t>
                </a:r>
              </a:p>
            </p:txBody>
          </p:sp>
          <p:grpSp>
            <p:nvGrpSpPr>
              <p:cNvPr id="277" name="组合 276">
                <a:extLst>
                  <a:ext uri="{FF2B5EF4-FFF2-40B4-BE49-F238E27FC236}">
                    <a16:creationId xmlns:a16="http://schemas.microsoft.com/office/drawing/2014/main" id="{5C50D964-C527-4AC9-9A5E-5DABACBC8EF3}"/>
                  </a:ext>
                </a:extLst>
              </p:cNvPr>
              <p:cNvGrpSpPr/>
              <p:nvPr/>
            </p:nvGrpSpPr>
            <p:grpSpPr>
              <a:xfrm>
                <a:off x="2463281" y="4078396"/>
                <a:ext cx="684450" cy="476801"/>
                <a:chOff x="2368841" y="2317472"/>
                <a:chExt cx="1457690" cy="881059"/>
              </a:xfrm>
            </p:grpSpPr>
            <p:sp>
              <p:nvSpPr>
                <p:cNvPr id="278" name="椭圆 277">
                  <a:extLst>
                    <a:ext uri="{FF2B5EF4-FFF2-40B4-BE49-F238E27FC236}">
                      <a16:creationId xmlns:a16="http://schemas.microsoft.com/office/drawing/2014/main" id="{AF5FD084-1A60-424A-BC66-4F88A8EEB4C5}"/>
                    </a:ext>
                  </a:extLst>
                </p:cNvPr>
                <p:cNvSpPr/>
                <p:nvPr/>
              </p:nvSpPr>
              <p:spPr>
                <a:xfrm rot="19800000">
                  <a:off x="2368841" y="231747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79" name="椭圆 278">
                  <a:extLst>
                    <a:ext uri="{FF2B5EF4-FFF2-40B4-BE49-F238E27FC236}">
                      <a16:creationId xmlns:a16="http://schemas.microsoft.com/office/drawing/2014/main" id="{3758FC6B-B39F-431B-96EA-A87E87FA891A}"/>
                    </a:ext>
                  </a:extLst>
                </p:cNvPr>
                <p:cNvSpPr/>
                <p:nvPr/>
              </p:nvSpPr>
              <p:spPr>
                <a:xfrm rot="20700000">
                  <a:off x="2416831" y="2471809"/>
                  <a:ext cx="1409700" cy="185963"/>
                </a:xfrm>
                <a:prstGeom prst="ellipse">
                  <a:avLst/>
                </a:prstGeom>
                <a:solidFill>
                  <a:schemeClr val="accent1"/>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280" name="椭圆 279">
                  <a:extLst>
                    <a:ext uri="{FF2B5EF4-FFF2-40B4-BE49-F238E27FC236}">
                      <a16:creationId xmlns:a16="http://schemas.microsoft.com/office/drawing/2014/main" id="{9B13C02D-6814-4A9E-95DF-78D95589FA64}"/>
                    </a:ext>
                  </a:extLst>
                </p:cNvPr>
                <p:cNvSpPr/>
                <p:nvPr/>
              </p:nvSpPr>
              <p:spPr>
                <a:xfrm>
                  <a:off x="2416782" y="2636909"/>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81" name="椭圆 280">
                  <a:extLst>
                    <a:ext uri="{FF2B5EF4-FFF2-40B4-BE49-F238E27FC236}">
                      <a16:creationId xmlns:a16="http://schemas.microsoft.com/office/drawing/2014/main" id="{FAEC7204-7682-4627-81F9-8AC66EBD183D}"/>
                    </a:ext>
                  </a:extLst>
                </p:cNvPr>
                <p:cNvSpPr/>
                <p:nvPr/>
              </p:nvSpPr>
              <p:spPr>
                <a:xfrm rot="900000">
                  <a:off x="2416831" y="2822542"/>
                  <a:ext cx="1409700" cy="185963"/>
                </a:xfrm>
                <a:prstGeom prst="ellipse">
                  <a:avLst/>
                </a:prstGeom>
                <a:solidFill>
                  <a:schemeClr val="accent2"/>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282" name="椭圆 281">
                  <a:extLst>
                    <a:ext uri="{FF2B5EF4-FFF2-40B4-BE49-F238E27FC236}">
                      <a16:creationId xmlns:a16="http://schemas.microsoft.com/office/drawing/2014/main" id="{3C7920D1-C602-445A-BC6B-3C4425333B61}"/>
                    </a:ext>
                  </a:extLst>
                </p:cNvPr>
                <p:cNvSpPr/>
                <p:nvPr/>
              </p:nvSpPr>
              <p:spPr>
                <a:xfrm rot="1800000">
                  <a:off x="2368841" y="3012568"/>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283" name="组合 282">
                <a:extLst>
                  <a:ext uri="{FF2B5EF4-FFF2-40B4-BE49-F238E27FC236}">
                    <a16:creationId xmlns:a16="http://schemas.microsoft.com/office/drawing/2014/main" id="{D7FFA5C0-00A2-4792-9F38-1BD3CDF75ECD}"/>
                  </a:ext>
                </a:extLst>
              </p:cNvPr>
              <p:cNvGrpSpPr/>
              <p:nvPr/>
            </p:nvGrpSpPr>
            <p:grpSpPr>
              <a:xfrm>
                <a:off x="1906505" y="3691618"/>
                <a:ext cx="581884" cy="377109"/>
                <a:chOff x="1906505" y="2159808"/>
                <a:chExt cx="581884" cy="377109"/>
              </a:xfrm>
            </p:grpSpPr>
            <p:grpSp>
              <p:nvGrpSpPr>
                <p:cNvPr id="284" name="Group 49">
                  <a:extLst>
                    <a:ext uri="{FF2B5EF4-FFF2-40B4-BE49-F238E27FC236}">
                      <a16:creationId xmlns:a16="http://schemas.microsoft.com/office/drawing/2014/main" id="{C9B9D996-302D-41E6-B0AA-7A01E269E94B}"/>
                    </a:ext>
                  </a:extLst>
                </p:cNvPr>
                <p:cNvGrpSpPr>
                  <a:grpSpLocks noChangeAspect="1"/>
                </p:cNvGrpSpPr>
                <p:nvPr/>
              </p:nvGrpSpPr>
              <p:grpSpPr>
                <a:xfrm>
                  <a:off x="2226840" y="2159808"/>
                  <a:ext cx="261549" cy="264539"/>
                  <a:chOff x="2667000" y="1828800"/>
                  <a:chExt cx="342894" cy="381001"/>
                </a:xfrm>
              </p:grpSpPr>
              <p:cxnSp>
                <p:nvCxnSpPr>
                  <p:cNvPr id="288" name="Straight Connector 50">
                    <a:extLst>
                      <a:ext uri="{FF2B5EF4-FFF2-40B4-BE49-F238E27FC236}">
                        <a16:creationId xmlns:a16="http://schemas.microsoft.com/office/drawing/2014/main" id="{D16ED5F7-98E6-4691-9533-EB743CBD6BD3}"/>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289" name="Straight Connector 51">
                    <a:extLst>
                      <a:ext uri="{FF2B5EF4-FFF2-40B4-BE49-F238E27FC236}">
                        <a16:creationId xmlns:a16="http://schemas.microsoft.com/office/drawing/2014/main" id="{AB8FBC1B-5B14-49FA-B461-45DA458A1148}"/>
                      </a:ext>
                    </a:extLst>
                  </p:cNvPr>
                  <p:cNvCxnSpPr>
                    <a:endCxn id="290"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290" name="Isosceles Triangle 52">
                    <a:extLst>
                      <a:ext uri="{FF2B5EF4-FFF2-40B4-BE49-F238E27FC236}">
                        <a16:creationId xmlns:a16="http://schemas.microsoft.com/office/drawing/2014/main" id="{39F2A0F2-A53E-44BD-98EE-0A4DAB2DC129}"/>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285" name="Straight Arrow Connector 118">
                  <a:extLst>
                    <a:ext uri="{FF2B5EF4-FFF2-40B4-BE49-F238E27FC236}">
                      <a16:creationId xmlns:a16="http://schemas.microsoft.com/office/drawing/2014/main" id="{DD945359-DBAD-4697-B518-B73EDF1B60BB}"/>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286" name="Straight Connector 138">
                  <a:extLst>
                    <a:ext uri="{FF2B5EF4-FFF2-40B4-BE49-F238E27FC236}">
                      <a16:creationId xmlns:a16="http://schemas.microsoft.com/office/drawing/2014/main" id="{E40B0516-3703-48A2-95A9-2FF52FDF6FB1}"/>
                    </a:ext>
                  </a:extLst>
                </p:cNvPr>
                <p:cNvCxnSpPr>
                  <a:cxnSpLocks/>
                  <a:stCxn id="287"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287" name="椭圆 286">
                  <a:extLst>
                    <a:ext uri="{FF2B5EF4-FFF2-40B4-BE49-F238E27FC236}">
                      <a16:creationId xmlns:a16="http://schemas.microsoft.com/office/drawing/2014/main" id="{19A810BB-B424-4D50-BEAD-364E12153BC1}"/>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291" name="组合 290">
                <a:extLst>
                  <a:ext uri="{FF2B5EF4-FFF2-40B4-BE49-F238E27FC236}">
                    <a16:creationId xmlns:a16="http://schemas.microsoft.com/office/drawing/2014/main" id="{45ABC52C-B111-468D-BACF-F44481240974}"/>
                  </a:ext>
                </a:extLst>
              </p:cNvPr>
              <p:cNvGrpSpPr/>
              <p:nvPr/>
            </p:nvGrpSpPr>
            <p:grpSpPr>
              <a:xfrm>
                <a:off x="1906505" y="3993024"/>
                <a:ext cx="581884" cy="377109"/>
                <a:chOff x="1906505" y="2159808"/>
                <a:chExt cx="581884" cy="377109"/>
              </a:xfrm>
            </p:grpSpPr>
            <p:grpSp>
              <p:nvGrpSpPr>
                <p:cNvPr id="292" name="Group 49">
                  <a:extLst>
                    <a:ext uri="{FF2B5EF4-FFF2-40B4-BE49-F238E27FC236}">
                      <a16:creationId xmlns:a16="http://schemas.microsoft.com/office/drawing/2014/main" id="{119CD7AD-5E5E-4981-B2C8-DB0BB7642E2B}"/>
                    </a:ext>
                  </a:extLst>
                </p:cNvPr>
                <p:cNvGrpSpPr>
                  <a:grpSpLocks noChangeAspect="1"/>
                </p:cNvGrpSpPr>
                <p:nvPr/>
              </p:nvGrpSpPr>
              <p:grpSpPr>
                <a:xfrm>
                  <a:off x="2226840" y="2159808"/>
                  <a:ext cx="261549" cy="264539"/>
                  <a:chOff x="2667000" y="1828800"/>
                  <a:chExt cx="342894" cy="381001"/>
                </a:xfrm>
              </p:grpSpPr>
              <p:cxnSp>
                <p:nvCxnSpPr>
                  <p:cNvPr id="296" name="Straight Connector 50">
                    <a:extLst>
                      <a:ext uri="{FF2B5EF4-FFF2-40B4-BE49-F238E27FC236}">
                        <a16:creationId xmlns:a16="http://schemas.microsoft.com/office/drawing/2014/main" id="{BF90E190-CBE6-4EBD-8953-E584B3C2A9E8}"/>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297" name="Straight Connector 51">
                    <a:extLst>
                      <a:ext uri="{FF2B5EF4-FFF2-40B4-BE49-F238E27FC236}">
                        <a16:creationId xmlns:a16="http://schemas.microsoft.com/office/drawing/2014/main" id="{2A32F058-8781-4739-9E58-EACD6F9E909E}"/>
                      </a:ext>
                    </a:extLst>
                  </p:cNvPr>
                  <p:cNvCxnSpPr>
                    <a:endCxn id="298"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298" name="Isosceles Triangle 52">
                    <a:extLst>
                      <a:ext uri="{FF2B5EF4-FFF2-40B4-BE49-F238E27FC236}">
                        <a16:creationId xmlns:a16="http://schemas.microsoft.com/office/drawing/2014/main" id="{D38EE2BF-3BF5-48CD-B5F8-CD2B27006118}"/>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293" name="Straight Arrow Connector 118">
                  <a:extLst>
                    <a:ext uri="{FF2B5EF4-FFF2-40B4-BE49-F238E27FC236}">
                      <a16:creationId xmlns:a16="http://schemas.microsoft.com/office/drawing/2014/main" id="{6462B3AE-07C8-4DC9-8950-9C709815E76A}"/>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294" name="Straight Connector 138">
                  <a:extLst>
                    <a:ext uri="{FF2B5EF4-FFF2-40B4-BE49-F238E27FC236}">
                      <a16:creationId xmlns:a16="http://schemas.microsoft.com/office/drawing/2014/main" id="{23E15DDD-0D11-4C50-83B0-C39107E48EEC}"/>
                    </a:ext>
                  </a:extLst>
                </p:cNvPr>
                <p:cNvCxnSpPr>
                  <a:cxnSpLocks/>
                  <a:stCxn id="295"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295" name="椭圆 294">
                  <a:extLst>
                    <a:ext uri="{FF2B5EF4-FFF2-40B4-BE49-F238E27FC236}">
                      <a16:creationId xmlns:a16="http://schemas.microsoft.com/office/drawing/2014/main" id="{19F7F523-B9F8-4FCC-8262-4B2C71877A5A}"/>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299" name="组合 298">
                <a:extLst>
                  <a:ext uri="{FF2B5EF4-FFF2-40B4-BE49-F238E27FC236}">
                    <a16:creationId xmlns:a16="http://schemas.microsoft.com/office/drawing/2014/main" id="{3E08E733-44BC-4840-83C1-FD8DE279BCEF}"/>
                  </a:ext>
                </a:extLst>
              </p:cNvPr>
              <p:cNvGrpSpPr/>
              <p:nvPr/>
            </p:nvGrpSpPr>
            <p:grpSpPr>
              <a:xfrm>
                <a:off x="1906505" y="4294430"/>
                <a:ext cx="581884" cy="377109"/>
                <a:chOff x="1906505" y="2159808"/>
                <a:chExt cx="581884" cy="377109"/>
              </a:xfrm>
            </p:grpSpPr>
            <p:grpSp>
              <p:nvGrpSpPr>
                <p:cNvPr id="300" name="Group 49">
                  <a:extLst>
                    <a:ext uri="{FF2B5EF4-FFF2-40B4-BE49-F238E27FC236}">
                      <a16:creationId xmlns:a16="http://schemas.microsoft.com/office/drawing/2014/main" id="{0232DA1E-31E5-42A2-9F52-336E6C7F39BA}"/>
                    </a:ext>
                  </a:extLst>
                </p:cNvPr>
                <p:cNvGrpSpPr>
                  <a:grpSpLocks noChangeAspect="1"/>
                </p:cNvGrpSpPr>
                <p:nvPr/>
              </p:nvGrpSpPr>
              <p:grpSpPr>
                <a:xfrm>
                  <a:off x="2226840" y="2159808"/>
                  <a:ext cx="261549" cy="264539"/>
                  <a:chOff x="2667000" y="1828800"/>
                  <a:chExt cx="342894" cy="381001"/>
                </a:xfrm>
              </p:grpSpPr>
              <p:cxnSp>
                <p:nvCxnSpPr>
                  <p:cNvPr id="304" name="Straight Connector 50">
                    <a:extLst>
                      <a:ext uri="{FF2B5EF4-FFF2-40B4-BE49-F238E27FC236}">
                        <a16:creationId xmlns:a16="http://schemas.microsoft.com/office/drawing/2014/main" id="{714DEFE8-3958-4BD0-A079-BB8720161172}"/>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305" name="Straight Connector 51">
                    <a:extLst>
                      <a:ext uri="{FF2B5EF4-FFF2-40B4-BE49-F238E27FC236}">
                        <a16:creationId xmlns:a16="http://schemas.microsoft.com/office/drawing/2014/main" id="{C5B0DEED-B3AC-40F6-96C6-E835AA221031}"/>
                      </a:ext>
                    </a:extLst>
                  </p:cNvPr>
                  <p:cNvCxnSpPr>
                    <a:endCxn id="306"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306" name="Isosceles Triangle 52">
                    <a:extLst>
                      <a:ext uri="{FF2B5EF4-FFF2-40B4-BE49-F238E27FC236}">
                        <a16:creationId xmlns:a16="http://schemas.microsoft.com/office/drawing/2014/main" id="{154DA442-E677-4244-ADE6-47505A83227D}"/>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01" name="Straight Arrow Connector 118">
                  <a:extLst>
                    <a:ext uri="{FF2B5EF4-FFF2-40B4-BE49-F238E27FC236}">
                      <a16:creationId xmlns:a16="http://schemas.microsoft.com/office/drawing/2014/main" id="{C0BCD66F-F5EF-4D81-8A22-B51E74913895}"/>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302" name="Straight Connector 138">
                  <a:extLst>
                    <a:ext uri="{FF2B5EF4-FFF2-40B4-BE49-F238E27FC236}">
                      <a16:creationId xmlns:a16="http://schemas.microsoft.com/office/drawing/2014/main" id="{D7BF1FD1-6C01-4BFE-8F91-879D9F59997C}"/>
                    </a:ext>
                  </a:extLst>
                </p:cNvPr>
                <p:cNvCxnSpPr>
                  <a:cxnSpLocks/>
                  <a:stCxn id="303"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03" name="椭圆 302">
                  <a:extLst>
                    <a:ext uri="{FF2B5EF4-FFF2-40B4-BE49-F238E27FC236}">
                      <a16:creationId xmlns:a16="http://schemas.microsoft.com/office/drawing/2014/main" id="{5FB80FF2-F5DF-48C7-A84C-2356D5651398}"/>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307" name="组合 306">
                <a:extLst>
                  <a:ext uri="{FF2B5EF4-FFF2-40B4-BE49-F238E27FC236}">
                    <a16:creationId xmlns:a16="http://schemas.microsoft.com/office/drawing/2014/main" id="{83BFB175-31A2-4B5F-BA64-271CA53BEF6E}"/>
                  </a:ext>
                </a:extLst>
              </p:cNvPr>
              <p:cNvGrpSpPr/>
              <p:nvPr/>
            </p:nvGrpSpPr>
            <p:grpSpPr>
              <a:xfrm>
                <a:off x="1906505" y="4595836"/>
                <a:ext cx="581884" cy="377109"/>
                <a:chOff x="1906505" y="2159808"/>
                <a:chExt cx="581884" cy="377109"/>
              </a:xfrm>
            </p:grpSpPr>
            <p:grpSp>
              <p:nvGrpSpPr>
                <p:cNvPr id="308" name="Group 49">
                  <a:extLst>
                    <a:ext uri="{FF2B5EF4-FFF2-40B4-BE49-F238E27FC236}">
                      <a16:creationId xmlns:a16="http://schemas.microsoft.com/office/drawing/2014/main" id="{93B3890F-63D3-4DC1-8D4C-4A0A8777CA6F}"/>
                    </a:ext>
                  </a:extLst>
                </p:cNvPr>
                <p:cNvGrpSpPr>
                  <a:grpSpLocks noChangeAspect="1"/>
                </p:cNvGrpSpPr>
                <p:nvPr/>
              </p:nvGrpSpPr>
              <p:grpSpPr>
                <a:xfrm>
                  <a:off x="2226840" y="2159808"/>
                  <a:ext cx="261549" cy="264539"/>
                  <a:chOff x="2667000" y="1828800"/>
                  <a:chExt cx="342894" cy="381001"/>
                </a:xfrm>
              </p:grpSpPr>
              <p:cxnSp>
                <p:nvCxnSpPr>
                  <p:cNvPr id="312" name="Straight Connector 50">
                    <a:extLst>
                      <a:ext uri="{FF2B5EF4-FFF2-40B4-BE49-F238E27FC236}">
                        <a16:creationId xmlns:a16="http://schemas.microsoft.com/office/drawing/2014/main" id="{59BD0F47-04C2-4C2D-8D46-9CB928238C4B}"/>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313" name="Straight Connector 51">
                    <a:extLst>
                      <a:ext uri="{FF2B5EF4-FFF2-40B4-BE49-F238E27FC236}">
                        <a16:creationId xmlns:a16="http://schemas.microsoft.com/office/drawing/2014/main" id="{9F2C8C69-0E42-4B52-9B41-EE96E8E29101}"/>
                      </a:ext>
                    </a:extLst>
                  </p:cNvPr>
                  <p:cNvCxnSpPr>
                    <a:endCxn id="314"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314" name="Isosceles Triangle 52">
                    <a:extLst>
                      <a:ext uri="{FF2B5EF4-FFF2-40B4-BE49-F238E27FC236}">
                        <a16:creationId xmlns:a16="http://schemas.microsoft.com/office/drawing/2014/main" id="{EC7176FF-E1A0-4DF4-870C-E5D4367058BC}"/>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09" name="Straight Arrow Connector 118">
                  <a:extLst>
                    <a:ext uri="{FF2B5EF4-FFF2-40B4-BE49-F238E27FC236}">
                      <a16:creationId xmlns:a16="http://schemas.microsoft.com/office/drawing/2014/main" id="{EA10A14F-B5CA-4799-9971-5523D6998332}"/>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310" name="Straight Connector 138">
                  <a:extLst>
                    <a:ext uri="{FF2B5EF4-FFF2-40B4-BE49-F238E27FC236}">
                      <a16:creationId xmlns:a16="http://schemas.microsoft.com/office/drawing/2014/main" id="{76A7D136-8FFE-49A2-BD06-F42FDEC751B8}"/>
                    </a:ext>
                  </a:extLst>
                </p:cNvPr>
                <p:cNvCxnSpPr>
                  <a:cxnSpLocks/>
                  <a:stCxn id="311"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11" name="椭圆 310">
                  <a:extLst>
                    <a:ext uri="{FF2B5EF4-FFF2-40B4-BE49-F238E27FC236}">
                      <a16:creationId xmlns:a16="http://schemas.microsoft.com/office/drawing/2014/main" id="{3D986460-04EC-486D-9376-3B753C5426C4}"/>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grpSp>
          <p:nvGrpSpPr>
            <p:cNvPr id="320" name="组合 319">
              <a:extLst>
                <a:ext uri="{FF2B5EF4-FFF2-40B4-BE49-F238E27FC236}">
                  <a16:creationId xmlns:a16="http://schemas.microsoft.com/office/drawing/2014/main" id="{552F7CB2-CE29-49C8-A4B7-BBD4808F49E9}"/>
                </a:ext>
              </a:extLst>
            </p:cNvPr>
            <p:cNvGrpSpPr/>
            <p:nvPr/>
          </p:nvGrpSpPr>
          <p:grpSpPr>
            <a:xfrm flipH="1">
              <a:off x="3284931" y="2159808"/>
              <a:ext cx="2506775" cy="2813137"/>
              <a:chOff x="640956" y="2159808"/>
              <a:chExt cx="2506775" cy="2813137"/>
            </a:xfrm>
          </p:grpSpPr>
          <p:cxnSp>
            <p:nvCxnSpPr>
              <p:cNvPr id="321" name="Straight Connector 170">
                <a:extLst>
                  <a:ext uri="{FF2B5EF4-FFF2-40B4-BE49-F238E27FC236}">
                    <a16:creationId xmlns:a16="http://schemas.microsoft.com/office/drawing/2014/main" id="{358FB60D-9D5E-4593-8D2C-46E6DCC8E473}"/>
                  </a:ext>
                </a:extLst>
              </p:cNvPr>
              <p:cNvCxnSpPr>
                <a:cxnSpLocks/>
              </p:cNvCxnSpPr>
              <p:nvPr/>
            </p:nvCxnSpPr>
            <p:spPr bwMode="auto">
              <a:xfrm>
                <a:off x="1906504" y="2424876"/>
                <a:ext cx="0" cy="910539"/>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322" name="Straight Connector 172">
                <a:extLst>
                  <a:ext uri="{FF2B5EF4-FFF2-40B4-BE49-F238E27FC236}">
                    <a16:creationId xmlns:a16="http://schemas.microsoft.com/office/drawing/2014/main" id="{A4856D38-6039-4561-9D9D-A7F9E010BFC0}"/>
                  </a:ext>
                </a:extLst>
              </p:cNvPr>
              <p:cNvCxnSpPr/>
              <p:nvPr/>
            </p:nvCxnSpPr>
            <p:spPr bwMode="auto">
              <a:xfrm flipH="1">
                <a:off x="1747277" y="2858425"/>
                <a:ext cx="159226" cy="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23" name="Rectangle 173">
                <a:extLst>
                  <a:ext uri="{FF2B5EF4-FFF2-40B4-BE49-F238E27FC236}">
                    <a16:creationId xmlns:a16="http://schemas.microsoft.com/office/drawing/2014/main" id="{EBA09952-69BD-494E-A6B9-C67638BB1CCB}"/>
                  </a:ext>
                </a:extLst>
              </p:cNvPr>
              <p:cNvSpPr/>
              <p:nvPr/>
            </p:nvSpPr>
            <p:spPr bwMode="auto">
              <a:xfrm>
                <a:off x="1349212" y="2649600"/>
                <a:ext cx="398065" cy="428838"/>
              </a:xfrm>
              <a:prstGeom prst="rect">
                <a:avLst/>
              </a:prstGeom>
              <a:solidFill>
                <a:srgbClr val="00B0F0"/>
              </a:solidFill>
              <a:ln w="19050" cap="rnd"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449263" eaLnBrk="0" fontAlgn="base" hangingPunct="0">
                  <a:spcBef>
                    <a:spcPct val="0"/>
                  </a:spcBef>
                  <a:spcAft>
                    <a:spcPct val="0"/>
                  </a:spcAft>
                  <a:buClr>
                    <a:srgbClr val="000000"/>
                  </a:buClr>
                  <a:buSzPct val="100000"/>
                </a:pPr>
                <a:r>
                  <a:rPr lang="en-US" sz="1600" b="1" dirty="0">
                    <a:ea typeface="MS Gothic" charset="-128"/>
                  </a:rPr>
                  <a:t>RF</a:t>
                </a:r>
              </a:p>
            </p:txBody>
          </p:sp>
          <p:sp>
            <p:nvSpPr>
              <p:cNvPr id="324" name="Rectangle 174">
                <a:extLst>
                  <a:ext uri="{FF2B5EF4-FFF2-40B4-BE49-F238E27FC236}">
                    <a16:creationId xmlns:a16="http://schemas.microsoft.com/office/drawing/2014/main" id="{D5A8B084-3145-471A-AA83-D1E655CBD033}"/>
                  </a:ext>
                </a:extLst>
              </p:cNvPr>
              <p:cNvSpPr/>
              <p:nvPr/>
            </p:nvSpPr>
            <p:spPr bwMode="auto">
              <a:xfrm>
                <a:off x="733267" y="3316858"/>
                <a:ext cx="477679" cy="624155"/>
              </a:xfrm>
              <a:prstGeom prst="rect">
                <a:avLst/>
              </a:prstGeom>
              <a:solidFill>
                <a:srgbClr val="FFC000"/>
              </a:solidFill>
              <a:ln w="19050" cap="rnd"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449263" rtl="0" eaLnBrk="0" fontAlgn="base" latinLnBrk="0" hangingPunct="0">
                  <a:lnSpc>
                    <a:spcPct val="100000"/>
                  </a:lnSpc>
                  <a:spcBef>
                    <a:spcPct val="0"/>
                  </a:spcBef>
                  <a:spcAft>
                    <a:spcPct val="0"/>
                  </a:spcAft>
                  <a:buClr>
                    <a:srgbClr val="000000"/>
                  </a:buClr>
                  <a:buSzPct val="100000"/>
                  <a:buFont typeface="Times New Roman" pitchFamily="16" charset="0"/>
                  <a:buNone/>
                  <a:tabLst/>
                </a:pPr>
                <a:r>
                  <a:rPr kumimoji="0" lang="en-US" sz="1600" b="1" i="0" u="none" strike="noStrike" cap="none" normalizeH="0" baseline="0" dirty="0">
                    <a:ln>
                      <a:noFill/>
                    </a:ln>
                    <a:effectLst/>
                    <a:ea typeface="MS Gothic" charset="-128"/>
                  </a:rPr>
                  <a:t>BB</a:t>
                </a:r>
              </a:p>
            </p:txBody>
          </p:sp>
          <p:cxnSp>
            <p:nvCxnSpPr>
              <p:cNvPr id="325" name="Elbow Connector 217">
                <a:extLst>
                  <a:ext uri="{FF2B5EF4-FFF2-40B4-BE49-F238E27FC236}">
                    <a16:creationId xmlns:a16="http://schemas.microsoft.com/office/drawing/2014/main" id="{698C0996-2991-4EAF-B2D9-2FB0AC23886B}"/>
                  </a:ext>
                </a:extLst>
              </p:cNvPr>
              <p:cNvCxnSpPr>
                <a:cxnSpLocks/>
                <a:stCxn id="323" idx="1"/>
              </p:cNvCxnSpPr>
              <p:nvPr/>
            </p:nvCxnSpPr>
            <p:spPr bwMode="auto">
              <a:xfrm rot="10800000" flipV="1">
                <a:off x="1277622" y="2864018"/>
                <a:ext cx="71590" cy="575665"/>
              </a:xfrm>
              <a:prstGeom prst="bentConnector2">
                <a:avLst/>
              </a:prstGeom>
              <a:solidFill>
                <a:srgbClr val="00B8FF"/>
              </a:solidFill>
              <a:ln w="19050" cap="rnd" cmpd="sng" algn="ctr">
                <a:solidFill>
                  <a:schemeClr val="tx1"/>
                </a:solidFill>
                <a:prstDash val="solid"/>
                <a:round/>
                <a:headEnd type="none" w="med" len="med"/>
                <a:tailEnd type="none" w="med" len="med"/>
              </a:ln>
              <a:effectLst/>
            </p:spPr>
          </p:cxnSp>
          <p:cxnSp>
            <p:nvCxnSpPr>
              <p:cNvPr id="326" name="Elbow Connector 226">
                <a:extLst>
                  <a:ext uri="{FF2B5EF4-FFF2-40B4-BE49-F238E27FC236}">
                    <a16:creationId xmlns:a16="http://schemas.microsoft.com/office/drawing/2014/main" id="{691EC6A6-80B6-49CD-87F7-AB6E57F53FB4}"/>
                  </a:ext>
                </a:extLst>
              </p:cNvPr>
              <p:cNvCxnSpPr>
                <a:cxnSpLocks/>
                <a:stCxn id="338" idx="1"/>
              </p:cNvCxnSpPr>
              <p:nvPr/>
            </p:nvCxnSpPr>
            <p:spPr bwMode="auto">
              <a:xfrm rot="10800000">
                <a:off x="1282154" y="3797297"/>
                <a:ext cx="67058" cy="598532"/>
              </a:xfrm>
              <a:prstGeom prst="bentConnector2">
                <a:avLst/>
              </a:prstGeom>
              <a:solidFill>
                <a:srgbClr val="00B8FF"/>
              </a:solidFill>
              <a:ln w="19050" cap="rnd" cmpd="sng" algn="ctr">
                <a:solidFill>
                  <a:schemeClr val="tx1"/>
                </a:solidFill>
                <a:prstDash val="solid"/>
                <a:round/>
                <a:headEnd type="none" w="med" len="med"/>
                <a:tailEnd type="none" w="med" len="med"/>
              </a:ln>
              <a:effectLst/>
            </p:spPr>
          </p:cxnSp>
          <p:cxnSp>
            <p:nvCxnSpPr>
              <p:cNvPr id="327" name="Straight Connector 230">
                <a:extLst>
                  <a:ext uri="{FF2B5EF4-FFF2-40B4-BE49-F238E27FC236}">
                    <a16:creationId xmlns:a16="http://schemas.microsoft.com/office/drawing/2014/main" id="{97E0D44F-F1C3-4EDB-8DED-645F4A122979}"/>
                  </a:ext>
                </a:extLst>
              </p:cNvPr>
              <p:cNvCxnSpPr>
                <a:cxnSpLocks/>
              </p:cNvCxnSpPr>
              <p:nvPr/>
            </p:nvCxnSpPr>
            <p:spPr bwMode="auto">
              <a:xfrm flipH="1">
                <a:off x="1210946" y="3442446"/>
                <a:ext cx="69134" cy="1"/>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328" name="Straight Connector 233">
                <a:extLst>
                  <a:ext uri="{FF2B5EF4-FFF2-40B4-BE49-F238E27FC236}">
                    <a16:creationId xmlns:a16="http://schemas.microsoft.com/office/drawing/2014/main" id="{5D91A679-4961-4929-9CF8-B5F4D464ACE9}"/>
                  </a:ext>
                </a:extLst>
              </p:cNvPr>
              <p:cNvCxnSpPr>
                <a:cxnSpLocks/>
              </p:cNvCxnSpPr>
              <p:nvPr/>
            </p:nvCxnSpPr>
            <p:spPr bwMode="auto">
              <a:xfrm flipH="1">
                <a:off x="1210946" y="3788988"/>
                <a:ext cx="69134" cy="0"/>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329" name="Straight Connector 239">
                <a:extLst>
                  <a:ext uri="{FF2B5EF4-FFF2-40B4-BE49-F238E27FC236}">
                    <a16:creationId xmlns:a16="http://schemas.microsoft.com/office/drawing/2014/main" id="{451B782A-DCF0-41B3-A788-4298D101B97E}"/>
                  </a:ext>
                </a:extLst>
              </p:cNvPr>
              <p:cNvCxnSpPr>
                <a:cxnSpLocks/>
              </p:cNvCxnSpPr>
              <p:nvPr/>
            </p:nvCxnSpPr>
            <p:spPr bwMode="auto">
              <a:xfrm>
                <a:off x="640956" y="3442446"/>
                <a:ext cx="90092" cy="0"/>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330" name="Straight Connector 241">
                <a:extLst>
                  <a:ext uri="{FF2B5EF4-FFF2-40B4-BE49-F238E27FC236}">
                    <a16:creationId xmlns:a16="http://schemas.microsoft.com/office/drawing/2014/main" id="{01FA5DF4-4CCB-4D88-829D-1879400C275A}"/>
                  </a:ext>
                </a:extLst>
              </p:cNvPr>
              <p:cNvCxnSpPr>
                <a:cxnSpLocks/>
              </p:cNvCxnSpPr>
              <p:nvPr/>
            </p:nvCxnSpPr>
            <p:spPr bwMode="auto">
              <a:xfrm>
                <a:off x="640956" y="3788988"/>
                <a:ext cx="90092" cy="0"/>
              </a:xfrm>
              <a:prstGeom prst="line">
                <a:avLst/>
              </a:prstGeom>
              <a:solidFill>
                <a:srgbClr val="00B8FF"/>
              </a:solidFill>
              <a:ln w="19050" cap="rnd" cmpd="sng" algn="ctr">
                <a:solidFill>
                  <a:schemeClr val="tx1"/>
                </a:solidFill>
                <a:prstDash val="solid"/>
                <a:round/>
                <a:headEnd type="none" w="med" len="med"/>
                <a:tailEnd type="none" w="med" len="med"/>
              </a:ln>
              <a:effectLst/>
            </p:spPr>
          </p:cxnSp>
          <p:grpSp>
            <p:nvGrpSpPr>
              <p:cNvPr id="331" name="组合 330">
                <a:extLst>
                  <a:ext uri="{FF2B5EF4-FFF2-40B4-BE49-F238E27FC236}">
                    <a16:creationId xmlns:a16="http://schemas.microsoft.com/office/drawing/2014/main" id="{AB6AEFB4-C60F-46A2-934A-8CD0B959687B}"/>
                  </a:ext>
                </a:extLst>
              </p:cNvPr>
              <p:cNvGrpSpPr/>
              <p:nvPr/>
            </p:nvGrpSpPr>
            <p:grpSpPr>
              <a:xfrm>
                <a:off x="2463281" y="2546586"/>
                <a:ext cx="684450" cy="476801"/>
                <a:chOff x="2368841" y="2317472"/>
                <a:chExt cx="1457690" cy="881059"/>
              </a:xfrm>
            </p:grpSpPr>
            <p:sp>
              <p:nvSpPr>
                <p:cNvPr id="405" name="椭圆 404">
                  <a:extLst>
                    <a:ext uri="{FF2B5EF4-FFF2-40B4-BE49-F238E27FC236}">
                      <a16:creationId xmlns:a16="http://schemas.microsoft.com/office/drawing/2014/main" id="{38CEBBEC-3983-41C1-A011-C3740F835C68}"/>
                    </a:ext>
                  </a:extLst>
                </p:cNvPr>
                <p:cNvSpPr/>
                <p:nvPr/>
              </p:nvSpPr>
              <p:spPr>
                <a:xfrm rot="19800000">
                  <a:off x="2368841" y="231747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406" name="椭圆 405">
                  <a:extLst>
                    <a:ext uri="{FF2B5EF4-FFF2-40B4-BE49-F238E27FC236}">
                      <a16:creationId xmlns:a16="http://schemas.microsoft.com/office/drawing/2014/main" id="{2DA9F3EB-F43C-4682-8DA1-2CBB2A2DD0E6}"/>
                    </a:ext>
                  </a:extLst>
                </p:cNvPr>
                <p:cNvSpPr/>
                <p:nvPr/>
              </p:nvSpPr>
              <p:spPr>
                <a:xfrm rot="20700000">
                  <a:off x="2416831" y="2471809"/>
                  <a:ext cx="1409700" cy="185963"/>
                </a:xfrm>
                <a:prstGeom prst="ellipse">
                  <a:avLst/>
                </a:prstGeom>
                <a:solidFill>
                  <a:schemeClr val="accent2"/>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407" name="椭圆 406">
                  <a:extLst>
                    <a:ext uri="{FF2B5EF4-FFF2-40B4-BE49-F238E27FC236}">
                      <a16:creationId xmlns:a16="http://schemas.microsoft.com/office/drawing/2014/main" id="{03827673-348E-4FCD-B634-9CC9036AA231}"/>
                    </a:ext>
                  </a:extLst>
                </p:cNvPr>
                <p:cNvSpPr/>
                <p:nvPr/>
              </p:nvSpPr>
              <p:spPr>
                <a:xfrm>
                  <a:off x="2416782" y="2636909"/>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408" name="椭圆 407">
                  <a:extLst>
                    <a:ext uri="{FF2B5EF4-FFF2-40B4-BE49-F238E27FC236}">
                      <a16:creationId xmlns:a16="http://schemas.microsoft.com/office/drawing/2014/main" id="{FAC2A8B7-721B-47A0-8ADE-E1990F2BAF39}"/>
                    </a:ext>
                  </a:extLst>
                </p:cNvPr>
                <p:cNvSpPr/>
                <p:nvPr/>
              </p:nvSpPr>
              <p:spPr>
                <a:xfrm rot="900000">
                  <a:off x="2416831" y="282254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409" name="椭圆 408">
                  <a:extLst>
                    <a:ext uri="{FF2B5EF4-FFF2-40B4-BE49-F238E27FC236}">
                      <a16:creationId xmlns:a16="http://schemas.microsoft.com/office/drawing/2014/main" id="{8AA89700-CD15-4C7E-9D00-7824AEA74DB4}"/>
                    </a:ext>
                  </a:extLst>
                </p:cNvPr>
                <p:cNvSpPr/>
                <p:nvPr/>
              </p:nvSpPr>
              <p:spPr>
                <a:xfrm rot="1800000">
                  <a:off x="2368841" y="3012568"/>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332" name="组合 331">
                <a:extLst>
                  <a:ext uri="{FF2B5EF4-FFF2-40B4-BE49-F238E27FC236}">
                    <a16:creationId xmlns:a16="http://schemas.microsoft.com/office/drawing/2014/main" id="{6485ADF1-6AFF-46A9-8830-10AB2F169C3B}"/>
                  </a:ext>
                </a:extLst>
              </p:cNvPr>
              <p:cNvGrpSpPr/>
              <p:nvPr/>
            </p:nvGrpSpPr>
            <p:grpSpPr>
              <a:xfrm>
                <a:off x="1906505" y="2159808"/>
                <a:ext cx="581884" cy="377109"/>
                <a:chOff x="1906505" y="2159808"/>
                <a:chExt cx="581884" cy="377109"/>
              </a:xfrm>
            </p:grpSpPr>
            <p:grpSp>
              <p:nvGrpSpPr>
                <p:cNvPr id="398" name="Group 49">
                  <a:extLst>
                    <a:ext uri="{FF2B5EF4-FFF2-40B4-BE49-F238E27FC236}">
                      <a16:creationId xmlns:a16="http://schemas.microsoft.com/office/drawing/2014/main" id="{5CBD0F6D-99F9-4F26-ADCF-DB53359F3399}"/>
                    </a:ext>
                  </a:extLst>
                </p:cNvPr>
                <p:cNvGrpSpPr>
                  <a:grpSpLocks noChangeAspect="1"/>
                </p:cNvGrpSpPr>
                <p:nvPr/>
              </p:nvGrpSpPr>
              <p:grpSpPr>
                <a:xfrm>
                  <a:off x="2226840" y="2159808"/>
                  <a:ext cx="261549" cy="264539"/>
                  <a:chOff x="2667000" y="1828800"/>
                  <a:chExt cx="342894" cy="381001"/>
                </a:xfrm>
              </p:grpSpPr>
              <p:cxnSp>
                <p:nvCxnSpPr>
                  <p:cNvPr id="402" name="Straight Connector 50">
                    <a:extLst>
                      <a:ext uri="{FF2B5EF4-FFF2-40B4-BE49-F238E27FC236}">
                        <a16:creationId xmlns:a16="http://schemas.microsoft.com/office/drawing/2014/main" id="{8DAB2F17-989E-4CC9-AEB0-A21C1E2C3D9A}"/>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403" name="Straight Connector 51">
                    <a:extLst>
                      <a:ext uri="{FF2B5EF4-FFF2-40B4-BE49-F238E27FC236}">
                        <a16:creationId xmlns:a16="http://schemas.microsoft.com/office/drawing/2014/main" id="{C41564A6-A436-4C77-B90B-02057F9221F5}"/>
                      </a:ext>
                    </a:extLst>
                  </p:cNvPr>
                  <p:cNvCxnSpPr>
                    <a:endCxn id="404"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404" name="Isosceles Triangle 52">
                    <a:extLst>
                      <a:ext uri="{FF2B5EF4-FFF2-40B4-BE49-F238E27FC236}">
                        <a16:creationId xmlns:a16="http://schemas.microsoft.com/office/drawing/2014/main" id="{9651F466-C1CD-43B6-AA06-56EA02D35520}"/>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99" name="Straight Arrow Connector 118">
                  <a:extLst>
                    <a:ext uri="{FF2B5EF4-FFF2-40B4-BE49-F238E27FC236}">
                      <a16:creationId xmlns:a16="http://schemas.microsoft.com/office/drawing/2014/main" id="{7D0C0EC4-9133-4076-AE96-1ADE4753D6FC}"/>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400" name="Straight Connector 138">
                  <a:extLst>
                    <a:ext uri="{FF2B5EF4-FFF2-40B4-BE49-F238E27FC236}">
                      <a16:creationId xmlns:a16="http://schemas.microsoft.com/office/drawing/2014/main" id="{ECABF3B0-9206-4DA2-916A-2DDB8D4EB7F1}"/>
                    </a:ext>
                  </a:extLst>
                </p:cNvPr>
                <p:cNvCxnSpPr>
                  <a:cxnSpLocks/>
                  <a:stCxn id="401"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401" name="椭圆 400">
                  <a:extLst>
                    <a:ext uri="{FF2B5EF4-FFF2-40B4-BE49-F238E27FC236}">
                      <a16:creationId xmlns:a16="http://schemas.microsoft.com/office/drawing/2014/main" id="{F1F6F86C-FCC6-45B0-B4DD-469990D2A944}"/>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333" name="组合 332">
                <a:extLst>
                  <a:ext uri="{FF2B5EF4-FFF2-40B4-BE49-F238E27FC236}">
                    <a16:creationId xmlns:a16="http://schemas.microsoft.com/office/drawing/2014/main" id="{BDF6EA3C-0681-4CCE-8763-237AEF996863}"/>
                  </a:ext>
                </a:extLst>
              </p:cNvPr>
              <p:cNvGrpSpPr/>
              <p:nvPr/>
            </p:nvGrpSpPr>
            <p:grpSpPr>
              <a:xfrm>
                <a:off x="1906505" y="2461214"/>
                <a:ext cx="581884" cy="377109"/>
                <a:chOff x="1906505" y="2159808"/>
                <a:chExt cx="581884" cy="377109"/>
              </a:xfrm>
            </p:grpSpPr>
            <p:grpSp>
              <p:nvGrpSpPr>
                <p:cNvPr id="391" name="Group 49">
                  <a:extLst>
                    <a:ext uri="{FF2B5EF4-FFF2-40B4-BE49-F238E27FC236}">
                      <a16:creationId xmlns:a16="http://schemas.microsoft.com/office/drawing/2014/main" id="{5122D017-DC93-47A1-A224-5CD18681C97A}"/>
                    </a:ext>
                  </a:extLst>
                </p:cNvPr>
                <p:cNvGrpSpPr>
                  <a:grpSpLocks noChangeAspect="1"/>
                </p:cNvGrpSpPr>
                <p:nvPr/>
              </p:nvGrpSpPr>
              <p:grpSpPr>
                <a:xfrm>
                  <a:off x="2226840" y="2159808"/>
                  <a:ext cx="261549" cy="264539"/>
                  <a:chOff x="2667000" y="1828800"/>
                  <a:chExt cx="342894" cy="381001"/>
                </a:xfrm>
              </p:grpSpPr>
              <p:cxnSp>
                <p:nvCxnSpPr>
                  <p:cNvPr id="395" name="Straight Connector 50">
                    <a:extLst>
                      <a:ext uri="{FF2B5EF4-FFF2-40B4-BE49-F238E27FC236}">
                        <a16:creationId xmlns:a16="http://schemas.microsoft.com/office/drawing/2014/main" id="{0EAB672C-57A6-44FF-AF7E-00AF1EA1EED0}"/>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396" name="Straight Connector 51">
                    <a:extLst>
                      <a:ext uri="{FF2B5EF4-FFF2-40B4-BE49-F238E27FC236}">
                        <a16:creationId xmlns:a16="http://schemas.microsoft.com/office/drawing/2014/main" id="{C28510E8-3E7F-4AE0-9B9C-F2DC3E5AA8D0}"/>
                      </a:ext>
                    </a:extLst>
                  </p:cNvPr>
                  <p:cNvCxnSpPr>
                    <a:endCxn id="397"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397" name="Isosceles Triangle 52">
                    <a:extLst>
                      <a:ext uri="{FF2B5EF4-FFF2-40B4-BE49-F238E27FC236}">
                        <a16:creationId xmlns:a16="http://schemas.microsoft.com/office/drawing/2014/main" id="{90715B50-4C64-4CCC-8395-2F2B2A691392}"/>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92" name="Straight Arrow Connector 118">
                  <a:extLst>
                    <a:ext uri="{FF2B5EF4-FFF2-40B4-BE49-F238E27FC236}">
                      <a16:creationId xmlns:a16="http://schemas.microsoft.com/office/drawing/2014/main" id="{BB366E0B-D90B-4368-96FE-BFEAD6F2A9AF}"/>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393" name="Straight Connector 138">
                  <a:extLst>
                    <a:ext uri="{FF2B5EF4-FFF2-40B4-BE49-F238E27FC236}">
                      <a16:creationId xmlns:a16="http://schemas.microsoft.com/office/drawing/2014/main" id="{829ABF3C-EEEB-42B2-B63A-C91BB5E42FB9}"/>
                    </a:ext>
                  </a:extLst>
                </p:cNvPr>
                <p:cNvCxnSpPr>
                  <a:cxnSpLocks/>
                  <a:stCxn id="394"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94" name="椭圆 393">
                  <a:extLst>
                    <a:ext uri="{FF2B5EF4-FFF2-40B4-BE49-F238E27FC236}">
                      <a16:creationId xmlns:a16="http://schemas.microsoft.com/office/drawing/2014/main" id="{2982D617-5086-4B02-BD38-BA9955D8BA1E}"/>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334" name="组合 333">
                <a:extLst>
                  <a:ext uri="{FF2B5EF4-FFF2-40B4-BE49-F238E27FC236}">
                    <a16:creationId xmlns:a16="http://schemas.microsoft.com/office/drawing/2014/main" id="{2BF95FEF-D9EC-4639-8E5B-164BC34B3D04}"/>
                  </a:ext>
                </a:extLst>
              </p:cNvPr>
              <p:cNvGrpSpPr/>
              <p:nvPr/>
            </p:nvGrpSpPr>
            <p:grpSpPr>
              <a:xfrm>
                <a:off x="1906505" y="2762620"/>
                <a:ext cx="581884" cy="377109"/>
                <a:chOff x="1906505" y="2159808"/>
                <a:chExt cx="581884" cy="377109"/>
              </a:xfrm>
            </p:grpSpPr>
            <p:grpSp>
              <p:nvGrpSpPr>
                <p:cNvPr id="384" name="Group 49">
                  <a:extLst>
                    <a:ext uri="{FF2B5EF4-FFF2-40B4-BE49-F238E27FC236}">
                      <a16:creationId xmlns:a16="http://schemas.microsoft.com/office/drawing/2014/main" id="{3738C06C-4349-4B6C-A766-439498424B3F}"/>
                    </a:ext>
                  </a:extLst>
                </p:cNvPr>
                <p:cNvGrpSpPr>
                  <a:grpSpLocks noChangeAspect="1"/>
                </p:cNvGrpSpPr>
                <p:nvPr/>
              </p:nvGrpSpPr>
              <p:grpSpPr>
                <a:xfrm>
                  <a:off x="2226840" y="2159808"/>
                  <a:ext cx="261549" cy="264539"/>
                  <a:chOff x="2667000" y="1828800"/>
                  <a:chExt cx="342894" cy="381001"/>
                </a:xfrm>
              </p:grpSpPr>
              <p:cxnSp>
                <p:nvCxnSpPr>
                  <p:cNvPr id="388" name="Straight Connector 50">
                    <a:extLst>
                      <a:ext uri="{FF2B5EF4-FFF2-40B4-BE49-F238E27FC236}">
                        <a16:creationId xmlns:a16="http://schemas.microsoft.com/office/drawing/2014/main" id="{65170B59-1A2A-487F-BF3D-7CB575BF4DB9}"/>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389" name="Straight Connector 51">
                    <a:extLst>
                      <a:ext uri="{FF2B5EF4-FFF2-40B4-BE49-F238E27FC236}">
                        <a16:creationId xmlns:a16="http://schemas.microsoft.com/office/drawing/2014/main" id="{99465B67-AC07-4228-B49C-095024A7E9C9}"/>
                      </a:ext>
                    </a:extLst>
                  </p:cNvPr>
                  <p:cNvCxnSpPr>
                    <a:endCxn id="390"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390" name="Isosceles Triangle 52">
                    <a:extLst>
                      <a:ext uri="{FF2B5EF4-FFF2-40B4-BE49-F238E27FC236}">
                        <a16:creationId xmlns:a16="http://schemas.microsoft.com/office/drawing/2014/main" id="{1F99B4E6-61D1-4DD3-BEDA-62ED2DCBBECE}"/>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85" name="Straight Arrow Connector 118">
                  <a:extLst>
                    <a:ext uri="{FF2B5EF4-FFF2-40B4-BE49-F238E27FC236}">
                      <a16:creationId xmlns:a16="http://schemas.microsoft.com/office/drawing/2014/main" id="{F2762084-A1F4-46D5-9824-0A145756EA06}"/>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386" name="Straight Connector 138">
                  <a:extLst>
                    <a:ext uri="{FF2B5EF4-FFF2-40B4-BE49-F238E27FC236}">
                      <a16:creationId xmlns:a16="http://schemas.microsoft.com/office/drawing/2014/main" id="{9BD15C47-15FD-4595-8320-E66C53627B6E}"/>
                    </a:ext>
                  </a:extLst>
                </p:cNvPr>
                <p:cNvCxnSpPr>
                  <a:cxnSpLocks/>
                  <a:stCxn id="387"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87" name="椭圆 386">
                  <a:extLst>
                    <a:ext uri="{FF2B5EF4-FFF2-40B4-BE49-F238E27FC236}">
                      <a16:creationId xmlns:a16="http://schemas.microsoft.com/office/drawing/2014/main" id="{0BF0AEB6-FE3D-4BE7-AF6A-A208385817E0}"/>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335" name="组合 334">
                <a:extLst>
                  <a:ext uri="{FF2B5EF4-FFF2-40B4-BE49-F238E27FC236}">
                    <a16:creationId xmlns:a16="http://schemas.microsoft.com/office/drawing/2014/main" id="{5DC03658-15FA-467D-A40C-B1AA73D28E85}"/>
                  </a:ext>
                </a:extLst>
              </p:cNvPr>
              <p:cNvGrpSpPr/>
              <p:nvPr/>
            </p:nvGrpSpPr>
            <p:grpSpPr>
              <a:xfrm>
                <a:off x="1906505" y="3064026"/>
                <a:ext cx="581884" cy="377109"/>
                <a:chOff x="1906505" y="2159808"/>
                <a:chExt cx="581884" cy="377109"/>
              </a:xfrm>
            </p:grpSpPr>
            <p:grpSp>
              <p:nvGrpSpPr>
                <p:cNvPr id="377" name="Group 49">
                  <a:extLst>
                    <a:ext uri="{FF2B5EF4-FFF2-40B4-BE49-F238E27FC236}">
                      <a16:creationId xmlns:a16="http://schemas.microsoft.com/office/drawing/2014/main" id="{3C5CF718-7C3E-4BB8-B492-6477ADD4D9D9}"/>
                    </a:ext>
                  </a:extLst>
                </p:cNvPr>
                <p:cNvGrpSpPr>
                  <a:grpSpLocks noChangeAspect="1"/>
                </p:cNvGrpSpPr>
                <p:nvPr/>
              </p:nvGrpSpPr>
              <p:grpSpPr>
                <a:xfrm>
                  <a:off x="2226840" y="2159808"/>
                  <a:ext cx="261549" cy="264539"/>
                  <a:chOff x="2667000" y="1828800"/>
                  <a:chExt cx="342894" cy="381001"/>
                </a:xfrm>
              </p:grpSpPr>
              <p:cxnSp>
                <p:nvCxnSpPr>
                  <p:cNvPr id="381" name="Straight Connector 50">
                    <a:extLst>
                      <a:ext uri="{FF2B5EF4-FFF2-40B4-BE49-F238E27FC236}">
                        <a16:creationId xmlns:a16="http://schemas.microsoft.com/office/drawing/2014/main" id="{6B9B7837-82DD-4730-A927-C5990E8DF2ED}"/>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382" name="Straight Connector 51">
                    <a:extLst>
                      <a:ext uri="{FF2B5EF4-FFF2-40B4-BE49-F238E27FC236}">
                        <a16:creationId xmlns:a16="http://schemas.microsoft.com/office/drawing/2014/main" id="{37A29190-6964-4A4E-B309-1354545B8896}"/>
                      </a:ext>
                    </a:extLst>
                  </p:cNvPr>
                  <p:cNvCxnSpPr>
                    <a:endCxn id="383"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383" name="Isosceles Triangle 52">
                    <a:extLst>
                      <a:ext uri="{FF2B5EF4-FFF2-40B4-BE49-F238E27FC236}">
                        <a16:creationId xmlns:a16="http://schemas.microsoft.com/office/drawing/2014/main" id="{B49620A5-C577-4FFA-9B87-29BA557F10E1}"/>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78" name="Straight Arrow Connector 118">
                  <a:extLst>
                    <a:ext uri="{FF2B5EF4-FFF2-40B4-BE49-F238E27FC236}">
                      <a16:creationId xmlns:a16="http://schemas.microsoft.com/office/drawing/2014/main" id="{151C036D-EF42-4ECA-83E5-7976DCD7685A}"/>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379" name="Straight Connector 138">
                  <a:extLst>
                    <a:ext uri="{FF2B5EF4-FFF2-40B4-BE49-F238E27FC236}">
                      <a16:creationId xmlns:a16="http://schemas.microsoft.com/office/drawing/2014/main" id="{F8853E6F-2642-42CF-8312-9946B86F78C8}"/>
                    </a:ext>
                  </a:extLst>
                </p:cNvPr>
                <p:cNvCxnSpPr>
                  <a:cxnSpLocks/>
                  <a:stCxn id="380"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80" name="椭圆 379">
                  <a:extLst>
                    <a:ext uri="{FF2B5EF4-FFF2-40B4-BE49-F238E27FC236}">
                      <a16:creationId xmlns:a16="http://schemas.microsoft.com/office/drawing/2014/main" id="{1DC2D9FD-02CD-4E60-8772-9986AE4CBB97}"/>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cxnSp>
            <p:nvCxnSpPr>
              <p:cNvPr id="336" name="Straight Connector 170">
                <a:extLst>
                  <a:ext uri="{FF2B5EF4-FFF2-40B4-BE49-F238E27FC236}">
                    <a16:creationId xmlns:a16="http://schemas.microsoft.com/office/drawing/2014/main" id="{968C2E0D-92EB-46B4-8356-D4B085A504EA}"/>
                  </a:ext>
                </a:extLst>
              </p:cNvPr>
              <p:cNvCxnSpPr>
                <a:cxnSpLocks/>
              </p:cNvCxnSpPr>
              <p:nvPr/>
            </p:nvCxnSpPr>
            <p:spPr bwMode="auto">
              <a:xfrm>
                <a:off x="1906504" y="3956686"/>
                <a:ext cx="0" cy="910539"/>
              </a:xfrm>
              <a:prstGeom prst="line">
                <a:avLst/>
              </a:prstGeom>
              <a:solidFill>
                <a:srgbClr val="00B8FF"/>
              </a:solidFill>
              <a:ln w="19050" cap="rnd" cmpd="sng" algn="ctr">
                <a:solidFill>
                  <a:schemeClr val="tx1"/>
                </a:solidFill>
                <a:prstDash val="solid"/>
                <a:round/>
                <a:headEnd type="none" w="med" len="med"/>
                <a:tailEnd type="none" w="med" len="med"/>
              </a:ln>
              <a:effectLst/>
            </p:spPr>
          </p:cxnSp>
          <p:cxnSp>
            <p:nvCxnSpPr>
              <p:cNvPr id="337" name="Straight Connector 172">
                <a:extLst>
                  <a:ext uri="{FF2B5EF4-FFF2-40B4-BE49-F238E27FC236}">
                    <a16:creationId xmlns:a16="http://schemas.microsoft.com/office/drawing/2014/main" id="{1324D3B7-9D33-4C5E-AB5E-3EA08BD97C5D}"/>
                  </a:ext>
                </a:extLst>
              </p:cNvPr>
              <p:cNvCxnSpPr/>
              <p:nvPr/>
            </p:nvCxnSpPr>
            <p:spPr bwMode="auto">
              <a:xfrm flipH="1">
                <a:off x="1747277" y="4390235"/>
                <a:ext cx="159226" cy="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38" name="Rectangle 173">
                <a:extLst>
                  <a:ext uri="{FF2B5EF4-FFF2-40B4-BE49-F238E27FC236}">
                    <a16:creationId xmlns:a16="http://schemas.microsoft.com/office/drawing/2014/main" id="{41752C65-88E2-422C-B5CF-77C376E48D46}"/>
                  </a:ext>
                </a:extLst>
              </p:cNvPr>
              <p:cNvSpPr/>
              <p:nvPr/>
            </p:nvSpPr>
            <p:spPr bwMode="auto">
              <a:xfrm>
                <a:off x="1349212" y="4181410"/>
                <a:ext cx="398065" cy="428838"/>
              </a:xfrm>
              <a:prstGeom prst="rect">
                <a:avLst/>
              </a:prstGeom>
              <a:solidFill>
                <a:srgbClr val="00B0F0"/>
              </a:solidFill>
              <a:ln w="19050" cap="rnd"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algn="ctr" defTabSz="449263" eaLnBrk="0" fontAlgn="base" hangingPunct="0">
                  <a:spcBef>
                    <a:spcPct val="0"/>
                  </a:spcBef>
                  <a:spcAft>
                    <a:spcPct val="0"/>
                  </a:spcAft>
                  <a:buClr>
                    <a:srgbClr val="000000"/>
                  </a:buClr>
                  <a:buSzPct val="100000"/>
                </a:pPr>
                <a:r>
                  <a:rPr lang="en-US" sz="1600" b="1" dirty="0">
                    <a:ea typeface="MS Gothic" charset="-128"/>
                  </a:rPr>
                  <a:t>RF</a:t>
                </a:r>
              </a:p>
            </p:txBody>
          </p:sp>
          <p:grpSp>
            <p:nvGrpSpPr>
              <p:cNvPr id="339" name="组合 338">
                <a:extLst>
                  <a:ext uri="{FF2B5EF4-FFF2-40B4-BE49-F238E27FC236}">
                    <a16:creationId xmlns:a16="http://schemas.microsoft.com/office/drawing/2014/main" id="{B13B3730-796B-4A6F-A81A-0CC56CE225F2}"/>
                  </a:ext>
                </a:extLst>
              </p:cNvPr>
              <p:cNvGrpSpPr/>
              <p:nvPr/>
            </p:nvGrpSpPr>
            <p:grpSpPr>
              <a:xfrm>
                <a:off x="2463281" y="4078396"/>
                <a:ext cx="684450" cy="476801"/>
                <a:chOff x="2368841" y="2317472"/>
                <a:chExt cx="1457690" cy="881059"/>
              </a:xfrm>
            </p:grpSpPr>
            <p:sp>
              <p:nvSpPr>
                <p:cNvPr id="372" name="椭圆 371">
                  <a:extLst>
                    <a:ext uri="{FF2B5EF4-FFF2-40B4-BE49-F238E27FC236}">
                      <a16:creationId xmlns:a16="http://schemas.microsoft.com/office/drawing/2014/main" id="{32D662AC-CC00-4F28-BBAD-9A74DBD26159}"/>
                    </a:ext>
                  </a:extLst>
                </p:cNvPr>
                <p:cNvSpPr/>
                <p:nvPr/>
              </p:nvSpPr>
              <p:spPr>
                <a:xfrm rot="19800000">
                  <a:off x="2368841" y="231747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373" name="椭圆 372">
                  <a:extLst>
                    <a:ext uri="{FF2B5EF4-FFF2-40B4-BE49-F238E27FC236}">
                      <a16:creationId xmlns:a16="http://schemas.microsoft.com/office/drawing/2014/main" id="{980DB79F-CEA5-40FE-8062-55458F87E686}"/>
                    </a:ext>
                  </a:extLst>
                </p:cNvPr>
                <p:cNvSpPr/>
                <p:nvPr/>
              </p:nvSpPr>
              <p:spPr>
                <a:xfrm rot="20700000">
                  <a:off x="2416831" y="2471809"/>
                  <a:ext cx="1409700" cy="185963"/>
                </a:xfrm>
                <a:prstGeom prst="ellipse">
                  <a:avLst/>
                </a:prstGeom>
                <a:solidFill>
                  <a:schemeClr val="accent1"/>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dirty="0"/>
                </a:p>
              </p:txBody>
            </p:sp>
            <p:sp>
              <p:nvSpPr>
                <p:cNvPr id="374" name="椭圆 373">
                  <a:extLst>
                    <a:ext uri="{FF2B5EF4-FFF2-40B4-BE49-F238E27FC236}">
                      <a16:creationId xmlns:a16="http://schemas.microsoft.com/office/drawing/2014/main" id="{F4106D91-B814-474A-80BC-6E0FB239069C}"/>
                    </a:ext>
                  </a:extLst>
                </p:cNvPr>
                <p:cNvSpPr/>
                <p:nvPr/>
              </p:nvSpPr>
              <p:spPr>
                <a:xfrm>
                  <a:off x="2416782" y="2636909"/>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375" name="椭圆 374">
                  <a:extLst>
                    <a:ext uri="{FF2B5EF4-FFF2-40B4-BE49-F238E27FC236}">
                      <a16:creationId xmlns:a16="http://schemas.microsoft.com/office/drawing/2014/main" id="{A0DF1BA1-13C7-49FE-8499-DF58F21296D5}"/>
                    </a:ext>
                  </a:extLst>
                </p:cNvPr>
                <p:cNvSpPr/>
                <p:nvPr/>
              </p:nvSpPr>
              <p:spPr>
                <a:xfrm rot="900000">
                  <a:off x="2416831" y="2822542"/>
                  <a:ext cx="1409700" cy="185963"/>
                </a:xfrm>
                <a:prstGeom prst="ellipse">
                  <a:avLst/>
                </a:prstGeom>
                <a:solidFill>
                  <a:schemeClr val="accent2"/>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376" name="椭圆 375">
                  <a:extLst>
                    <a:ext uri="{FF2B5EF4-FFF2-40B4-BE49-F238E27FC236}">
                      <a16:creationId xmlns:a16="http://schemas.microsoft.com/office/drawing/2014/main" id="{4033E555-AF80-4FE6-B102-5D46B6AD0F18}"/>
                    </a:ext>
                  </a:extLst>
                </p:cNvPr>
                <p:cNvSpPr/>
                <p:nvPr/>
              </p:nvSpPr>
              <p:spPr>
                <a:xfrm rot="1800000">
                  <a:off x="2368841" y="3012568"/>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340" name="组合 339">
                <a:extLst>
                  <a:ext uri="{FF2B5EF4-FFF2-40B4-BE49-F238E27FC236}">
                    <a16:creationId xmlns:a16="http://schemas.microsoft.com/office/drawing/2014/main" id="{88F93EA9-89EF-4115-AFD5-2BCDA7116118}"/>
                  </a:ext>
                </a:extLst>
              </p:cNvPr>
              <p:cNvGrpSpPr/>
              <p:nvPr/>
            </p:nvGrpSpPr>
            <p:grpSpPr>
              <a:xfrm>
                <a:off x="1906505" y="3691618"/>
                <a:ext cx="581884" cy="377109"/>
                <a:chOff x="1906505" y="2159808"/>
                <a:chExt cx="581884" cy="377109"/>
              </a:xfrm>
            </p:grpSpPr>
            <p:grpSp>
              <p:nvGrpSpPr>
                <p:cNvPr id="365" name="Group 49">
                  <a:extLst>
                    <a:ext uri="{FF2B5EF4-FFF2-40B4-BE49-F238E27FC236}">
                      <a16:creationId xmlns:a16="http://schemas.microsoft.com/office/drawing/2014/main" id="{24D24C77-B3C5-44D0-A8AD-AA9692F4B000}"/>
                    </a:ext>
                  </a:extLst>
                </p:cNvPr>
                <p:cNvGrpSpPr>
                  <a:grpSpLocks noChangeAspect="1"/>
                </p:cNvGrpSpPr>
                <p:nvPr/>
              </p:nvGrpSpPr>
              <p:grpSpPr>
                <a:xfrm>
                  <a:off x="2226840" y="2159808"/>
                  <a:ext cx="261549" cy="264539"/>
                  <a:chOff x="2667000" y="1828800"/>
                  <a:chExt cx="342894" cy="381001"/>
                </a:xfrm>
              </p:grpSpPr>
              <p:cxnSp>
                <p:nvCxnSpPr>
                  <p:cNvPr id="369" name="Straight Connector 50">
                    <a:extLst>
                      <a:ext uri="{FF2B5EF4-FFF2-40B4-BE49-F238E27FC236}">
                        <a16:creationId xmlns:a16="http://schemas.microsoft.com/office/drawing/2014/main" id="{C717913C-0EFA-40A5-83F0-82F578F62675}"/>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370" name="Straight Connector 51">
                    <a:extLst>
                      <a:ext uri="{FF2B5EF4-FFF2-40B4-BE49-F238E27FC236}">
                        <a16:creationId xmlns:a16="http://schemas.microsoft.com/office/drawing/2014/main" id="{4440B26A-5B89-4AE4-B8DC-5661E37346C2}"/>
                      </a:ext>
                    </a:extLst>
                  </p:cNvPr>
                  <p:cNvCxnSpPr>
                    <a:endCxn id="371"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371" name="Isosceles Triangle 52">
                    <a:extLst>
                      <a:ext uri="{FF2B5EF4-FFF2-40B4-BE49-F238E27FC236}">
                        <a16:creationId xmlns:a16="http://schemas.microsoft.com/office/drawing/2014/main" id="{37791DB8-03D8-4B80-9081-C9A8E6BD8C40}"/>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66" name="Straight Arrow Connector 118">
                  <a:extLst>
                    <a:ext uri="{FF2B5EF4-FFF2-40B4-BE49-F238E27FC236}">
                      <a16:creationId xmlns:a16="http://schemas.microsoft.com/office/drawing/2014/main" id="{D5C12D30-33F3-4A4B-92BE-BFBECE29D92A}"/>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367" name="Straight Connector 138">
                  <a:extLst>
                    <a:ext uri="{FF2B5EF4-FFF2-40B4-BE49-F238E27FC236}">
                      <a16:creationId xmlns:a16="http://schemas.microsoft.com/office/drawing/2014/main" id="{4EFCD9BF-D356-4E9B-934D-461E794AB39A}"/>
                    </a:ext>
                  </a:extLst>
                </p:cNvPr>
                <p:cNvCxnSpPr>
                  <a:cxnSpLocks/>
                  <a:stCxn id="368"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68" name="椭圆 367">
                  <a:extLst>
                    <a:ext uri="{FF2B5EF4-FFF2-40B4-BE49-F238E27FC236}">
                      <a16:creationId xmlns:a16="http://schemas.microsoft.com/office/drawing/2014/main" id="{4B10970B-453E-405B-84A9-662DF14E901A}"/>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341" name="组合 340">
                <a:extLst>
                  <a:ext uri="{FF2B5EF4-FFF2-40B4-BE49-F238E27FC236}">
                    <a16:creationId xmlns:a16="http://schemas.microsoft.com/office/drawing/2014/main" id="{CB60DC94-4089-4052-80C5-AD29A99EA323}"/>
                  </a:ext>
                </a:extLst>
              </p:cNvPr>
              <p:cNvGrpSpPr/>
              <p:nvPr/>
            </p:nvGrpSpPr>
            <p:grpSpPr>
              <a:xfrm>
                <a:off x="1906505" y="3993024"/>
                <a:ext cx="581884" cy="377109"/>
                <a:chOff x="1906505" y="2159808"/>
                <a:chExt cx="581884" cy="377109"/>
              </a:xfrm>
            </p:grpSpPr>
            <p:grpSp>
              <p:nvGrpSpPr>
                <p:cNvPr id="358" name="Group 49">
                  <a:extLst>
                    <a:ext uri="{FF2B5EF4-FFF2-40B4-BE49-F238E27FC236}">
                      <a16:creationId xmlns:a16="http://schemas.microsoft.com/office/drawing/2014/main" id="{077CDAF2-9133-4326-99C3-4A85D69D0703}"/>
                    </a:ext>
                  </a:extLst>
                </p:cNvPr>
                <p:cNvGrpSpPr>
                  <a:grpSpLocks noChangeAspect="1"/>
                </p:cNvGrpSpPr>
                <p:nvPr/>
              </p:nvGrpSpPr>
              <p:grpSpPr>
                <a:xfrm>
                  <a:off x="2226840" y="2159808"/>
                  <a:ext cx="261549" cy="264539"/>
                  <a:chOff x="2667000" y="1828800"/>
                  <a:chExt cx="342894" cy="381001"/>
                </a:xfrm>
              </p:grpSpPr>
              <p:cxnSp>
                <p:nvCxnSpPr>
                  <p:cNvPr id="362" name="Straight Connector 50">
                    <a:extLst>
                      <a:ext uri="{FF2B5EF4-FFF2-40B4-BE49-F238E27FC236}">
                        <a16:creationId xmlns:a16="http://schemas.microsoft.com/office/drawing/2014/main" id="{6219A928-B0F0-48BF-9CAF-56BB23B30DCE}"/>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363" name="Straight Connector 51">
                    <a:extLst>
                      <a:ext uri="{FF2B5EF4-FFF2-40B4-BE49-F238E27FC236}">
                        <a16:creationId xmlns:a16="http://schemas.microsoft.com/office/drawing/2014/main" id="{91C255BD-1DC0-4D46-90C0-F82CEDEE808D}"/>
                      </a:ext>
                    </a:extLst>
                  </p:cNvPr>
                  <p:cNvCxnSpPr>
                    <a:endCxn id="364"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364" name="Isosceles Triangle 52">
                    <a:extLst>
                      <a:ext uri="{FF2B5EF4-FFF2-40B4-BE49-F238E27FC236}">
                        <a16:creationId xmlns:a16="http://schemas.microsoft.com/office/drawing/2014/main" id="{1C3111ED-1D0C-45BB-8BBD-757896C04DEE}"/>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59" name="Straight Arrow Connector 118">
                  <a:extLst>
                    <a:ext uri="{FF2B5EF4-FFF2-40B4-BE49-F238E27FC236}">
                      <a16:creationId xmlns:a16="http://schemas.microsoft.com/office/drawing/2014/main" id="{0C3CB45B-E720-4E97-8C86-D8BEBCC4EE71}"/>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360" name="Straight Connector 138">
                  <a:extLst>
                    <a:ext uri="{FF2B5EF4-FFF2-40B4-BE49-F238E27FC236}">
                      <a16:creationId xmlns:a16="http://schemas.microsoft.com/office/drawing/2014/main" id="{55565512-C34E-4DF9-B2A7-2A50F125A166}"/>
                    </a:ext>
                  </a:extLst>
                </p:cNvPr>
                <p:cNvCxnSpPr>
                  <a:cxnSpLocks/>
                  <a:stCxn id="361"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61" name="椭圆 360">
                  <a:extLst>
                    <a:ext uri="{FF2B5EF4-FFF2-40B4-BE49-F238E27FC236}">
                      <a16:creationId xmlns:a16="http://schemas.microsoft.com/office/drawing/2014/main" id="{8B163465-9B09-4532-B27E-4498B17E050D}"/>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342" name="组合 341">
                <a:extLst>
                  <a:ext uri="{FF2B5EF4-FFF2-40B4-BE49-F238E27FC236}">
                    <a16:creationId xmlns:a16="http://schemas.microsoft.com/office/drawing/2014/main" id="{36EED4DB-FBBB-4880-9AA6-494AE4AE2366}"/>
                  </a:ext>
                </a:extLst>
              </p:cNvPr>
              <p:cNvGrpSpPr/>
              <p:nvPr/>
            </p:nvGrpSpPr>
            <p:grpSpPr>
              <a:xfrm>
                <a:off x="1906505" y="4294430"/>
                <a:ext cx="581884" cy="377109"/>
                <a:chOff x="1906505" y="2159808"/>
                <a:chExt cx="581884" cy="377109"/>
              </a:xfrm>
            </p:grpSpPr>
            <p:grpSp>
              <p:nvGrpSpPr>
                <p:cNvPr id="351" name="Group 49">
                  <a:extLst>
                    <a:ext uri="{FF2B5EF4-FFF2-40B4-BE49-F238E27FC236}">
                      <a16:creationId xmlns:a16="http://schemas.microsoft.com/office/drawing/2014/main" id="{1BF3FC52-3EDE-4D36-8605-B91C263EBAAB}"/>
                    </a:ext>
                  </a:extLst>
                </p:cNvPr>
                <p:cNvGrpSpPr>
                  <a:grpSpLocks noChangeAspect="1"/>
                </p:cNvGrpSpPr>
                <p:nvPr/>
              </p:nvGrpSpPr>
              <p:grpSpPr>
                <a:xfrm>
                  <a:off x="2226840" y="2159808"/>
                  <a:ext cx="261549" cy="264539"/>
                  <a:chOff x="2667000" y="1828800"/>
                  <a:chExt cx="342894" cy="381001"/>
                </a:xfrm>
              </p:grpSpPr>
              <p:cxnSp>
                <p:nvCxnSpPr>
                  <p:cNvPr id="355" name="Straight Connector 50">
                    <a:extLst>
                      <a:ext uri="{FF2B5EF4-FFF2-40B4-BE49-F238E27FC236}">
                        <a16:creationId xmlns:a16="http://schemas.microsoft.com/office/drawing/2014/main" id="{85EEEEF0-60D5-4E99-B4F3-3FCBCA3564CF}"/>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356" name="Straight Connector 51">
                    <a:extLst>
                      <a:ext uri="{FF2B5EF4-FFF2-40B4-BE49-F238E27FC236}">
                        <a16:creationId xmlns:a16="http://schemas.microsoft.com/office/drawing/2014/main" id="{510EC4DA-A465-47D1-BEEE-535D49987FE7}"/>
                      </a:ext>
                    </a:extLst>
                  </p:cNvPr>
                  <p:cNvCxnSpPr>
                    <a:endCxn id="357"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357" name="Isosceles Triangle 52">
                    <a:extLst>
                      <a:ext uri="{FF2B5EF4-FFF2-40B4-BE49-F238E27FC236}">
                        <a16:creationId xmlns:a16="http://schemas.microsoft.com/office/drawing/2014/main" id="{652B7AA8-5563-46F8-BF99-6BDFD178B9C6}"/>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52" name="Straight Arrow Connector 118">
                  <a:extLst>
                    <a:ext uri="{FF2B5EF4-FFF2-40B4-BE49-F238E27FC236}">
                      <a16:creationId xmlns:a16="http://schemas.microsoft.com/office/drawing/2014/main" id="{BE005DFA-6929-4BAA-B87F-AA8825C57A41}"/>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353" name="Straight Connector 138">
                  <a:extLst>
                    <a:ext uri="{FF2B5EF4-FFF2-40B4-BE49-F238E27FC236}">
                      <a16:creationId xmlns:a16="http://schemas.microsoft.com/office/drawing/2014/main" id="{AEEFCB88-4CBA-4D2C-9948-C362F783A0DA}"/>
                    </a:ext>
                  </a:extLst>
                </p:cNvPr>
                <p:cNvCxnSpPr>
                  <a:cxnSpLocks/>
                  <a:stCxn id="354"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54" name="椭圆 353">
                  <a:extLst>
                    <a:ext uri="{FF2B5EF4-FFF2-40B4-BE49-F238E27FC236}">
                      <a16:creationId xmlns:a16="http://schemas.microsoft.com/office/drawing/2014/main" id="{20236CC5-EB04-4050-B622-2033420D9A8D}"/>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nvGrpSpPr>
              <p:cNvPr id="343" name="组合 342">
                <a:extLst>
                  <a:ext uri="{FF2B5EF4-FFF2-40B4-BE49-F238E27FC236}">
                    <a16:creationId xmlns:a16="http://schemas.microsoft.com/office/drawing/2014/main" id="{3FC58C7D-8850-4481-ADB4-33A72E240202}"/>
                  </a:ext>
                </a:extLst>
              </p:cNvPr>
              <p:cNvGrpSpPr/>
              <p:nvPr/>
            </p:nvGrpSpPr>
            <p:grpSpPr>
              <a:xfrm>
                <a:off x="1906505" y="4595836"/>
                <a:ext cx="581884" cy="377109"/>
                <a:chOff x="1906505" y="2159808"/>
                <a:chExt cx="581884" cy="377109"/>
              </a:xfrm>
            </p:grpSpPr>
            <p:grpSp>
              <p:nvGrpSpPr>
                <p:cNvPr id="344" name="Group 49">
                  <a:extLst>
                    <a:ext uri="{FF2B5EF4-FFF2-40B4-BE49-F238E27FC236}">
                      <a16:creationId xmlns:a16="http://schemas.microsoft.com/office/drawing/2014/main" id="{A82C4AFF-2822-4CE3-9BBD-866A5AEA7C03}"/>
                    </a:ext>
                  </a:extLst>
                </p:cNvPr>
                <p:cNvGrpSpPr>
                  <a:grpSpLocks noChangeAspect="1"/>
                </p:cNvGrpSpPr>
                <p:nvPr/>
              </p:nvGrpSpPr>
              <p:grpSpPr>
                <a:xfrm>
                  <a:off x="2226840" y="2159808"/>
                  <a:ext cx="261549" cy="264539"/>
                  <a:chOff x="2667000" y="1828800"/>
                  <a:chExt cx="342894" cy="381001"/>
                </a:xfrm>
              </p:grpSpPr>
              <p:cxnSp>
                <p:nvCxnSpPr>
                  <p:cNvPr id="348" name="Straight Connector 50">
                    <a:extLst>
                      <a:ext uri="{FF2B5EF4-FFF2-40B4-BE49-F238E27FC236}">
                        <a16:creationId xmlns:a16="http://schemas.microsoft.com/office/drawing/2014/main" id="{41FC3B5B-3068-4440-B6ED-564F73A50181}"/>
                      </a:ext>
                    </a:extLst>
                  </p:cNvPr>
                  <p:cNvCxnSpPr/>
                  <p:nvPr/>
                </p:nvCxnSpPr>
                <p:spPr bwMode="auto">
                  <a:xfrm>
                    <a:off x="2667000" y="2209800"/>
                    <a:ext cx="228600" cy="0"/>
                  </a:xfrm>
                  <a:prstGeom prst="line">
                    <a:avLst/>
                  </a:prstGeom>
                  <a:solidFill>
                    <a:schemeClr val="accent1"/>
                  </a:solidFill>
                  <a:ln w="19050" cap="rnd" cmpd="sng" algn="ctr">
                    <a:solidFill>
                      <a:schemeClr val="tx1"/>
                    </a:solidFill>
                    <a:prstDash val="solid"/>
                    <a:round/>
                    <a:headEnd type="none" w="med" len="med"/>
                    <a:tailEnd type="none" w="med" len="med"/>
                  </a:ln>
                  <a:effectLst/>
                </p:spPr>
              </p:cxnSp>
              <p:cxnSp>
                <p:nvCxnSpPr>
                  <p:cNvPr id="349" name="Straight Connector 51">
                    <a:extLst>
                      <a:ext uri="{FF2B5EF4-FFF2-40B4-BE49-F238E27FC236}">
                        <a16:creationId xmlns:a16="http://schemas.microsoft.com/office/drawing/2014/main" id="{F9CF5E06-B958-47A2-9187-FCB6A3B0472A}"/>
                      </a:ext>
                    </a:extLst>
                  </p:cNvPr>
                  <p:cNvCxnSpPr>
                    <a:endCxn id="350" idx="0"/>
                  </p:cNvCxnSpPr>
                  <p:nvPr/>
                </p:nvCxnSpPr>
                <p:spPr bwMode="auto">
                  <a:xfrm flipH="1" flipV="1">
                    <a:off x="2895595" y="2057400"/>
                    <a:ext cx="4" cy="152401"/>
                  </a:xfrm>
                  <a:prstGeom prst="line">
                    <a:avLst/>
                  </a:prstGeom>
                  <a:solidFill>
                    <a:schemeClr val="accent1"/>
                  </a:solidFill>
                  <a:ln w="19050" cap="rnd" cmpd="sng" algn="ctr">
                    <a:solidFill>
                      <a:schemeClr val="tx1"/>
                    </a:solidFill>
                    <a:prstDash val="solid"/>
                    <a:round/>
                    <a:headEnd type="none" w="med" len="med"/>
                    <a:tailEnd type="none" w="med" len="med"/>
                  </a:ln>
                  <a:effectLst/>
                </p:spPr>
              </p:cxnSp>
              <p:sp>
                <p:nvSpPr>
                  <p:cNvPr id="350" name="Isosceles Triangle 52">
                    <a:extLst>
                      <a:ext uri="{FF2B5EF4-FFF2-40B4-BE49-F238E27FC236}">
                        <a16:creationId xmlns:a16="http://schemas.microsoft.com/office/drawing/2014/main" id="{1D7C969E-5B90-4AD5-84AE-9A71673ADC98}"/>
                      </a:ext>
                    </a:extLst>
                  </p:cNvPr>
                  <p:cNvSpPr/>
                  <p:nvPr/>
                </p:nvSpPr>
                <p:spPr bwMode="auto">
                  <a:xfrm rot="10800000">
                    <a:off x="2781295" y="1828800"/>
                    <a:ext cx="228599" cy="228600"/>
                  </a:xfrm>
                  <a:prstGeom prst="triangle">
                    <a:avLst/>
                  </a:prstGeom>
                  <a:solidFill>
                    <a:schemeClr val="accent1"/>
                  </a:solidFill>
                  <a:ln w="1905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dirty="0">
                      <a:ln>
                        <a:noFill/>
                      </a:ln>
                      <a:solidFill>
                        <a:schemeClr val="tx1"/>
                      </a:solidFill>
                      <a:effectLst/>
                      <a:latin typeface="Arial" charset="0"/>
                    </a:endParaRPr>
                  </a:p>
                </p:txBody>
              </p:sp>
            </p:grpSp>
            <p:cxnSp>
              <p:nvCxnSpPr>
                <p:cNvPr id="345" name="Straight Arrow Connector 118">
                  <a:extLst>
                    <a:ext uri="{FF2B5EF4-FFF2-40B4-BE49-F238E27FC236}">
                      <a16:creationId xmlns:a16="http://schemas.microsoft.com/office/drawing/2014/main" id="{0A2F8F1C-DA9C-4F72-89B4-38800EAF1C88}"/>
                    </a:ext>
                  </a:extLst>
                </p:cNvPr>
                <p:cNvCxnSpPr>
                  <a:cxnSpLocks noChangeAspect="1"/>
                </p:cNvCxnSpPr>
                <p:nvPr/>
              </p:nvCxnSpPr>
              <p:spPr bwMode="auto">
                <a:xfrm flipV="1">
                  <a:off x="2061025" y="2267386"/>
                  <a:ext cx="203699" cy="269531"/>
                </a:xfrm>
                <a:prstGeom prst="straightConnector1">
                  <a:avLst/>
                </a:prstGeom>
                <a:solidFill>
                  <a:schemeClr val="accent1"/>
                </a:solidFill>
                <a:ln w="19050" cap="rnd" cmpd="sng" algn="ctr">
                  <a:solidFill>
                    <a:schemeClr val="tx1"/>
                  </a:solidFill>
                  <a:prstDash val="solid"/>
                  <a:round/>
                  <a:headEnd type="none" w="med" len="med"/>
                  <a:tailEnd type="arrow"/>
                </a:ln>
                <a:effectLst/>
              </p:spPr>
            </p:cxnSp>
            <p:cxnSp>
              <p:nvCxnSpPr>
                <p:cNvPr id="346" name="Straight Connector 138">
                  <a:extLst>
                    <a:ext uri="{FF2B5EF4-FFF2-40B4-BE49-F238E27FC236}">
                      <a16:creationId xmlns:a16="http://schemas.microsoft.com/office/drawing/2014/main" id="{7355701A-6A40-465E-88AE-CA42AA51DACB}"/>
                    </a:ext>
                  </a:extLst>
                </p:cNvPr>
                <p:cNvCxnSpPr>
                  <a:cxnSpLocks/>
                  <a:stCxn id="347" idx="2"/>
                </p:cNvCxnSpPr>
                <p:nvPr/>
              </p:nvCxnSpPr>
              <p:spPr bwMode="auto">
                <a:xfrm flipH="1" flipV="1">
                  <a:off x="1906505" y="2424876"/>
                  <a:ext cx="154998" cy="1060"/>
                </a:xfrm>
                <a:prstGeom prst="line">
                  <a:avLst/>
                </a:prstGeom>
                <a:solidFill>
                  <a:srgbClr val="00B8FF"/>
                </a:solidFill>
                <a:ln w="19050" cap="rnd" cmpd="sng" algn="ctr">
                  <a:solidFill>
                    <a:schemeClr val="tx1"/>
                  </a:solidFill>
                  <a:prstDash val="solid"/>
                  <a:round/>
                  <a:headEnd type="none" w="med" len="med"/>
                  <a:tailEnd type="none" w="med" len="med"/>
                </a:ln>
                <a:effectLst/>
              </p:spPr>
            </p:cxnSp>
            <p:sp>
              <p:nvSpPr>
                <p:cNvPr id="347" name="椭圆 346">
                  <a:extLst>
                    <a:ext uri="{FF2B5EF4-FFF2-40B4-BE49-F238E27FC236}">
                      <a16:creationId xmlns:a16="http://schemas.microsoft.com/office/drawing/2014/main" id="{0456CAF5-3EBC-4F02-BCAC-A1990232B816}"/>
                    </a:ext>
                  </a:extLst>
                </p:cNvPr>
                <p:cNvSpPr/>
                <p:nvPr/>
              </p:nvSpPr>
              <p:spPr>
                <a:xfrm>
                  <a:off x="2061503" y="2345942"/>
                  <a:ext cx="159988" cy="159988"/>
                </a:xfrm>
                <a:prstGeom prst="ellipse">
                  <a:avLst/>
                </a:prstGeom>
                <a:noFill/>
                <a:ln w="19050" cap="rnd"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fontAlgn="base">
                    <a:spcBef>
                      <a:spcPct val="50000"/>
                    </a:spcBef>
                    <a:spcAft>
                      <a:spcPct val="0"/>
                    </a:spcAft>
                  </a:pPr>
                  <a:endParaRPr lang="en-US" sz="2000">
                    <a:solidFill>
                      <a:schemeClr val="tx1"/>
                    </a:solidFill>
                    <a:latin typeface="Arial" charset="0"/>
                  </a:endParaRPr>
                </a:p>
              </p:txBody>
            </p:sp>
          </p:grpSp>
        </p:grpSp>
      </p:grpSp>
    </p:spTree>
    <p:extLst>
      <p:ext uri="{BB962C8B-B14F-4D97-AF65-F5344CB8AC3E}">
        <p14:creationId xmlns:p14="http://schemas.microsoft.com/office/powerpoint/2010/main" val="3840206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34"/>
                                        </p:tgtEl>
                                        <p:attrNameLst>
                                          <p:attrName>style.visibility</p:attrName>
                                        </p:attrNameLst>
                                      </p:cBhvr>
                                      <p:to>
                                        <p:strVal val="visible"/>
                                      </p:to>
                                    </p:set>
                                    <p:animEffect transition="in" filter="fade">
                                      <p:cBhvr>
                                        <p:cTn id="7" dur="500"/>
                                        <p:tgtEl>
                                          <p:spTgt spid="10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24"/>
                                        </p:tgtEl>
                                        <p:attrNameLst>
                                          <p:attrName>style.visibility</p:attrName>
                                        </p:attrNameLst>
                                      </p:cBhvr>
                                      <p:to>
                                        <p:strVal val="visible"/>
                                      </p:to>
                                    </p:set>
                                    <p:animEffect transition="in" filter="fade">
                                      <p:cBhvr>
                                        <p:cTn id="10" dur="500"/>
                                        <p:tgtEl>
                                          <p:spTgt spid="102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par>
                                <p:cTn id="19" presetID="10"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2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987472" cy="1143000"/>
          </a:xfrm>
        </p:spPr>
        <p:txBody>
          <a:bodyPr/>
          <a:lstStyle/>
          <a:p>
            <a:r>
              <a:rPr lang="en-US" dirty="0"/>
              <a:t>Control Path Latency</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20</a:t>
            </a:fld>
            <a:endParaRPr lang="en-US" dirty="0"/>
          </a:p>
        </p:txBody>
      </p:sp>
      <p:pic>
        <p:nvPicPr>
          <p:cNvPr id="5" name="图片 4">
            <a:extLst>
              <a:ext uri="{FF2B5EF4-FFF2-40B4-BE49-F238E27FC236}">
                <a16:creationId xmlns:a16="http://schemas.microsoft.com/office/drawing/2014/main" id="{8C153EC1-4690-4DF9-A8B4-D0F8D4E89DEA}"/>
              </a:ext>
            </a:extLst>
          </p:cNvPr>
          <p:cNvPicPr>
            <a:picLocks noChangeAspect="1"/>
          </p:cNvPicPr>
          <p:nvPr/>
        </p:nvPicPr>
        <p:blipFill>
          <a:blip r:embed="rId3"/>
          <a:stretch>
            <a:fillRect/>
          </a:stretch>
        </p:blipFill>
        <p:spPr>
          <a:xfrm>
            <a:off x="756440" y="1259142"/>
            <a:ext cx="9665176" cy="1232000"/>
          </a:xfrm>
          <a:prstGeom prst="rect">
            <a:avLst/>
          </a:prstGeom>
        </p:spPr>
      </p:pic>
      <p:grpSp>
        <p:nvGrpSpPr>
          <p:cNvPr id="6" name="图形 74">
            <a:extLst>
              <a:ext uri="{FF2B5EF4-FFF2-40B4-BE49-F238E27FC236}">
                <a16:creationId xmlns:a16="http://schemas.microsoft.com/office/drawing/2014/main" id="{24E69012-2B7C-44CE-8997-273BE6616E66}"/>
              </a:ext>
            </a:extLst>
          </p:cNvPr>
          <p:cNvGrpSpPr/>
          <p:nvPr/>
        </p:nvGrpSpPr>
        <p:grpSpPr>
          <a:xfrm>
            <a:off x="2637444" y="3156028"/>
            <a:ext cx="8906186" cy="3299560"/>
            <a:chOff x="1692094" y="640080"/>
            <a:chExt cx="7708392" cy="3931920"/>
          </a:xfrm>
          <a:noFill/>
        </p:grpSpPr>
        <p:sp>
          <p:nvSpPr>
            <p:cNvPr id="7" name="任意多边形: 形状 6">
              <a:extLst>
                <a:ext uri="{FF2B5EF4-FFF2-40B4-BE49-F238E27FC236}">
                  <a16:creationId xmlns:a16="http://schemas.microsoft.com/office/drawing/2014/main" id="{C98D718A-41A9-4784-865C-D244A53DEFEF}"/>
                </a:ext>
              </a:extLst>
            </p:cNvPr>
            <p:cNvSpPr/>
            <p:nvPr/>
          </p:nvSpPr>
          <p:spPr>
            <a:xfrm>
              <a:off x="1692094" y="640080"/>
              <a:ext cx="7708392" cy="1170432"/>
            </a:xfrm>
            <a:custGeom>
              <a:avLst/>
              <a:gdLst>
                <a:gd name="connsiteX0" fmla="*/ 0 w 7708392"/>
                <a:gd name="connsiteY0" fmla="*/ 1102179 h 1170432"/>
                <a:gd name="connsiteX1" fmla="*/ 7725 w 7708392"/>
                <a:gd name="connsiteY1" fmla="*/ 1126672 h 1170432"/>
                <a:gd name="connsiteX2" fmla="*/ 15450 w 7708392"/>
                <a:gd name="connsiteY2" fmla="*/ 1077685 h 1170432"/>
                <a:gd name="connsiteX3" fmla="*/ 23174 w 7708392"/>
                <a:gd name="connsiteY3" fmla="*/ 1077685 h 1170432"/>
                <a:gd name="connsiteX4" fmla="*/ 30899 w 7708392"/>
                <a:gd name="connsiteY4" fmla="*/ 1102179 h 1170432"/>
                <a:gd name="connsiteX5" fmla="*/ 38624 w 7708392"/>
                <a:gd name="connsiteY5" fmla="*/ 1126672 h 1170432"/>
                <a:gd name="connsiteX6" fmla="*/ 46349 w 7708392"/>
                <a:gd name="connsiteY6" fmla="*/ 1126672 h 1170432"/>
                <a:gd name="connsiteX7" fmla="*/ 54074 w 7708392"/>
                <a:gd name="connsiteY7" fmla="*/ 1126672 h 1170432"/>
                <a:gd name="connsiteX8" fmla="*/ 61799 w 7708392"/>
                <a:gd name="connsiteY8" fmla="*/ 1151165 h 1170432"/>
                <a:gd name="connsiteX9" fmla="*/ 69524 w 7708392"/>
                <a:gd name="connsiteY9" fmla="*/ 1151165 h 1170432"/>
                <a:gd name="connsiteX10" fmla="*/ 77248 w 7708392"/>
                <a:gd name="connsiteY10" fmla="*/ 1126672 h 1170432"/>
                <a:gd name="connsiteX11" fmla="*/ 84973 w 7708392"/>
                <a:gd name="connsiteY11" fmla="*/ 1102179 h 1170432"/>
                <a:gd name="connsiteX12" fmla="*/ 92698 w 7708392"/>
                <a:gd name="connsiteY12" fmla="*/ 1102179 h 1170432"/>
                <a:gd name="connsiteX13" fmla="*/ 100423 w 7708392"/>
                <a:gd name="connsiteY13" fmla="*/ 1102179 h 1170432"/>
                <a:gd name="connsiteX14" fmla="*/ 108148 w 7708392"/>
                <a:gd name="connsiteY14" fmla="*/ 1126672 h 1170432"/>
                <a:gd name="connsiteX15" fmla="*/ 115873 w 7708392"/>
                <a:gd name="connsiteY15" fmla="*/ 1175657 h 1170432"/>
                <a:gd name="connsiteX16" fmla="*/ 123598 w 7708392"/>
                <a:gd name="connsiteY16" fmla="*/ 1102179 h 1170432"/>
                <a:gd name="connsiteX17" fmla="*/ 131322 w 7708392"/>
                <a:gd name="connsiteY17" fmla="*/ 1151165 h 1170432"/>
                <a:gd name="connsiteX18" fmla="*/ 139047 w 7708392"/>
                <a:gd name="connsiteY18" fmla="*/ 1151165 h 1170432"/>
                <a:gd name="connsiteX19" fmla="*/ 146772 w 7708392"/>
                <a:gd name="connsiteY19" fmla="*/ 1175657 h 1170432"/>
                <a:gd name="connsiteX20" fmla="*/ 154497 w 7708392"/>
                <a:gd name="connsiteY20" fmla="*/ 1126672 h 1170432"/>
                <a:gd name="connsiteX21" fmla="*/ 162222 w 7708392"/>
                <a:gd name="connsiteY21" fmla="*/ 1126672 h 1170432"/>
                <a:gd name="connsiteX22" fmla="*/ 169947 w 7708392"/>
                <a:gd name="connsiteY22" fmla="*/ 1151165 h 1170432"/>
                <a:gd name="connsiteX23" fmla="*/ 177671 w 7708392"/>
                <a:gd name="connsiteY23" fmla="*/ 1126672 h 1170432"/>
                <a:gd name="connsiteX24" fmla="*/ 185396 w 7708392"/>
                <a:gd name="connsiteY24" fmla="*/ 1102179 h 1170432"/>
                <a:gd name="connsiteX25" fmla="*/ 193121 w 7708392"/>
                <a:gd name="connsiteY25" fmla="*/ 1126672 h 1170432"/>
                <a:gd name="connsiteX26" fmla="*/ 200846 w 7708392"/>
                <a:gd name="connsiteY26" fmla="*/ 1126672 h 1170432"/>
                <a:gd name="connsiteX27" fmla="*/ 208571 w 7708392"/>
                <a:gd name="connsiteY27" fmla="*/ 1126672 h 1170432"/>
                <a:gd name="connsiteX28" fmla="*/ 216296 w 7708392"/>
                <a:gd name="connsiteY28" fmla="*/ 1102179 h 1170432"/>
                <a:gd name="connsiteX29" fmla="*/ 224021 w 7708392"/>
                <a:gd name="connsiteY29" fmla="*/ 1126672 h 1170432"/>
                <a:gd name="connsiteX30" fmla="*/ 231745 w 7708392"/>
                <a:gd name="connsiteY30" fmla="*/ 1102179 h 1170432"/>
                <a:gd name="connsiteX31" fmla="*/ 239470 w 7708392"/>
                <a:gd name="connsiteY31" fmla="*/ 1126672 h 1170432"/>
                <a:gd name="connsiteX32" fmla="*/ 247195 w 7708392"/>
                <a:gd name="connsiteY32" fmla="*/ 1151165 h 1170432"/>
                <a:gd name="connsiteX33" fmla="*/ 254920 w 7708392"/>
                <a:gd name="connsiteY33" fmla="*/ 1151165 h 1170432"/>
                <a:gd name="connsiteX34" fmla="*/ 262645 w 7708392"/>
                <a:gd name="connsiteY34" fmla="*/ 1126672 h 1170432"/>
                <a:gd name="connsiteX35" fmla="*/ 270370 w 7708392"/>
                <a:gd name="connsiteY35" fmla="*/ 1102179 h 1170432"/>
                <a:gd name="connsiteX36" fmla="*/ 278095 w 7708392"/>
                <a:gd name="connsiteY36" fmla="*/ 1102179 h 1170432"/>
                <a:gd name="connsiteX37" fmla="*/ 285819 w 7708392"/>
                <a:gd name="connsiteY37" fmla="*/ 1102179 h 1170432"/>
                <a:gd name="connsiteX38" fmla="*/ 293544 w 7708392"/>
                <a:gd name="connsiteY38" fmla="*/ 1102179 h 1170432"/>
                <a:gd name="connsiteX39" fmla="*/ 301269 w 7708392"/>
                <a:gd name="connsiteY39" fmla="*/ 1126672 h 1170432"/>
                <a:gd name="connsiteX40" fmla="*/ 308994 w 7708392"/>
                <a:gd name="connsiteY40" fmla="*/ 1126672 h 1170432"/>
                <a:gd name="connsiteX41" fmla="*/ 316719 w 7708392"/>
                <a:gd name="connsiteY41" fmla="*/ 1102179 h 1170432"/>
                <a:gd name="connsiteX42" fmla="*/ 324444 w 7708392"/>
                <a:gd name="connsiteY42" fmla="*/ 1126672 h 1170432"/>
                <a:gd name="connsiteX43" fmla="*/ 332169 w 7708392"/>
                <a:gd name="connsiteY43" fmla="*/ 1126672 h 1170432"/>
                <a:gd name="connsiteX44" fmla="*/ 339893 w 7708392"/>
                <a:gd name="connsiteY44" fmla="*/ 1151165 h 1170432"/>
                <a:gd name="connsiteX45" fmla="*/ 347618 w 7708392"/>
                <a:gd name="connsiteY45" fmla="*/ 1102179 h 1170432"/>
                <a:gd name="connsiteX46" fmla="*/ 355343 w 7708392"/>
                <a:gd name="connsiteY46" fmla="*/ 1126672 h 1170432"/>
                <a:gd name="connsiteX47" fmla="*/ 363068 w 7708392"/>
                <a:gd name="connsiteY47" fmla="*/ 1126672 h 1170432"/>
                <a:gd name="connsiteX48" fmla="*/ 370793 w 7708392"/>
                <a:gd name="connsiteY48" fmla="*/ 1126672 h 1170432"/>
                <a:gd name="connsiteX49" fmla="*/ 378518 w 7708392"/>
                <a:gd name="connsiteY49" fmla="*/ 1126672 h 1170432"/>
                <a:gd name="connsiteX50" fmla="*/ 386242 w 7708392"/>
                <a:gd name="connsiteY50" fmla="*/ 1151165 h 1170432"/>
                <a:gd name="connsiteX51" fmla="*/ 393967 w 7708392"/>
                <a:gd name="connsiteY51" fmla="*/ 1126672 h 1170432"/>
                <a:gd name="connsiteX52" fmla="*/ 401692 w 7708392"/>
                <a:gd name="connsiteY52" fmla="*/ 1102179 h 1170432"/>
                <a:gd name="connsiteX53" fmla="*/ 409417 w 7708392"/>
                <a:gd name="connsiteY53" fmla="*/ 1102179 h 1170432"/>
                <a:gd name="connsiteX54" fmla="*/ 417142 w 7708392"/>
                <a:gd name="connsiteY54" fmla="*/ 1126672 h 1170432"/>
                <a:gd name="connsiteX55" fmla="*/ 424867 w 7708392"/>
                <a:gd name="connsiteY55" fmla="*/ 1126672 h 1170432"/>
                <a:gd name="connsiteX56" fmla="*/ 432592 w 7708392"/>
                <a:gd name="connsiteY56" fmla="*/ 1126672 h 1170432"/>
                <a:gd name="connsiteX57" fmla="*/ 440316 w 7708392"/>
                <a:gd name="connsiteY57" fmla="*/ 1126672 h 1170432"/>
                <a:gd name="connsiteX58" fmla="*/ 448041 w 7708392"/>
                <a:gd name="connsiteY58" fmla="*/ 1126672 h 1170432"/>
                <a:gd name="connsiteX59" fmla="*/ 455766 w 7708392"/>
                <a:gd name="connsiteY59" fmla="*/ 1126672 h 1170432"/>
                <a:gd name="connsiteX60" fmla="*/ 463491 w 7708392"/>
                <a:gd name="connsiteY60" fmla="*/ 1151165 h 1170432"/>
                <a:gd name="connsiteX61" fmla="*/ 471216 w 7708392"/>
                <a:gd name="connsiteY61" fmla="*/ 1151165 h 1170432"/>
                <a:gd name="connsiteX62" fmla="*/ 478941 w 7708392"/>
                <a:gd name="connsiteY62" fmla="*/ 1151165 h 1170432"/>
                <a:gd name="connsiteX63" fmla="*/ 486666 w 7708392"/>
                <a:gd name="connsiteY63" fmla="*/ 1126672 h 1170432"/>
                <a:gd name="connsiteX64" fmla="*/ 494390 w 7708392"/>
                <a:gd name="connsiteY64" fmla="*/ 1102179 h 1170432"/>
                <a:gd name="connsiteX65" fmla="*/ 502115 w 7708392"/>
                <a:gd name="connsiteY65" fmla="*/ 1102179 h 1170432"/>
                <a:gd name="connsiteX66" fmla="*/ 509840 w 7708392"/>
                <a:gd name="connsiteY66" fmla="*/ 1102179 h 1170432"/>
                <a:gd name="connsiteX67" fmla="*/ 517565 w 7708392"/>
                <a:gd name="connsiteY67" fmla="*/ 1126672 h 1170432"/>
                <a:gd name="connsiteX68" fmla="*/ 525290 w 7708392"/>
                <a:gd name="connsiteY68" fmla="*/ 1126672 h 1170432"/>
                <a:gd name="connsiteX69" fmla="*/ 533015 w 7708392"/>
                <a:gd name="connsiteY69" fmla="*/ 1102179 h 1170432"/>
                <a:gd name="connsiteX70" fmla="*/ 540739 w 7708392"/>
                <a:gd name="connsiteY70" fmla="*/ 1102179 h 1170432"/>
                <a:gd name="connsiteX71" fmla="*/ 548464 w 7708392"/>
                <a:gd name="connsiteY71" fmla="*/ 1151165 h 1170432"/>
                <a:gd name="connsiteX72" fmla="*/ 556189 w 7708392"/>
                <a:gd name="connsiteY72" fmla="*/ 1102179 h 1170432"/>
                <a:gd name="connsiteX73" fmla="*/ 563914 w 7708392"/>
                <a:gd name="connsiteY73" fmla="*/ 1151165 h 1170432"/>
                <a:gd name="connsiteX74" fmla="*/ 571639 w 7708392"/>
                <a:gd name="connsiteY74" fmla="*/ 1077685 h 1170432"/>
                <a:gd name="connsiteX75" fmla="*/ 579364 w 7708392"/>
                <a:gd name="connsiteY75" fmla="*/ 1126672 h 1170432"/>
                <a:gd name="connsiteX76" fmla="*/ 587089 w 7708392"/>
                <a:gd name="connsiteY76" fmla="*/ 1126672 h 1170432"/>
                <a:gd name="connsiteX77" fmla="*/ 594813 w 7708392"/>
                <a:gd name="connsiteY77" fmla="*/ 1102179 h 1170432"/>
                <a:gd name="connsiteX78" fmla="*/ 602538 w 7708392"/>
                <a:gd name="connsiteY78" fmla="*/ 1126672 h 1170432"/>
                <a:gd name="connsiteX79" fmla="*/ 610263 w 7708392"/>
                <a:gd name="connsiteY79" fmla="*/ 1126672 h 1170432"/>
                <a:gd name="connsiteX80" fmla="*/ 617988 w 7708392"/>
                <a:gd name="connsiteY80" fmla="*/ 1126672 h 1170432"/>
                <a:gd name="connsiteX81" fmla="*/ 625713 w 7708392"/>
                <a:gd name="connsiteY81" fmla="*/ 1126672 h 1170432"/>
                <a:gd name="connsiteX82" fmla="*/ 633438 w 7708392"/>
                <a:gd name="connsiteY82" fmla="*/ 1126672 h 1170432"/>
                <a:gd name="connsiteX83" fmla="*/ 641163 w 7708392"/>
                <a:gd name="connsiteY83" fmla="*/ 1126672 h 1170432"/>
                <a:gd name="connsiteX84" fmla="*/ 648887 w 7708392"/>
                <a:gd name="connsiteY84" fmla="*/ 1102179 h 1170432"/>
                <a:gd name="connsiteX85" fmla="*/ 656612 w 7708392"/>
                <a:gd name="connsiteY85" fmla="*/ 1126672 h 1170432"/>
                <a:gd name="connsiteX86" fmla="*/ 664337 w 7708392"/>
                <a:gd name="connsiteY86" fmla="*/ 1102179 h 1170432"/>
                <a:gd name="connsiteX87" fmla="*/ 672062 w 7708392"/>
                <a:gd name="connsiteY87" fmla="*/ 1102179 h 1170432"/>
                <a:gd name="connsiteX88" fmla="*/ 679787 w 7708392"/>
                <a:gd name="connsiteY88" fmla="*/ 1102179 h 1170432"/>
                <a:gd name="connsiteX89" fmla="*/ 687512 w 7708392"/>
                <a:gd name="connsiteY89" fmla="*/ 1126672 h 1170432"/>
                <a:gd name="connsiteX90" fmla="*/ 695237 w 7708392"/>
                <a:gd name="connsiteY90" fmla="*/ 1102179 h 1170432"/>
                <a:gd name="connsiteX91" fmla="*/ 702961 w 7708392"/>
                <a:gd name="connsiteY91" fmla="*/ 1126672 h 1170432"/>
                <a:gd name="connsiteX92" fmla="*/ 710686 w 7708392"/>
                <a:gd name="connsiteY92" fmla="*/ 1126672 h 1170432"/>
                <a:gd name="connsiteX93" fmla="*/ 718411 w 7708392"/>
                <a:gd name="connsiteY93" fmla="*/ 1151165 h 1170432"/>
                <a:gd name="connsiteX94" fmla="*/ 726136 w 7708392"/>
                <a:gd name="connsiteY94" fmla="*/ 1126672 h 1170432"/>
                <a:gd name="connsiteX95" fmla="*/ 733861 w 7708392"/>
                <a:gd name="connsiteY95" fmla="*/ 1151165 h 1170432"/>
                <a:gd name="connsiteX96" fmla="*/ 741586 w 7708392"/>
                <a:gd name="connsiteY96" fmla="*/ 1126672 h 1170432"/>
                <a:gd name="connsiteX97" fmla="*/ 749311 w 7708392"/>
                <a:gd name="connsiteY97" fmla="*/ 1126672 h 1170432"/>
                <a:gd name="connsiteX98" fmla="*/ 757035 w 7708392"/>
                <a:gd name="connsiteY98" fmla="*/ 1126672 h 1170432"/>
                <a:gd name="connsiteX99" fmla="*/ 764760 w 7708392"/>
                <a:gd name="connsiteY99" fmla="*/ 1126672 h 1170432"/>
                <a:gd name="connsiteX100" fmla="*/ 772485 w 7708392"/>
                <a:gd name="connsiteY100" fmla="*/ 1151165 h 1170432"/>
                <a:gd name="connsiteX101" fmla="*/ 780210 w 7708392"/>
                <a:gd name="connsiteY101" fmla="*/ 1126672 h 1170432"/>
                <a:gd name="connsiteX102" fmla="*/ 787935 w 7708392"/>
                <a:gd name="connsiteY102" fmla="*/ 1126672 h 1170432"/>
                <a:gd name="connsiteX103" fmla="*/ 795660 w 7708392"/>
                <a:gd name="connsiteY103" fmla="*/ 1151165 h 1170432"/>
                <a:gd name="connsiteX104" fmla="*/ 803385 w 7708392"/>
                <a:gd name="connsiteY104" fmla="*/ 1126672 h 1170432"/>
                <a:gd name="connsiteX105" fmla="*/ 811109 w 7708392"/>
                <a:gd name="connsiteY105" fmla="*/ 1102179 h 1170432"/>
                <a:gd name="connsiteX106" fmla="*/ 818834 w 7708392"/>
                <a:gd name="connsiteY106" fmla="*/ 1151165 h 1170432"/>
                <a:gd name="connsiteX107" fmla="*/ 826559 w 7708392"/>
                <a:gd name="connsiteY107" fmla="*/ 1126672 h 1170432"/>
                <a:gd name="connsiteX108" fmla="*/ 834284 w 7708392"/>
                <a:gd name="connsiteY108" fmla="*/ 1102179 h 1170432"/>
                <a:gd name="connsiteX109" fmla="*/ 842009 w 7708392"/>
                <a:gd name="connsiteY109" fmla="*/ 1126672 h 1170432"/>
                <a:gd name="connsiteX110" fmla="*/ 849734 w 7708392"/>
                <a:gd name="connsiteY110" fmla="*/ 1151165 h 1170432"/>
                <a:gd name="connsiteX111" fmla="*/ 857458 w 7708392"/>
                <a:gd name="connsiteY111" fmla="*/ 1151165 h 1170432"/>
                <a:gd name="connsiteX112" fmla="*/ 865183 w 7708392"/>
                <a:gd name="connsiteY112" fmla="*/ 1102179 h 1170432"/>
                <a:gd name="connsiteX113" fmla="*/ 872908 w 7708392"/>
                <a:gd name="connsiteY113" fmla="*/ 1126672 h 1170432"/>
                <a:gd name="connsiteX114" fmla="*/ 880633 w 7708392"/>
                <a:gd name="connsiteY114" fmla="*/ 1126672 h 1170432"/>
                <a:gd name="connsiteX115" fmla="*/ 888358 w 7708392"/>
                <a:gd name="connsiteY115" fmla="*/ 1151165 h 1170432"/>
                <a:gd name="connsiteX116" fmla="*/ 896083 w 7708392"/>
                <a:gd name="connsiteY116" fmla="*/ 1126672 h 1170432"/>
                <a:gd name="connsiteX117" fmla="*/ 903808 w 7708392"/>
                <a:gd name="connsiteY117" fmla="*/ 1077685 h 1170432"/>
                <a:gd name="connsiteX118" fmla="*/ 911532 w 7708392"/>
                <a:gd name="connsiteY118" fmla="*/ 1053193 h 1170432"/>
                <a:gd name="connsiteX119" fmla="*/ 919257 w 7708392"/>
                <a:gd name="connsiteY119" fmla="*/ 1028700 h 1170432"/>
                <a:gd name="connsiteX120" fmla="*/ 926982 w 7708392"/>
                <a:gd name="connsiteY120" fmla="*/ 930729 h 1170432"/>
                <a:gd name="connsiteX121" fmla="*/ 934707 w 7708392"/>
                <a:gd name="connsiteY121" fmla="*/ 881743 h 1170432"/>
                <a:gd name="connsiteX122" fmla="*/ 942432 w 7708392"/>
                <a:gd name="connsiteY122" fmla="*/ 832757 h 1170432"/>
                <a:gd name="connsiteX123" fmla="*/ 950157 w 7708392"/>
                <a:gd name="connsiteY123" fmla="*/ 832757 h 1170432"/>
                <a:gd name="connsiteX124" fmla="*/ 957882 w 7708392"/>
                <a:gd name="connsiteY124" fmla="*/ 808265 h 1170432"/>
                <a:gd name="connsiteX125" fmla="*/ 965606 w 7708392"/>
                <a:gd name="connsiteY125" fmla="*/ 832757 h 1170432"/>
                <a:gd name="connsiteX126" fmla="*/ 973331 w 7708392"/>
                <a:gd name="connsiteY126" fmla="*/ 881743 h 1170432"/>
                <a:gd name="connsiteX127" fmla="*/ 981056 w 7708392"/>
                <a:gd name="connsiteY127" fmla="*/ 906235 h 1170432"/>
                <a:gd name="connsiteX128" fmla="*/ 988781 w 7708392"/>
                <a:gd name="connsiteY128" fmla="*/ 930729 h 1170432"/>
                <a:gd name="connsiteX129" fmla="*/ 996506 w 7708392"/>
                <a:gd name="connsiteY129" fmla="*/ 906235 h 1170432"/>
                <a:gd name="connsiteX130" fmla="*/ 1004231 w 7708392"/>
                <a:gd name="connsiteY130" fmla="*/ 857250 h 1170432"/>
                <a:gd name="connsiteX131" fmla="*/ 1011956 w 7708392"/>
                <a:gd name="connsiteY131" fmla="*/ 881743 h 1170432"/>
                <a:gd name="connsiteX132" fmla="*/ 1019680 w 7708392"/>
                <a:gd name="connsiteY132" fmla="*/ 930729 h 1170432"/>
                <a:gd name="connsiteX133" fmla="*/ 1027405 w 7708392"/>
                <a:gd name="connsiteY133" fmla="*/ 857250 h 1170432"/>
                <a:gd name="connsiteX134" fmla="*/ 1035130 w 7708392"/>
                <a:gd name="connsiteY134" fmla="*/ 906235 h 1170432"/>
                <a:gd name="connsiteX135" fmla="*/ 1042855 w 7708392"/>
                <a:gd name="connsiteY135" fmla="*/ 881743 h 1170432"/>
                <a:gd name="connsiteX136" fmla="*/ 1050580 w 7708392"/>
                <a:gd name="connsiteY136" fmla="*/ 832757 h 1170432"/>
                <a:gd name="connsiteX137" fmla="*/ 1058305 w 7708392"/>
                <a:gd name="connsiteY137" fmla="*/ 832757 h 1170432"/>
                <a:gd name="connsiteX138" fmla="*/ 1066029 w 7708392"/>
                <a:gd name="connsiteY138" fmla="*/ 759279 h 1170432"/>
                <a:gd name="connsiteX139" fmla="*/ 1073754 w 7708392"/>
                <a:gd name="connsiteY139" fmla="*/ 734785 h 1170432"/>
                <a:gd name="connsiteX140" fmla="*/ 1081479 w 7708392"/>
                <a:gd name="connsiteY140" fmla="*/ 710293 h 1170432"/>
                <a:gd name="connsiteX141" fmla="*/ 1089204 w 7708392"/>
                <a:gd name="connsiteY141" fmla="*/ 685800 h 1170432"/>
                <a:gd name="connsiteX142" fmla="*/ 1096929 w 7708392"/>
                <a:gd name="connsiteY142" fmla="*/ 685800 h 1170432"/>
                <a:gd name="connsiteX143" fmla="*/ 1104654 w 7708392"/>
                <a:gd name="connsiteY143" fmla="*/ 661307 h 1170432"/>
                <a:gd name="connsiteX144" fmla="*/ 1112379 w 7708392"/>
                <a:gd name="connsiteY144" fmla="*/ 661307 h 1170432"/>
                <a:gd name="connsiteX145" fmla="*/ 1120103 w 7708392"/>
                <a:gd name="connsiteY145" fmla="*/ 685800 h 1170432"/>
                <a:gd name="connsiteX146" fmla="*/ 1127828 w 7708392"/>
                <a:gd name="connsiteY146" fmla="*/ 734785 h 1170432"/>
                <a:gd name="connsiteX147" fmla="*/ 1135553 w 7708392"/>
                <a:gd name="connsiteY147" fmla="*/ 734785 h 1170432"/>
                <a:gd name="connsiteX148" fmla="*/ 1143278 w 7708392"/>
                <a:gd name="connsiteY148" fmla="*/ 710293 h 1170432"/>
                <a:gd name="connsiteX149" fmla="*/ 1151003 w 7708392"/>
                <a:gd name="connsiteY149" fmla="*/ 734785 h 1170432"/>
                <a:gd name="connsiteX150" fmla="*/ 1158728 w 7708392"/>
                <a:gd name="connsiteY150" fmla="*/ 710293 h 1170432"/>
                <a:gd name="connsiteX151" fmla="*/ 1166453 w 7708392"/>
                <a:gd name="connsiteY151" fmla="*/ 661307 h 1170432"/>
                <a:gd name="connsiteX152" fmla="*/ 1174177 w 7708392"/>
                <a:gd name="connsiteY152" fmla="*/ 661307 h 1170432"/>
                <a:gd name="connsiteX153" fmla="*/ 1181902 w 7708392"/>
                <a:gd name="connsiteY153" fmla="*/ 661307 h 1170432"/>
                <a:gd name="connsiteX154" fmla="*/ 1189627 w 7708392"/>
                <a:gd name="connsiteY154" fmla="*/ 636814 h 1170432"/>
                <a:gd name="connsiteX155" fmla="*/ 1197352 w 7708392"/>
                <a:gd name="connsiteY155" fmla="*/ 636814 h 1170432"/>
                <a:gd name="connsiteX156" fmla="*/ 1205077 w 7708392"/>
                <a:gd name="connsiteY156" fmla="*/ 612322 h 1170432"/>
                <a:gd name="connsiteX157" fmla="*/ 1212802 w 7708392"/>
                <a:gd name="connsiteY157" fmla="*/ 636814 h 1170432"/>
                <a:gd name="connsiteX158" fmla="*/ 1220527 w 7708392"/>
                <a:gd name="connsiteY158" fmla="*/ 636814 h 1170432"/>
                <a:gd name="connsiteX159" fmla="*/ 1228251 w 7708392"/>
                <a:gd name="connsiteY159" fmla="*/ 636814 h 1170432"/>
                <a:gd name="connsiteX160" fmla="*/ 1235976 w 7708392"/>
                <a:gd name="connsiteY160" fmla="*/ 636814 h 1170432"/>
                <a:gd name="connsiteX161" fmla="*/ 1243701 w 7708392"/>
                <a:gd name="connsiteY161" fmla="*/ 636814 h 1170432"/>
                <a:gd name="connsiteX162" fmla="*/ 1251426 w 7708392"/>
                <a:gd name="connsiteY162" fmla="*/ 612322 h 1170432"/>
                <a:gd name="connsiteX163" fmla="*/ 1259151 w 7708392"/>
                <a:gd name="connsiteY163" fmla="*/ 612322 h 1170432"/>
                <a:gd name="connsiteX164" fmla="*/ 1266876 w 7708392"/>
                <a:gd name="connsiteY164" fmla="*/ 612322 h 1170432"/>
                <a:gd name="connsiteX165" fmla="*/ 1274600 w 7708392"/>
                <a:gd name="connsiteY165" fmla="*/ 587828 h 1170432"/>
                <a:gd name="connsiteX166" fmla="*/ 1282325 w 7708392"/>
                <a:gd name="connsiteY166" fmla="*/ 563335 h 1170432"/>
                <a:gd name="connsiteX167" fmla="*/ 1290050 w 7708392"/>
                <a:gd name="connsiteY167" fmla="*/ 587828 h 1170432"/>
                <a:gd name="connsiteX168" fmla="*/ 1297775 w 7708392"/>
                <a:gd name="connsiteY168" fmla="*/ 563335 h 1170432"/>
                <a:gd name="connsiteX169" fmla="*/ 1305500 w 7708392"/>
                <a:gd name="connsiteY169" fmla="*/ 563335 h 1170432"/>
                <a:gd name="connsiteX170" fmla="*/ 1313225 w 7708392"/>
                <a:gd name="connsiteY170" fmla="*/ 563335 h 1170432"/>
                <a:gd name="connsiteX171" fmla="*/ 1320950 w 7708392"/>
                <a:gd name="connsiteY171" fmla="*/ 587828 h 1170432"/>
                <a:gd name="connsiteX172" fmla="*/ 1328674 w 7708392"/>
                <a:gd name="connsiteY172" fmla="*/ 563335 h 1170432"/>
                <a:gd name="connsiteX173" fmla="*/ 1336399 w 7708392"/>
                <a:gd name="connsiteY173" fmla="*/ 587828 h 1170432"/>
                <a:gd name="connsiteX174" fmla="*/ 1344124 w 7708392"/>
                <a:gd name="connsiteY174" fmla="*/ 538843 h 1170432"/>
                <a:gd name="connsiteX175" fmla="*/ 1351849 w 7708392"/>
                <a:gd name="connsiteY175" fmla="*/ 563335 h 1170432"/>
                <a:gd name="connsiteX176" fmla="*/ 1359574 w 7708392"/>
                <a:gd name="connsiteY176" fmla="*/ 563335 h 1170432"/>
                <a:gd name="connsiteX177" fmla="*/ 1367299 w 7708392"/>
                <a:gd name="connsiteY177" fmla="*/ 563335 h 1170432"/>
                <a:gd name="connsiteX178" fmla="*/ 1375024 w 7708392"/>
                <a:gd name="connsiteY178" fmla="*/ 538843 h 1170432"/>
                <a:gd name="connsiteX179" fmla="*/ 1382748 w 7708392"/>
                <a:gd name="connsiteY179" fmla="*/ 538843 h 1170432"/>
                <a:gd name="connsiteX180" fmla="*/ 1390473 w 7708392"/>
                <a:gd name="connsiteY180" fmla="*/ 538843 h 1170432"/>
                <a:gd name="connsiteX181" fmla="*/ 1398198 w 7708392"/>
                <a:gd name="connsiteY181" fmla="*/ 563335 h 1170432"/>
                <a:gd name="connsiteX182" fmla="*/ 1405923 w 7708392"/>
                <a:gd name="connsiteY182" fmla="*/ 538843 h 1170432"/>
                <a:gd name="connsiteX183" fmla="*/ 1413648 w 7708392"/>
                <a:gd name="connsiteY183" fmla="*/ 538843 h 1170432"/>
                <a:gd name="connsiteX184" fmla="*/ 1421373 w 7708392"/>
                <a:gd name="connsiteY184" fmla="*/ 514350 h 1170432"/>
                <a:gd name="connsiteX185" fmla="*/ 1429097 w 7708392"/>
                <a:gd name="connsiteY185" fmla="*/ 514350 h 1170432"/>
                <a:gd name="connsiteX186" fmla="*/ 1436822 w 7708392"/>
                <a:gd name="connsiteY186" fmla="*/ 489857 h 1170432"/>
                <a:gd name="connsiteX187" fmla="*/ 1444547 w 7708392"/>
                <a:gd name="connsiteY187" fmla="*/ 514350 h 1170432"/>
                <a:gd name="connsiteX188" fmla="*/ 1452272 w 7708392"/>
                <a:gd name="connsiteY188" fmla="*/ 514350 h 1170432"/>
                <a:gd name="connsiteX189" fmla="*/ 1459997 w 7708392"/>
                <a:gd name="connsiteY189" fmla="*/ 514350 h 1170432"/>
                <a:gd name="connsiteX190" fmla="*/ 1467722 w 7708392"/>
                <a:gd name="connsiteY190" fmla="*/ 514350 h 1170432"/>
                <a:gd name="connsiteX191" fmla="*/ 1475447 w 7708392"/>
                <a:gd name="connsiteY191" fmla="*/ 514350 h 1170432"/>
                <a:gd name="connsiteX192" fmla="*/ 1483171 w 7708392"/>
                <a:gd name="connsiteY192" fmla="*/ 514350 h 1170432"/>
                <a:gd name="connsiteX193" fmla="*/ 1490896 w 7708392"/>
                <a:gd name="connsiteY193" fmla="*/ 489857 h 1170432"/>
                <a:gd name="connsiteX194" fmla="*/ 1498621 w 7708392"/>
                <a:gd name="connsiteY194" fmla="*/ 489857 h 1170432"/>
                <a:gd name="connsiteX195" fmla="*/ 1506346 w 7708392"/>
                <a:gd name="connsiteY195" fmla="*/ 465365 h 1170432"/>
                <a:gd name="connsiteX196" fmla="*/ 1514071 w 7708392"/>
                <a:gd name="connsiteY196" fmla="*/ 514350 h 1170432"/>
                <a:gd name="connsiteX197" fmla="*/ 1521796 w 7708392"/>
                <a:gd name="connsiteY197" fmla="*/ 465365 h 1170432"/>
                <a:gd name="connsiteX198" fmla="*/ 1529521 w 7708392"/>
                <a:gd name="connsiteY198" fmla="*/ 440872 h 1170432"/>
                <a:gd name="connsiteX199" fmla="*/ 1537245 w 7708392"/>
                <a:gd name="connsiteY199" fmla="*/ 465365 h 1170432"/>
                <a:gd name="connsiteX200" fmla="*/ 1544970 w 7708392"/>
                <a:gd name="connsiteY200" fmla="*/ 489857 h 1170432"/>
                <a:gd name="connsiteX201" fmla="*/ 1552695 w 7708392"/>
                <a:gd name="connsiteY201" fmla="*/ 465365 h 1170432"/>
                <a:gd name="connsiteX202" fmla="*/ 1560420 w 7708392"/>
                <a:gd name="connsiteY202" fmla="*/ 465365 h 1170432"/>
                <a:gd name="connsiteX203" fmla="*/ 1568145 w 7708392"/>
                <a:gd name="connsiteY203" fmla="*/ 465365 h 1170432"/>
                <a:gd name="connsiteX204" fmla="*/ 1575870 w 7708392"/>
                <a:gd name="connsiteY204" fmla="*/ 440872 h 1170432"/>
                <a:gd name="connsiteX205" fmla="*/ 1583595 w 7708392"/>
                <a:gd name="connsiteY205" fmla="*/ 465365 h 1170432"/>
                <a:gd name="connsiteX206" fmla="*/ 1591319 w 7708392"/>
                <a:gd name="connsiteY206" fmla="*/ 465365 h 1170432"/>
                <a:gd name="connsiteX207" fmla="*/ 1599044 w 7708392"/>
                <a:gd name="connsiteY207" fmla="*/ 440872 h 1170432"/>
                <a:gd name="connsiteX208" fmla="*/ 1606769 w 7708392"/>
                <a:gd name="connsiteY208" fmla="*/ 489857 h 1170432"/>
                <a:gd name="connsiteX209" fmla="*/ 1614494 w 7708392"/>
                <a:gd name="connsiteY209" fmla="*/ 440872 h 1170432"/>
                <a:gd name="connsiteX210" fmla="*/ 1622219 w 7708392"/>
                <a:gd name="connsiteY210" fmla="*/ 440872 h 1170432"/>
                <a:gd name="connsiteX211" fmla="*/ 1629944 w 7708392"/>
                <a:gd name="connsiteY211" fmla="*/ 465365 h 1170432"/>
                <a:gd name="connsiteX212" fmla="*/ 1637668 w 7708392"/>
                <a:gd name="connsiteY212" fmla="*/ 416378 h 1170432"/>
                <a:gd name="connsiteX213" fmla="*/ 1645393 w 7708392"/>
                <a:gd name="connsiteY213" fmla="*/ 440872 h 1170432"/>
                <a:gd name="connsiteX214" fmla="*/ 1653118 w 7708392"/>
                <a:gd name="connsiteY214" fmla="*/ 465365 h 1170432"/>
                <a:gd name="connsiteX215" fmla="*/ 1660843 w 7708392"/>
                <a:gd name="connsiteY215" fmla="*/ 440872 h 1170432"/>
                <a:gd name="connsiteX216" fmla="*/ 1668568 w 7708392"/>
                <a:gd name="connsiteY216" fmla="*/ 391885 h 1170432"/>
                <a:gd name="connsiteX217" fmla="*/ 1676293 w 7708392"/>
                <a:gd name="connsiteY217" fmla="*/ 391885 h 1170432"/>
                <a:gd name="connsiteX218" fmla="*/ 1684018 w 7708392"/>
                <a:gd name="connsiteY218" fmla="*/ 465365 h 1170432"/>
                <a:gd name="connsiteX219" fmla="*/ 1691742 w 7708392"/>
                <a:gd name="connsiteY219" fmla="*/ 465365 h 1170432"/>
                <a:gd name="connsiteX220" fmla="*/ 1699467 w 7708392"/>
                <a:gd name="connsiteY220" fmla="*/ 465365 h 1170432"/>
                <a:gd name="connsiteX221" fmla="*/ 1707192 w 7708392"/>
                <a:gd name="connsiteY221" fmla="*/ 391885 h 1170432"/>
                <a:gd name="connsiteX222" fmla="*/ 1714917 w 7708392"/>
                <a:gd name="connsiteY222" fmla="*/ 391885 h 1170432"/>
                <a:gd name="connsiteX223" fmla="*/ 1722642 w 7708392"/>
                <a:gd name="connsiteY223" fmla="*/ 440872 h 1170432"/>
                <a:gd name="connsiteX224" fmla="*/ 1730367 w 7708392"/>
                <a:gd name="connsiteY224" fmla="*/ 416378 h 1170432"/>
                <a:gd name="connsiteX225" fmla="*/ 1738092 w 7708392"/>
                <a:gd name="connsiteY225" fmla="*/ 391885 h 1170432"/>
                <a:gd name="connsiteX226" fmla="*/ 1745816 w 7708392"/>
                <a:gd name="connsiteY226" fmla="*/ 416378 h 1170432"/>
                <a:gd name="connsiteX227" fmla="*/ 1753541 w 7708392"/>
                <a:gd name="connsiteY227" fmla="*/ 391885 h 1170432"/>
                <a:gd name="connsiteX228" fmla="*/ 1761266 w 7708392"/>
                <a:gd name="connsiteY228" fmla="*/ 391885 h 1170432"/>
                <a:gd name="connsiteX229" fmla="*/ 1768991 w 7708392"/>
                <a:gd name="connsiteY229" fmla="*/ 416378 h 1170432"/>
                <a:gd name="connsiteX230" fmla="*/ 1776716 w 7708392"/>
                <a:gd name="connsiteY230" fmla="*/ 416378 h 1170432"/>
                <a:gd name="connsiteX231" fmla="*/ 1784441 w 7708392"/>
                <a:gd name="connsiteY231" fmla="*/ 416378 h 1170432"/>
                <a:gd name="connsiteX232" fmla="*/ 1792166 w 7708392"/>
                <a:gd name="connsiteY232" fmla="*/ 416378 h 1170432"/>
                <a:gd name="connsiteX233" fmla="*/ 1799890 w 7708392"/>
                <a:gd name="connsiteY233" fmla="*/ 391885 h 1170432"/>
                <a:gd name="connsiteX234" fmla="*/ 1807615 w 7708392"/>
                <a:gd name="connsiteY234" fmla="*/ 416378 h 1170432"/>
                <a:gd name="connsiteX235" fmla="*/ 1815340 w 7708392"/>
                <a:gd name="connsiteY235" fmla="*/ 416378 h 1170432"/>
                <a:gd name="connsiteX236" fmla="*/ 1823065 w 7708392"/>
                <a:gd name="connsiteY236" fmla="*/ 440872 h 1170432"/>
                <a:gd name="connsiteX237" fmla="*/ 1830790 w 7708392"/>
                <a:gd name="connsiteY237" fmla="*/ 391885 h 1170432"/>
                <a:gd name="connsiteX238" fmla="*/ 1838515 w 7708392"/>
                <a:gd name="connsiteY238" fmla="*/ 391885 h 1170432"/>
                <a:gd name="connsiteX239" fmla="*/ 1846239 w 7708392"/>
                <a:gd name="connsiteY239" fmla="*/ 440872 h 1170432"/>
                <a:gd name="connsiteX240" fmla="*/ 1853964 w 7708392"/>
                <a:gd name="connsiteY240" fmla="*/ 391885 h 1170432"/>
                <a:gd name="connsiteX241" fmla="*/ 1861689 w 7708392"/>
                <a:gd name="connsiteY241" fmla="*/ 416378 h 1170432"/>
                <a:gd name="connsiteX242" fmla="*/ 1869414 w 7708392"/>
                <a:gd name="connsiteY242" fmla="*/ 367393 h 1170432"/>
                <a:gd name="connsiteX243" fmla="*/ 1877139 w 7708392"/>
                <a:gd name="connsiteY243" fmla="*/ 367393 h 1170432"/>
                <a:gd name="connsiteX244" fmla="*/ 1884864 w 7708392"/>
                <a:gd name="connsiteY244" fmla="*/ 342900 h 1170432"/>
                <a:gd name="connsiteX245" fmla="*/ 1892589 w 7708392"/>
                <a:gd name="connsiteY245" fmla="*/ 416378 h 1170432"/>
                <a:gd name="connsiteX246" fmla="*/ 1900313 w 7708392"/>
                <a:gd name="connsiteY246" fmla="*/ 416378 h 1170432"/>
                <a:gd name="connsiteX247" fmla="*/ 1908038 w 7708392"/>
                <a:gd name="connsiteY247" fmla="*/ 391885 h 1170432"/>
                <a:gd name="connsiteX248" fmla="*/ 1915763 w 7708392"/>
                <a:gd name="connsiteY248" fmla="*/ 318407 h 1170432"/>
                <a:gd name="connsiteX249" fmla="*/ 1923488 w 7708392"/>
                <a:gd name="connsiteY249" fmla="*/ 318407 h 1170432"/>
                <a:gd name="connsiteX250" fmla="*/ 1931213 w 7708392"/>
                <a:gd name="connsiteY250" fmla="*/ 367393 h 1170432"/>
                <a:gd name="connsiteX251" fmla="*/ 1938938 w 7708392"/>
                <a:gd name="connsiteY251" fmla="*/ 416378 h 1170432"/>
                <a:gd name="connsiteX252" fmla="*/ 1946663 w 7708392"/>
                <a:gd name="connsiteY252" fmla="*/ 391885 h 1170432"/>
                <a:gd name="connsiteX253" fmla="*/ 1954387 w 7708392"/>
                <a:gd name="connsiteY253" fmla="*/ 318407 h 1170432"/>
                <a:gd name="connsiteX254" fmla="*/ 1962112 w 7708392"/>
                <a:gd name="connsiteY254" fmla="*/ 318407 h 1170432"/>
                <a:gd name="connsiteX255" fmla="*/ 1969837 w 7708392"/>
                <a:gd name="connsiteY255" fmla="*/ 391885 h 1170432"/>
                <a:gd name="connsiteX256" fmla="*/ 1977562 w 7708392"/>
                <a:gd name="connsiteY256" fmla="*/ 416378 h 1170432"/>
                <a:gd name="connsiteX257" fmla="*/ 1985287 w 7708392"/>
                <a:gd name="connsiteY257" fmla="*/ 465365 h 1170432"/>
                <a:gd name="connsiteX258" fmla="*/ 1993012 w 7708392"/>
                <a:gd name="connsiteY258" fmla="*/ 391885 h 1170432"/>
                <a:gd name="connsiteX259" fmla="*/ 2000737 w 7708392"/>
                <a:gd name="connsiteY259" fmla="*/ 293915 h 1170432"/>
                <a:gd name="connsiteX260" fmla="*/ 2008461 w 7708392"/>
                <a:gd name="connsiteY260" fmla="*/ 342900 h 1170432"/>
                <a:gd name="connsiteX261" fmla="*/ 2016186 w 7708392"/>
                <a:gd name="connsiteY261" fmla="*/ 416378 h 1170432"/>
                <a:gd name="connsiteX262" fmla="*/ 2023911 w 7708392"/>
                <a:gd name="connsiteY262" fmla="*/ 416378 h 1170432"/>
                <a:gd name="connsiteX263" fmla="*/ 2031636 w 7708392"/>
                <a:gd name="connsiteY263" fmla="*/ 342900 h 1170432"/>
                <a:gd name="connsiteX264" fmla="*/ 2039361 w 7708392"/>
                <a:gd name="connsiteY264" fmla="*/ 342900 h 1170432"/>
                <a:gd name="connsiteX265" fmla="*/ 2047086 w 7708392"/>
                <a:gd name="connsiteY265" fmla="*/ 342900 h 1170432"/>
                <a:gd name="connsiteX266" fmla="*/ 2054810 w 7708392"/>
                <a:gd name="connsiteY266" fmla="*/ 416378 h 1170432"/>
                <a:gd name="connsiteX267" fmla="*/ 2062535 w 7708392"/>
                <a:gd name="connsiteY267" fmla="*/ 440872 h 1170432"/>
                <a:gd name="connsiteX268" fmla="*/ 2070260 w 7708392"/>
                <a:gd name="connsiteY268" fmla="*/ 367393 h 1170432"/>
                <a:gd name="connsiteX269" fmla="*/ 2077985 w 7708392"/>
                <a:gd name="connsiteY269" fmla="*/ 269422 h 1170432"/>
                <a:gd name="connsiteX270" fmla="*/ 2085710 w 7708392"/>
                <a:gd name="connsiteY270" fmla="*/ 293915 h 1170432"/>
                <a:gd name="connsiteX271" fmla="*/ 2093435 w 7708392"/>
                <a:gd name="connsiteY271" fmla="*/ 391885 h 1170432"/>
                <a:gd name="connsiteX272" fmla="*/ 2101160 w 7708392"/>
                <a:gd name="connsiteY272" fmla="*/ 391885 h 1170432"/>
                <a:gd name="connsiteX273" fmla="*/ 2108884 w 7708392"/>
                <a:gd name="connsiteY273" fmla="*/ 367393 h 1170432"/>
                <a:gd name="connsiteX274" fmla="*/ 2116609 w 7708392"/>
                <a:gd name="connsiteY274" fmla="*/ 318407 h 1170432"/>
                <a:gd name="connsiteX275" fmla="*/ 2124334 w 7708392"/>
                <a:gd name="connsiteY275" fmla="*/ 269422 h 1170432"/>
                <a:gd name="connsiteX276" fmla="*/ 2132059 w 7708392"/>
                <a:gd name="connsiteY276" fmla="*/ 318407 h 1170432"/>
                <a:gd name="connsiteX277" fmla="*/ 2139784 w 7708392"/>
                <a:gd name="connsiteY277" fmla="*/ 367393 h 1170432"/>
                <a:gd name="connsiteX278" fmla="*/ 2147509 w 7708392"/>
                <a:gd name="connsiteY278" fmla="*/ 367393 h 1170432"/>
                <a:gd name="connsiteX279" fmla="*/ 2155234 w 7708392"/>
                <a:gd name="connsiteY279" fmla="*/ 367393 h 1170432"/>
                <a:gd name="connsiteX280" fmla="*/ 2162958 w 7708392"/>
                <a:gd name="connsiteY280" fmla="*/ 318407 h 1170432"/>
                <a:gd name="connsiteX281" fmla="*/ 2170683 w 7708392"/>
                <a:gd name="connsiteY281" fmla="*/ 293915 h 1170432"/>
                <a:gd name="connsiteX282" fmla="*/ 2178408 w 7708392"/>
                <a:gd name="connsiteY282" fmla="*/ 318407 h 1170432"/>
                <a:gd name="connsiteX283" fmla="*/ 2186133 w 7708392"/>
                <a:gd name="connsiteY283" fmla="*/ 342900 h 1170432"/>
                <a:gd name="connsiteX284" fmla="*/ 2193858 w 7708392"/>
                <a:gd name="connsiteY284" fmla="*/ 367393 h 1170432"/>
                <a:gd name="connsiteX285" fmla="*/ 2201583 w 7708392"/>
                <a:gd name="connsiteY285" fmla="*/ 318407 h 1170432"/>
                <a:gd name="connsiteX286" fmla="*/ 2209308 w 7708392"/>
                <a:gd name="connsiteY286" fmla="*/ 293915 h 1170432"/>
                <a:gd name="connsiteX287" fmla="*/ 2217032 w 7708392"/>
                <a:gd name="connsiteY287" fmla="*/ 293915 h 1170432"/>
                <a:gd name="connsiteX288" fmla="*/ 2224757 w 7708392"/>
                <a:gd name="connsiteY288" fmla="*/ 318407 h 1170432"/>
                <a:gd name="connsiteX289" fmla="*/ 2232482 w 7708392"/>
                <a:gd name="connsiteY289" fmla="*/ 367393 h 1170432"/>
                <a:gd name="connsiteX290" fmla="*/ 2240207 w 7708392"/>
                <a:gd name="connsiteY290" fmla="*/ 367393 h 1170432"/>
                <a:gd name="connsiteX291" fmla="*/ 2247932 w 7708392"/>
                <a:gd name="connsiteY291" fmla="*/ 342900 h 1170432"/>
                <a:gd name="connsiteX292" fmla="*/ 2255657 w 7708392"/>
                <a:gd name="connsiteY292" fmla="*/ 318407 h 1170432"/>
                <a:gd name="connsiteX293" fmla="*/ 2263381 w 7708392"/>
                <a:gd name="connsiteY293" fmla="*/ 318407 h 1170432"/>
                <a:gd name="connsiteX294" fmla="*/ 2271106 w 7708392"/>
                <a:gd name="connsiteY294" fmla="*/ 318407 h 1170432"/>
                <a:gd name="connsiteX295" fmla="*/ 2278831 w 7708392"/>
                <a:gd name="connsiteY295" fmla="*/ 342900 h 1170432"/>
                <a:gd name="connsiteX296" fmla="*/ 2286556 w 7708392"/>
                <a:gd name="connsiteY296" fmla="*/ 342900 h 1170432"/>
                <a:gd name="connsiteX297" fmla="*/ 2294281 w 7708392"/>
                <a:gd name="connsiteY297" fmla="*/ 318407 h 1170432"/>
                <a:gd name="connsiteX298" fmla="*/ 2302006 w 7708392"/>
                <a:gd name="connsiteY298" fmla="*/ 293915 h 1170432"/>
                <a:gd name="connsiteX299" fmla="*/ 2309731 w 7708392"/>
                <a:gd name="connsiteY299" fmla="*/ 318407 h 1170432"/>
                <a:gd name="connsiteX300" fmla="*/ 2317455 w 7708392"/>
                <a:gd name="connsiteY300" fmla="*/ 269422 h 1170432"/>
                <a:gd name="connsiteX301" fmla="*/ 2325180 w 7708392"/>
                <a:gd name="connsiteY301" fmla="*/ 318407 h 1170432"/>
                <a:gd name="connsiteX302" fmla="*/ 2332905 w 7708392"/>
                <a:gd name="connsiteY302" fmla="*/ 318407 h 1170432"/>
                <a:gd name="connsiteX303" fmla="*/ 2340630 w 7708392"/>
                <a:gd name="connsiteY303" fmla="*/ 342900 h 1170432"/>
                <a:gd name="connsiteX304" fmla="*/ 2348355 w 7708392"/>
                <a:gd name="connsiteY304" fmla="*/ 342900 h 1170432"/>
                <a:gd name="connsiteX305" fmla="*/ 2356080 w 7708392"/>
                <a:gd name="connsiteY305" fmla="*/ 342900 h 1170432"/>
                <a:gd name="connsiteX306" fmla="*/ 2363805 w 7708392"/>
                <a:gd name="connsiteY306" fmla="*/ 342900 h 1170432"/>
                <a:gd name="connsiteX307" fmla="*/ 2371529 w 7708392"/>
                <a:gd name="connsiteY307" fmla="*/ 318407 h 1170432"/>
                <a:gd name="connsiteX308" fmla="*/ 2379254 w 7708392"/>
                <a:gd name="connsiteY308" fmla="*/ 318407 h 1170432"/>
                <a:gd name="connsiteX309" fmla="*/ 2386979 w 7708392"/>
                <a:gd name="connsiteY309" fmla="*/ 367393 h 1170432"/>
                <a:gd name="connsiteX310" fmla="*/ 2394704 w 7708392"/>
                <a:gd name="connsiteY310" fmla="*/ 342900 h 1170432"/>
                <a:gd name="connsiteX311" fmla="*/ 2402429 w 7708392"/>
                <a:gd name="connsiteY311" fmla="*/ 318407 h 1170432"/>
                <a:gd name="connsiteX312" fmla="*/ 2410154 w 7708392"/>
                <a:gd name="connsiteY312" fmla="*/ 269422 h 1170432"/>
                <a:gd name="connsiteX313" fmla="*/ 2417878 w 7708392"/>
                <a:gd name="connsiteY313" fmla="*/ 293915 h 1170432"/>
                <a:gd name="connsiteX314" fmla="*/ 2425603 w 7708392"/>
                <a:gd name="connsiteY314" fmla="*/ 318407 h 1170432"/>
                <a:gd name="connsiteX315" fmla="*/ 2433328 w 7708392"/>
                <a:gd name="connsiteY315" fmla="*/ 367393 h 1170432"/>
                <a:gd name="connsiteX316" fmla="*/ 2441053 w 7708392"/>
                <a:gd name="connsiteY316" fmla="*/ 318407 h 1170432"/>
                <a:gd name="connsiteX317" fmla="*/ 2448778 w 7708392"/>
                <a:gd name="connsiteY317" fmla="*/ 244928 h 1170432"/>
                <a:gd name="connsiteX318" fmla="*/ 2456503 w 7708392"/>
                <a:gd name="connsiteY318" fmla="*/ 293915 h 1170432"/>
                <a:gd name="connsiteX319" fmla="*/ 2464228 w 7708392"/>
                <a:gd name="connsiteY319" fmla="*/ 318407 h 1170432"/>
                <a:gd name="connsiteX320" fmla="*/ 2471952 w 7708392"/>
                <a:gd name="connsiteY320" fmla="*/ 391885 h 1170432"/>
                <a:gd name="connsiteX321" fmla="*/ 2479677 w 7708392"/>
                <a:gd name="connsiteY321" fmla="*/ 391885 h 1170432"/>
                <a:gd name="connsiteX322" fmla="*/ 2487402 w 7708392"/>
                <a:gd name="connsiteY322" fmla="*/ 293915 h 1170432"/>
                <a:gd name="connsiteX323" fmla="*/ 2495127 w 7708392"/>
                <a:gd name="connsiteY323" fmla="*/ 269422 h 1170432"/>
                <a:gd name="connsiteX324" fmla="*/ 2502852 w 7708392"/>
                <a:gd name="connsiteY324" fmla="*/ 293915 h 1170432"/>
                <a:gd name="connsiteX325" fmla="*/ 2510577 w 7708392"/>
                <a:gd name="connsiteY325" fmla="*/ 318407 h 1170432"/>
                <a:gd name="connsiteX326" fmla="*/ 2518302 w 7708392"/>
                <a:gd name="connsiteY326" fmla="*/ 342900 h 1170432"/>
                <a:gd name="connsiteX327" fmla="*/ 2526026 w 7708392"/>
                <a:gd name="connsiteY327" fmla="*/ 293915 h 1170432"/>
                <a:gd name="connsiteX328" fmla="*/ 2533751 w 7708392"/>
                <a:gd name="connsiteY328" fmla="*/ 244928 h 1170432"/>
                <a:gd name="connsiteX329" fmla="*/ 2541476 w 7708392"/>
                <a:gd name="connsiteY329" fmla="*/ 293915 h 1170432"/>
                <a:gd name="connsiteX330" fmla="*/ 2549201 w 7708392"/>
                <a:gd name="connsiteY330" fmla="*/ 293915 h 1170432"/>
                <a:gd name="connsiteX331" fmla="*/ 2556926 w 7708392"/>
                <a:gd name="connsiteY331" fmla="*/ 318407 h 1170432"/>
                <a:gd name="connsiteX332" fmla="*/ 2564651 w 7708392"/>
                <a:gd name="connsiteY332" fmla="*/ 318407 h 1170432"/>
                <a:gd name="connsiteX333" fmla="*/ 2572376 w 7708392"/>
                <a:gd name="connsiteY333" fmla="*/ 342900 h 1170432"/>
                <a:gd name="connsiteX334" fmla="*/ 2580100 w 7708392"/>
                <a:gd name="connsiteY334" fmla="*/ 244928 h 1170432"/>
                <a:gd name="connsiteX335" fmla="*/ 2587825 w 7708392"/>
                <a:gd name="connsiteY335" fmla="*/ 269422 h 1170432"/>
                <a:gd name="connsiteX336" fmla="*/ 2595550 w 7708392"/>
                <a:gd name="connsiteY336" fmla="*/ 269422 h 1170432"/>
                <a:gd name="connsiteX337" fmla="*/ 2603275 w 7708392"/>
                <a:gd name="connsiteY337" fmla="*/ 318407 h 1170432"/>
                <a:gd name="connsiteX338" fmla="*/ 2611000 w 7708392"/>
                <a:gd name="connsiteY338" fmla="*/ 293915 h 1170432"/>
                <a:gd name="connsiteX339" fmla="*/ 2618725 w 7708392"/>
                <a:gd name="connsiteY339" fmla="*/ 293915 h 1170432"/>
                <a:gd name="connsiteX340" fmla="*/ 2626449 w 7708392"/>
                <a:gd name="connsiteY340" fmla="*/ 244928 h 1170432"/>
                <a:gd name="connsiteX341" fmla="*/ 2634174 w 7708392"/>
                <a:gd name="connsiteY341" fmla="*/ 293915 h 1170432"/>
                <a:gd name="connsiteX342" fmla="*/ 2641899 w 7708392"/>
                <a:gd name="connsiteY342" fmla="*/ 293915 h 1170432"/>
                <a:gd name="connsiteX343" fmla="*/ 2649624 w 7708392"/>
                <a:gd name="connsiteY343" fmla="*/ 318407 h 1170432"/>
                <a:gd name="connsiteX344" fmla="*/ 2657349 w 7708392"/>
                <a:gd name="connsiteY344" fmla="*/ 318407 h 1170432"/>
                <a:gd name="connsiteX345" fmla="*/ 2665074 w 7708392"/>
                <a:gd name="connsiteY345" fmla="*/ 244928 h 1170432"/>
                <a:gd name="connsiteX346" fmla="*/ 2672799 w 7708392"/>
                <a:gd name="connsiteY346" fmla="*/ 244928 h 1170432"/>
                <a:gd name="connsiteX347" fmla="*/ 2680523 w 7708392"/>
                <a:gd name="connsiteY347" fmla="*/ 293915 h 1170432"/>
                <a:gd name="connsiteX348" fmla="*/ 2688248 w 7708392"/>
                <a:gd name="connsiteY348" fmla="*/ 318407 h 1170432"/>
                <a:gd name="connsiteX349" fmla="*/ 2695973 w 7708392"/>
                <a:gd name="connsiteY349" fmla="*/ 318407 h 1170432"/>
                <a:gd name="connsiteX350" fmla="*/ 2703698 w 7708392"/>
                <a:gd name="connsiteY350" fmla="*/ 293915 h 1170432"/>
                <a:gd name="connsiteX351" fmla="*/ 2711423 w 7708392"/>
                <a:gd name="connsiteY351" fmla="*/ 244928 h 1170432"/>
                <a:gd name="connsiteX352" fmla="*/ 2719148 w 7708392"/>
                <a:gd name="connsiteY352" fmla="*/ 244928 h 1170432"/>
                <a:gd name="connsiteX353" fmla="*/ 2726873 w 7708392"/>
                <a:gd name="connsiteY353" fmla="*/ 318407 h 1170432"/>
                <a:gd name="connsiteX354" fmla="*/ 2734597 w 7708392"/>
                <a:gd name="connsiteY354" fmla="*/ 318407 h 1170432"/>
                <a:gd name="connsiteX355" fmla="*/ 2742322 w 7708392"/>
                <a:gd name="connsiteY355" fmla="*/ 293915 h 1170432"/>
                <a:gd name="connsiteX356" fmla="*/ 2750047 w 7708392"/>
                <a:gd name="connsiteY356" fmla="*/ 269422 h 1170432"/>
                <a:gd name="connsiteX357" fmla="*/ 2757772 w 7708392"/>
                <a:gd name="connsiteY357" fmla="*/ 244928 h 1170432"/>
                <a:gd name="connsiteX358" fmla="*/ 2765497 w 7708392"/>
                <a:gd name="connsiteY358" fmla="*/ 195943 h 1170432"/>
                <a:gd name="connsiteX359" fmla="*/ 2773222 w 7708392"/>
                <a:gd name="connsiteY359" fmla="*/ 269422 h 1170432"/>
                <a:gd name="connsiteX360" fmla="*/ 2780947 w 7708392"/>
                <a:gd name="connsiteY360" fmla="*/ 318407 h 1170432"/>
                <a:gd name="connsiteX361" fmla="*/ 2788671 w 7708392"/>
                <a:gd name="connsiteY361" fmla="*/ 318407 h 1170432"/>
                <a:gd name="connsiteX362" fmla="*/ 2796396 w 7708392"/>
                <a:gd name="connsiteY362" fmla="*/ 269422 h 1170432"/>
                <a:gd name="connsiteX363" fmla="*/ 2804121 w 7708392"/>
                <a:gd name="connsiteY363" fmla="*/ 269422 h 1170432"/>
                <a:gd name="connsiteX364" fmla="*/ 2811846 w 7708392"/>
                <a:gd name="connsiteY364" fmla="*/ 220435 h 1170432"/>
                <a:gd name="connsiteX365" fmla="*/ 2819571 w 7708392"/>
                <a:gd name="connsiteY365" fmla="*/ 244928 h 1170432"/>
                <a:gd name="connsiteX366" fmla="*/ 2827296 w 7708392"/>
                <a:gd name="connsiteY366" fmla="*/ 269422 h 1170432"/>
                <a:gd name="connsiteX367" fmla="*/ 2835020 w 7708392"/>
                <a:gd name="connsiteY367" fmla="*/ 318407 h 1170432"/>
                <a:gd name="connsiteX368" fmla="*/ 2842745 w 7708392"/>
                <a:gd name="connsiteY368" fmla="*/ 269422 h 1170432"/>
                <a:gd name="connsiteX369" fmla="*/ 2850470 w 7708392"/>
                <a:gd name="connsiteY369" fmla="*/ 293915 h 1170432"/>
                <a:gd name="connsiteX370" fmla="*/ 2858195 w 7708392"/>
                <a:gd name="connsiteY370" fmla="*/ 244928 h 1170432"/>
                <a:gd name="connsiteX371" fmla="*/ 2865920 w 7708392"/>
                <a:gd name="connsiteY371" fmla="*/ 293915 h 1170432"/>
                <a:gd name="connsiteX372" fmla="*/ 2873645 w 7708392"/>
                <a:gd name="connsiteY372" fmla="*/ 269422 h 1170432"/>
                <a:gd name="connsiteX373" fmla="*/ 2881370 w 7708392"/>
                <a:gd name="connsiteY373" fmla="*/ 293915 h 1170432"/>
                <a:gd name="connsiteX374" fmla="*/ 2889094 w 7708392"/>
                <a:gd name="connsiteY374" fmla="*/ 269422 h 1170432"/>
                <a:gd name="connsiteX375" fmla="*/ 2896819 w 7708392"/>
                <a:gd name="connsiteY375" fmla="*/ 244928 h 1170432"/>
                <a:gd name="connsiteX376" fmla="*/ 2904544 w 7708392"/>
                <a:gd name="connsiteY376" fmla="*/ 244928 h 1170432"/>
                <a:gd name="connsiteX377" fmla="*/ 2912269 w 7708392"/>
                <a:gd name="connsiteY377" fmla="*/ 293915 h 1170432"/>
                <a:gd name="connsiteX378" fmla="*/ 2919994 w 7708392"/>
                <a:gd name="connsiteY378" fmla="*/ 318407 h 1170432"/>
                <a:gd name="connsiteX379" fmla="*/ 2927719 w 7708392"/>
                <a:gd name="connsiteY379" fmla="*/ 269422 h 1170432"/>
                <a:gd name="connsiteX380" fmla="*/ 2935444 w 7708392"/>
                <a:gd name="connsiteY380" fmla="*/ 220435 h 1170432"/>
                <a:gd name="connsiteX381" fmla="*/ 2943168 w 7708392"/>
                <a:gd name="connsiteY381" fmla="*/ 220435 h 1170432"/>
                <a:gd name="connsiteX382" fmla="*/ 2950893 w 7708392"/>
                <a:gd name="connsiteY382" fmla="*/ 269422 h 1170432"/>
                <a:gd name="connsiteX383" fmla="*/ 2958618 w 7708392"/>
                <a:gd name="connsiteY383" fmla="*/ 318407 h 1170432"/>
                <a:gd name="connsiteX384" fmla="*/ 2966343 w 7708392"/>
                <a:gd name="connsiteY384" fmla="*/ 342900 h 1170432"/>
                <a:gd name="connsiteX385" fmla="*/ 2974068 w 7708392"/>
                <a:gd name="connsiteY385" fmla="*/ 293915 h 1170432"/>
                <a:gd name="connsiteX386" fmla="*/ 2981793 w 7708392"/>
                <a:gd name="connsiteY386" fmla="*/ 220435 h 1170432"/>
                <a:gd name="connsiteX387" fmla="*/ 2989518 w 7708392"/>
                <a:gd name="connsiteY387" fmla="*/ 244928 h 1170432"/>
                <a:gd name="connsiteX388" fmla="*/ 2997242 w 7708392"/>
                <a:gd name="connsiteY388" fmla="*/ 293915 h 1170432"/>
                <a:gd name="connsiteX389" fmla="*/ 3004967 w 7708392"/>
                <a:gd name="connsiteY389" fmla="*/ 318407 h 1170432"/>
                <a:gd name="connsiteX390" fmla="*/ 3012692 w 7708392"/>
                <a:gd name="connsiteY390" fmla="*/ 293915 h 1170432"/>
                <a:gd name="connsiteX391" fmla="*/ 3020417 w 7708392"/>
                <a:gd name="connsiteY391" fmla="*/ 244928 h 1170432"/>
                <a:gd name="connsiteX392" fmla="*/ 3028142 w 7708392"/>
                <a:gd name="connsiteY392" fmla="*/ 171450 h 1170432"/>
                <a:gd name="connsiteX393" fmla="*/ 3035867 w 7708392"/>
                <a:gd name="connsiteY393" fmla="*/ 195943 h 1170432"/>
                <a:gd name="connsiteX394" fmla="*/ 3043592 w 7708392"/>
                <a:gd name="connsiteY394" fmla="*/ 342900 h 1170432"/>
                <a:gd name="connsiteX395" fmla="*/ 3051316 w 7708392"/>
                <a:gd name="connsiteY395" fmla="*/ 367393 h 1170432"/>
                <a:gd name="connsiteX396" fmla="*/ 3059041 w 7708392"/>
                <a:gd name="connsiteY396" fmla="*/ 220435 h 1170432"/>
                <a:gd name="connsiteX397" fmla="*/ 3066766 w 7708392"/>
                <a:gd name="connsiteY397" fmla="*/ 171450 h 1170432"/>
                <a:gd name="connsiteX398" fmla="*/ 3074491 w 7708392"/>
                <a:gd name="connsiteY398" fmla="*/ 195943 h 1170432"/>
                <a:gd name="connsiteX399" fmla="*/ 3082216 w 7708392"/>
                <a:gd name="connsiteY399" fmla="*/ 269422 h 1170432"/>
                <a:gd name="connsiteX400" fmla="*/ 3089941 w 7708392"/>
                <a:gd name="connsiteY400" fmla="*/ 293915 h 1170432"/>
                <a:gd name="connsiteX401" fmla="*/ 3097665 w 7708392"/>
                <a:gd name="connsiteY401" fmla="*/ 293915 h 1170432"/>
                <a:gd name="connsiteX402" fmla="*/ 3105390 w 7708392"/>
                <a:gd name="connsiteY402" fmla="*/ 244928 h 1170432"/>
                <a:gd name="connsiteX403" fmla="*/ 3113115 w 7708392"/>
                <a:gd name="connsiteY403" fmla="*/ 171450 h 1170432"/>
                <a:gd name="connsiteX404" fmla="*/ 3120840 w 7708392"/>
                <a:gd name="connsiteY404" fmla="*/ 220435 h 1170432"/>
                <a:gd name="connsiteX405" fmla="*/ 3128565 w 7708392"/>
                <a:gd name="connsiteY405" fmla="*/ 293915 h 1170432"/>
                <a:gd name="connsiteX406" fmla="*/ 3136290 w 7708392"/>
                <a:gd name="connsiteY406" fmla="*/ 269422 h 1170432"/>
                <a:gd name="connsiteX407" fmla="*/ 3144014 w 7708392"/>
                <a:gd name="connsiteY407" fmla="*/ 195943 h 1170432"/>
                <a:gd name="connsiteX408" fmla="*/ 3151740 w 7708392"/>
                <a:gd name="connsiteY408" fmla="*/ 220435 h 1170432"/>
                <a:gd name="connsiteX409" fmla="*/ 3159464 w 7708392"/>
                <a:gd name="connsiteY409" fmla="*/ 220435 h 1170432"/>
                <a:gd name="connsiteX410" fmla="*/ 3167189 w 7708392"/>
                <a:gd name="connsiteY410" fmla="*/ 269422 h 1170432"/>
                <a:gd name="connsiteX411" fmla="*/ 3174914 w 7708392"/>
                <a:gd name="connsiteY411" fmla="*/ 244928 h 1170432"/>
                <a:gd name="connsiteX412" fmla="*/ 3182639 w 7708392"/>
                <a:gd name="connsiteY412" fmla="*/ 269422 h 1170432"/>
                <a:gd name="connsiteX413" fmla="*/ 3190364 w 7708392"/>
                <a:gd name="connsiteY413" fmla="*/ 244928 h 1170432"/>
                <a:gd name="connsiteX414" fmla="*/ 3198089 w 7708392"/>
                <a:gd name="connsiteY414" fmla="*/ 244928 h 1170432"/>
                <a:gd name="connsiteX415" fmla="*/ 3205813 w 7708392"/>
                <a:gd name="connsiteY415" fmla="*/ 293915 h 1170432"/>
                <a:gd name="connsiteX416" fmla="*/ 3213538 w 7708392"/>
                <a:gd name="connsiteY416" fmla="*/ 293915 h 1170432"/>
                <a:gd name="connsiteX417" fmla="*/ 3221263 w 7708392"/>
                <a:gd name="connsiteY417" fmla="*/ 244928 h 1170432"/>
                <a:gd name="connsiteX418" fmla="*/ 3228988 w 7708392"/>
                <a:gd name="connsiteY418" fmla="*/ 195943 h 1170432"/>
                <a:gd name="connsiteX419" fmla="*/ 3236713 w 7708392"/>
                <a:gd name="connsiteY419" fmla="*/ 171450 h 1170432"/>
                <a:gd name="connsiteX420" fmla="*/ 3244438 w 7708392"/>
                <a:gd name="connsiteY420" fmla="*/ 244928 h 1170432"/>
                <a:gd name="connsiteX421" fmla="*/ 3252162 w 7708392"/>
                <a:gd name="connsiteY421" fmla="*/ 244928 h 1170432"/>
                <a:gd name="connsiteX422" fmla="*/ 3259887 w 7708392"/>
                <a:gd name="connsiteY422" fmla="*/ 220435 h 1170432"/>
                <a:gd name="connsiteX423" fmla="*/ 3267612 w 7708392"/>
                <a:gd name="connsiteY423" fmla="*/ 244928 h 1170432"/>
                <a:gd name="connsiteX424" fmla="*/ 3275337 w 7708392"/>
                <a:gd name="connsiteY424" fmla="*/ 171450 h 1170432"/>
                <a:gd name="connsiteX425" fmla="*/ 3283062 w 7708392"/>
                <a:gd name="connsiteY425" fmla="*/ 195943 h 1170432"/>
                <a:gd name="connsiteX426" fmla="*/ 3290787 w 7708392"/>
                <a:gd name="connsiteY426" fmla="*/ 293915 h 1170432"/>
                <a:gd name="connsiteX427" fmla="*/ 3298511 w 7708392"/>
                <a:gd name="connsiteY427" fmla="*/ 318407 h 1170432"/>
                <a:gd name="connsiteX428" fmla="*/ 3306237 w 7708392"/>
                <a:gd name="connsiteY428" fmla="*/ 244928 h 1170432"/>
                <a:gd name="connsiteX429" fmla="*/ 3313961 w 7708392"/>
                <a:gd name="connsiteY429" fmla="*/ 195943 h 1170432"/>
                <a:gd name="connsiteX430" fmla="*/ 3321686 w 7708392"/>
                <a:gd name="connsiteY430" fmla="*/ 171450 h 1170432"/>
                <a:gd name="connsiteX431" fmla="*/ 3329411 w 7708392"/>
                <a:gd name="connsiteY431" fmla="*/ 220435 h 1170432"/>
                <a:gd name="connsiteX432" fmla="*/ 3337136 w 7708392"/>
                <a:gd name="connsiteY432" fmla="*/ 244928 h 1170432"/>
                <a:gd name="connsiteX433" fmla="*/ 3344861 w 7708392"/>
                <a:gd name="connsiteY433" fmla="*/ 293915 h 1170432"/>
                <a:gd name="connsiteX434" fmla="*/ 3352586 w 7708392"/>
                <a:gd name="connsiteY434" fmla="*/ 269422 h 1170432"/>
                <a:gd name="connsiteX435" fmla="*/ 3360310 w 7708392"/>
                <a:gd name="connsiteY435" fmla="*/ 195943 h 1170432"/>
                <a:gd name="connsiteX436" fmla="*/ 3368035 w 7708392"/>
                <a:gd name="connsiteY436" fmla="*/ 195943 h 1170432"/>
                <a:gd name="connsiteX437" fmla="*/ 3375760 w 7708392"/>
                <a:gd name="connsiteY437" fmla="*/ 220435 h 1170432"/>
                <a:gd name="connsiteX438" fmla="*/ 3383485 w 7708392"/>
                <a:gd name="connsiteY438" fmla="*/ 244928 h 1170432"/>
                <a:gd name="connsiteX439" fmla="*/ 3391210 w 7708392"/>
                <a:gd name="connsiteY439" fmla="*/ 318407 h 1170432"/>
                <a:gd name="connsiteX440" fmla="*/ 3398935 w 7708392"/>
                <a:gd name="connsiteY440" fmla="*/ 293915 h 1170432"/>
                <a:gd name="connsiteX441" fmla="*/ 3406659 w 7708392"/>
                <a:gd name="connsiteY441" fmla="*/ 195943 h 1170432"/>
                <a:gd name="connsiteX442" fmla="*/ 3414384 w 7708392"/>
                <a:gd name="connsiteY442" fmla="*/ 146957 h 1170432"/>
                <a:gd name="connsiteX443" fmla="*/ 3422109 w 7708392"/>
                <a:gd name="connsiteY443" fmla="*/ 171450 h 1170432"/>
                <a:gd name="connsiteX444" fmla="*/ 3429834 w 7708392"/>
                <a:gd name="connsiteY444" fmla="*/ 244928 h 1170432"/>
                <a:gd name="connsiteX445" fmla="*/ 3437559 w 7708392"/>
                <a:gd name="connsiteY445" fmla="*/ 293915 h 1170432"/>
                <a:gd name="connsiteX446" fmla="*/ 3445284 w 7708392"/>
                <a:gd name="connsiteY446" fmla="*/ 220435 h 1170432"/>
                <a:gd name="connsiteX447" fmla="*/ 3453008 w 7708392"/>
                <a:gd name="connsiteY447" fmla="*/ 171450 h 1170432"/>
                <a:gd name="connsiteX448" fmla="*/ 3460734 w 7708392"/>
                <a:gd name="connsiteY448" fmla="*/ 171450 h 1170432"/>
                <a:gd name="connsiteX449" fmla="*/ 3468458 w 7708392"/>
                <a:gd name="connsiteY449" fmla="*/ 195943 h 1170432"/>
                <a:gd name="connsiteX450" fmla="*/ 3476183 w 7708392"/>
                <a:gd name="connsiteY450" fmla="*/ 269422 h 1170432"/>
                <a:gd name="connsiteX451" fmla="*/ 3483908 w 7708392"/>
                <a:gd name="connsiteY451" fmla="*/ 269422 h 1170432"/>
                <a:gd name="connsiteX452" fmla="*/ 3491633 w 7708392"/>
                <a:gd name="connsiteY452" fmla="*/ 220435 h 1170432"/>
                <a:gd name="connsiteX453" fmla="*/ 3499358 w 7708392"/>
                <a:gd name="connsiteY453" fmla="*/ 195943 h 1170432"/>
                <a:gd name="connsiteX454" fmla="*/ 3507083 w 7708392"/>
                <a:gd name="connsiteY454" fmla="*/ 195943 h 1170432"/>
                <a:gd name="connsiteX455" fmla="*/ 3514807 w 7708392"/>
                <a:gd name="connsiteY455" fmla="*/ 244928 h 1170432"/>
                <a:gd name="connsiteX456" fmla="*/ 3522532 w 7708392"/>
                <a:gd name="connsiteY456" fmla="*/ 293915 h 1170432"/>
                <a:gd name="connsiteX457" fmla="*/ 3530257 w 7708392"/>
                <a:gd name="connsiteY457" fmla="*/ 244928 h 1170432"/>
                <a:gd name="connsiteX458" fmla="*/ 3537982 w 7708392"/>
                <a:gd name="connsiteY458" fmla="*/ 122464 h 1170432"/>
                <a:gd name="connsiteX459" fmla="*/ 3545707 w 7708392"/>
                <a:gd name="connsiteY459" fmla="*/ 146957 h 1170432"/>
                <a:gd name="connsiteX460" fmla="*/ 3553432 w 7708392"/>
                <a:gd name="connsiteY460" fmla="*/ 195943 h 1170432"/>
                <a:gd name="connsiteX461" fmla="*/ 3561156 w 7708392"/>
                <a:gd name="connsiteY461" fmla="*/ 244928 h 1170432"/>
                <a:gd name="connsiteX462" fmla="*/ 3568882 w 7708392"/>
                <a:gd name="connsiteY462" fmla="*/ 244928 h 1170432"/>
                <a:gd name="connsiteX463" fmla="*/ 3576606 w 7708392"/>
                <a:gd name="connsiteY463" fmla="*/ 195943 h 1170432"/>
                <a:gd name="connsiteX464" fmla="*/ 3584331 w 7708392"/>
                <a:gd name="connsiteY464" fmla="*/ 146957 h 1170432"/>
                <a:gd name="connsiteX465" fmla="*/ 3592056 w 7708392"/>
                <a:gd name="connsiteY465" fmla="*/ 195943 h 1170432"/>
                <a:gd name="connsiteX466" fmla="*/ 3599781 w 7708392"/>
                <a:gd name="connsiteY466" fmla="*/ 220435 h 1170432"/>
                <a:gd name="connsiteX467" fmla="*/ 3607506 w 7708392"/>
                <a:gd name="connsiteY467" fmla="*/ 244928 h 1170432"/>
                <a:gd name="connsiteX468" fmla="*/ 3615231 w 7708392"/>
                <a:gd name="connsiteY468" fmla="*/ 244928 h 1170432"/>
                <a:gd name="connsiteX469" fmla="*/ 3622955 w 7708392"/>
                <a:gd name="connsiteY469" fmla="*/ 195943 h 1170432"/>
                <a:gd name="connsiteX470" fmla="*/ 3630680 w 7708392"/>
                <a:gd name="connsiteY470" fmla="*/ 195943 h 1170432"/>
                <a:gd name="connsiteX471" fmla="*/ 3638405 w 7708392"/>
                <a:gd name="connsiteY471" fmla="*/ 220435 h 1170432"/>
                <a:gd name="connsiteX472" fmla="*/ 3646130 w 7708392"/>
                <a:gd name="connsiteY472" fmla="*/ 244928 h 1170432"/>
                <a:gd name="connsiteX473" fmla="*/ 3653855 w 7708392"/>
                <a:gd name="connsiteY473" fmla="*/ 244928 h 1170432"/>
                <a:gd name="connsiteX474" fmla="*/ 3661580 w 7708392"/>
                <a:gd name="connsiteY474" fmla="*/ 220435 h 1170432"/>
                <a:gd name="connsiteX475" fmla="*/ 3669304 w 7708392"/>
                <a:gd name="connsiteY475" fmla="*/ 195943 h 1170432"/>
                <a:gd name="connsiteX476" fmla="*/ 3677029 w 7708392"/>
                <a:gd name="connsiteY476" fmla="*/ 171450 h 1170432"/>
                <a:gd name="connsiteX477" fmla="*/ 3684754 w 7708392"/>
                <a:gd name="connsiteY477" fmla="*/ 195943 h 1170432"/>
                <a:gd name="connsiteX478" fmla="*/ 3692479 w 7708392"/>
                <a:gd name="connsiteY478" fmla="*/ 195943 h 1170432"/>
                <a:gd name="connsiteX479" fmla="*/ 3700204 w 7708392"/>
                <a:gd name="connsiteY479" fmla="*/ 220435 h 1170432"/>
                <a:gd name="connsiteX480" fmla="*/ 3707929 w 7708392"/>
                <a:gd name="connsiteY480" fmla="*/ 220435 h 1170432"/>
                <a:gd name="connsiteX481" fmla="*/ 3715653 w 7708392"/>
                <a:gd name="connsiteY481" fmla="*/ 195943 h 1170432"/>
                <a:gd name="connsiteX482" fmla="*/ 3723379 w 7708392"/>
                <a:gd name="connsiteY482" fmla="*/ 220435 h 1170432"/>
                <a:gd name="connsiteX483" fmla="*/ 3731103 w 7708392"/>
                <a:gd name="connsiteY483" fmla="*/ 146957 h 1170432"/>
                <a:gd name="connsiteX484" fmla="*/ 3738828 w 7708392"/>
                <a:gd name="connsiteY484" fmla="*/ 171450 h 1170432"/>
                <a:gd name="connsiteX485" fmla="*/ 3746553 w 7708392"/>
                <a:gd name="connsiteY485" fmla="*/ 195943 h 1170432"/>
                <a:gd name="connsiteX486" fmla="*/ 3754278 w 7708392"/>
                <a:gd name="connsiteY486" fmla="*/ 220435 h 1170432"/>
                <a:gd name="connsiteX487" fmla="*/ 3762003 w 7708392"/>
                <a:gd name="connsiteY487" fmla="*/ 195943 h 1170432"/>
                <a:gd name="connsiteX488" fmla="*/ 3769728 w 7708392"/>
                <a:gd name="connsiteY488" fmla="*/ 171450 h 1170432"/>
                <a:gd name="connsiteX489" fmla="*/ 3777452 w 7708392"/>
                <a:gd name="connsiteY489" fmla="*/ 195943 h 1170432"/>
                <a:gd name="connsiteX490" fmla="*/ 3785177 w 7708392"/>
                <a:gd name="connsiteY490" fmla="*/ 220435 h 1170432"/>
                <a:gd name="connsiteX491" fmla="*/ 3792902 w 7708392"/>
                <a:gd name="connsiteY491" fmla="*/ 195943 h 1170432"/>
                <a:gd name="connsiteX492" fmla="*/ 3800627 w 7708392"/>
                <a:gd name="connsiteY492" fmla="*/ 171450 h 1170432"/>
                <a:gd name="connsiteX493" fmla="*/ 3808352 w 7708392"/>
                <a:gd name="connsiteY493" fmla="*/ 195943 h 1170432"/>
                <a:gd name="connsiteX494" fmla="*/ 3816077 w 7708392"/>
                <a:gd name="connsiteY494" fmla="*/ 195943 h 1170432"/>
                <a:gd name="connsiteX495" fmla="*/ 3823801 w 7708392"/>
                <a:gd name="connsiteY495" fmla="*/ 195943 h 1170432"/>
                <a:gd name="connsiteX496" fmla="*/ 3831526 w 7708392"/>
                <a:gd name="connsiteY496" fmla="*/ 195943 h 1170432"/>
                <a:gd name="connsiteX497" fmla="*/ 3839251 w 7708392"/>
                <a:gd name="connsiteY497" fmla="*/ 220435 h 1170432"/>
                <a:gd name="connsiteX498" fmla="*/ 3846976 w 7708392"/>
                <a:gd name="connsiteY498" fmla="*/ 195943 h 1170432"/>
                <a:gd name="connsiteX499" fmla="*/ 3854701 w 7708392"/>
                <a:gd name="connsiteY499" fmla="*/ 171450 h 1170432"/>
                <a:gd name="connsiteX500" fmla="*/ 3862426 w 7708392"/>
                <a:gd name="connsiteY500" fmla="*/ 171450 h 1170432"/>
                <a:gd name="connsiteX501" fmla="*/ 3870150 w 7708392"/>
                <a:gd name="connsiteY501" fmla="*/ 171450 h 1170432"/>
                <a:gd name="connsiteX502" fmla="*/ 3877876 w 7708392"/>
                <a:gd name="connsiteY502" fmla="*/ 171450 h 1170432"/>
                <a:gd name="connsiteX503" fmla="*/ 3885600 w 7708392"/>
                <a:gd name="connsiteY503" fmla="*/ 171450 h 1170432"/>
                <a:gd name="connsiteX504" fmla="*/ 3893325 w 7708392"/>
                <a:gd name="connsiteY504" fmla="*/ 171450 h 1170432"/>
                <a:gd name="connsiteX505" fmla="*/ 3901050 w 7708392"/>
                <a:gd name="connsiteY505" fmla="*/ 171450 h 1170432"/>
                <a:gd name="connsiteX506" fmla="*/ 3908775 w 7708392"/>
                <a:gd name="connsiteY506" fmla="*/ 195943 h 1170432"/>
                <a:gd name="connsiteX507" fmla="*/ 3916500 w 7708392"/>
                <a:gd name="connsiteY507" fmla="*/ 195943 h 1170432"/>
                <a:gd name="connsiteX508" fmla="*/ 3924225 w 7708392"/>
                <a:gd name="connsiteY508" fmla="*/ 220435 h 1170432"/>
                <a:gd name="connsiteX509" fmla="*/ 3931949 w 7708392"/>
                <a:gd name="connsiteY509" fmla="*/ 195943 h 1170432"/>
                <a:gd name="connsiteX510" fmla="*/ 3939674 w 7708392"/>
                <a:gd name="connsiteY510" fmla="*/ 195943 h 1170432"/>
                <a:gd name="connsiteX511" fmla="*/ 3947399 w 7708392"/>
                <a:gd name="connsiteY511" fmla="*/ 171450 h 1170432"/>
                <a:gd name="connsiteX512" fmla="*/ 3955124 w 7708392"/>
                <a:gd name="connsiteY512" fmla="*/ 171450 h 1170432"/>
                <a:gd name="connsiteX513" fmla="*/ 3962849 w 7708392"/>
                <a:gd name="connsiteY513" fmla="*/ 195943 h 1170432"/>
                <a:gd name="connsiteX514" fmla="*/ 3970574 w 7708392"/>
                <a:gd name="connsiteY514" fmla="*/ 195943 h 1170432"/>
                <a:gd name="connsiteX515" fmla="*/ 3978298 w 7708392"/>
                <a:gd name="connsiteY515" fmla="*/ 195943 h 1170432"/>
                <a:gd name="connsiteX516" fmla="*/ 3986023 w 7708392"/>
                <a:gd name="connsiteY516" fmla="*/ 171450 h 1170432"/>
                <a:gd name="connsiteX517" fmla="*/ 3993748 w 7708392"/>
                <a:gd name="connsiteY517" fmla="*/ 171450 h 1170432"/>
                <a:gd name="connsiteX518" fmla="*/ 4001473 w 7708392"/>
                <a:gd name="connsiteY518" fmla="*/ 146957 h 1170432"/>
                <a:gd name="connsiteX519" fmla="*/ 4009198 w 7708392"/>
                <a:gd name="connsiteY519" fmla="*/ 195943 h 1170432"/>
                <a:gd name="connsiteX520" fmla="*/ 4016923 w 7708392"/>
                <a:gd name="connsiteY520" fmla="*/ 195943 h 1170432"/>
                <a:gd name="connsiteX521" fmla="*/ 4024648 w 7708392"/>
                <a:gd name="connsiteY521" fmla="*/ 195943 h 1170432"/>
                <a:gd name="connsiteX522" fmla="*/ 4032373 w 7708392"/>
                <a:gd name="connsiteY522" fmla="*/ 195943 h 1170432"/>
                <a:gd name="connsiteX523" fmla="*/ 4040097 w 7708392"/>
                <a:gd name="connsiteY523" fmla="*/ 171450 h 1170432"/>
                <a:gd name="connsiteX524" fmla="*/ 4047822 w 7708392"/>
                <a:gd name="connsiteY524" fmla="*/ 171450 h 1170432"/>
                <a:gd name="connsiteX525" fmla="*/ 4055547 w 7708392"/>
                <a:gd name="connsiteY525" fmla="*/ 195943 h 1170432"/>
                <a:gd name="connsiteX526" fmla="*/ 4063272 w 7708392"/>
                <a:gd name="connsiteY526" fmla="*/ 195943 h 1170432"/>
                <a:gd name="connsiteX527" fmla="*/ 4070997 w 7708392"/>
                <a:gd name="connsiteY527" fmla="*/ 171450 h 1170432"/>
                <a:gd name="connsiteX528" fmla="*/ 4078722 w 7708392"/>
                <a:gd name="connsiteY528" fmla="*/ 171450 h 1170432"/>
                <a:gd name="connsiteX529" fmla="*/ 4086446 w 7708392"/>
                <a:gd name="connsiteY529" fmla="*/ 195943 h 1170432"/>
                <a:gd name="connsiteX530" fmla="*/ 4094171 w 7708392"/>
                <a:gd name="connsiteY530" fmla="*/ 195943 h 1170432"/>
                <a:gd name="connsiteX531" fmla="*/ 4101896 w 7708392"/>
                <a:gd name="connsiteY531" fmla="*/ 171450 h 1170432"/>
                <a:gd name="connsiteX532" fmla="*/ 4109621 w 7708392"/>
                <a:gd name="connsiteY532" fmla="*/ 195943 h 1170432"/>
                <a:gd name="connsiteX533" fmla="*/ 4117346 w 7708392"/>
                <a:gd name="connsiteY533" fmla="*/ 171450 h 1170432"/>
                <a:gd name="connsiteX534" fmla="*/ 4125071 w 7708392"/>
                <a:gd name="connsiteY534" fmla="*/ 146957 h 1170432"/>
                <a:gd name="connsiteX535" fmla="*/ 4132795 w 7708392"/>
                <a:gd name="connsiteY535" fmla="*/ 171450 h 1170432"/>
                <a:gd name="connsiteX536" fmla="*/ 4140521 w 7708392"/>
                <a:gd name="connsiteY536" fmla="*/ 171450 h 1170432"/>
                <a:gd name="connsiteX537" fmla="*/ 4148245 w 7708392"/>
                <a:gd name="connsiteY537" fmla="*/ 171450 h 1170432"/>
                <a:gd name="connsiteX538" fmla="*/ 4155970 w 7708392"/>
                <a:gd name="connsiteY538" fmla="*/ 171450 h 1170432"/>
                <a:gd name="connsiteX539" fmla="*/ 4163695 w 7708392"/>
                <a:gd name="connsiteY539" fmla="*/ 171450 h 1170432"/>
                <a:gd name="connsiteX540" fmla="*/ 4171420 w 7708392"/>
                <a:gd name="connsiteY540" fmla="*/ 171450 h 1170432"/>
                <a:gd name="connsiteX541" fmla="*/ 4179145 w 7708392"/>
                <a:gd name="connsiteY541" fmla="*/ 171450 h 1170432"/>
                <a:gd name="connsiteX542" fmla="*/ 4186870 w 7708392"/>
                <a:gd name="connsiteY542" fmla="*/ 171450 h 1170432"/>
                <a:gd name="connsiteX543" fmla="*/ 4194594 w 7708392"/>
                <a:gd name="connsiteY543" fmla="*/ 171450 h 1170432"/>
                <a:gd name="connsiteX544" fmla="*/ 4202319 w 7708392"/>
                <a:gd name="connsiteY544" fmla="*/ 195943 h 1170432"/>
                <a:gd name="connsiteX545" fmla="*/ 4210044 w 7708392"/>
                <a:gd name="connsiteY545" fmla="*/ 171450 h 1170432"/>
                <a:gd name="connsiteX546" fmla="*/ 4217769 w 7708392"/>
                <a:gd name="connsiteY546" fmla="*/ 146957 h 1170432"/>
                <a:gd name="connsiteX547" fmla="*/ 4225494 w 7708392"/>
                <a:gd name="connsiteY547" fmla="*/ 146957 h 1170432"/>
                <a:gd name="connsiteX548" fmla="*/ 4233219 w 7708392"/>
                <a:gd name="connsiteY548" fmla="*/ 146957 h 1170432"/>
                <a:gd name="connsiteX549" fmla="*/ 4240943 w 7708392"/>
                <a:gd name="connsiteY549" fmla="*/ 195943 h 1170432"/>
                <a:gd name="connsiteX550" fmla="*/ 4248668 w 7708392"/>
                <a:gd name="connsiteY550" fmla="*/ 195943 h 1170432"/>
                <a:gd name="connsiteX551" fmla="*/ 4256393 w 7708392"/>
                <a:gd name="connsiteY551" fmla="*/ 146957 h 1170432"/>
                <a:gd name="connsiteX552" fmla="*/ 4264118 w 7708392"/>
                <a:gd name="connsiteY552" fmla="*/ 146957 h 1170432"/>
                <a:gd name="connsiteX553" fmla="*/ 4271843 w 7708392"/>
                <a:gd name="connsiteY553" fmla="*/ 171450 h 1170432"/>
                <a:gd name="connsiteX554" fmla="*/ 4279568 w 7708392"/>
                <a:gd name="connsiteY554" fmla="*/ 171450 h 1170432"/>
                <a:gd name="connsiteX555" fmla="*/ 4287292 w 7708392"/>
                <a:gd name="connsiteY555" fmla="*/ 146957 h 1170432"/>
                <a:gd name="connsiteX556" fmla="*/ 4295018 w 7708392"/>
                <a:gd name="connsiteY556" fmla="*/ 171450 h 1170432"/>
                <a:gd name="connsiteX557" fmla="*/ 4302742 w 7708392"/>
                <a:gd name="connsiteY557" fmla="*/ 171450 h 1170432"/>
                <a:gd name="connsiteX558" fmla="*/ 4310467 w 7708392"/>
                <a:gd name="connsiteY558" fmla="*/ 146957 h 1170432"/>
                <a:gd name="connsiteX559" fmla="*/ 4318192 w 7708392"/>
                <a:gd name="connsiteY559" fmla="*/ 146957 h 1170432"/>
                <a:gd name="connsiteX560" fmla="*/ 4325917 w 7708392"/>
                <a:gd name="connsiteY560" fmla="*/ 146957 h 1170432"/>
                <a:gd name="connsiteX561" fmla="*/ 4333642 w 7708392"/>
                <a:gd name="connsiteY561" fmla="*/ 171450 h 1170432"/>
                <a:gd name="connsiteX562" fmla="*/ 4341367 w 7708392"/>
                <a:gd name="connsiteY562" fmla="*/ 122464 h 1170432"/>
                <a:gd name="connsiteX563" fmla="*/ 4349091 w 7708392"/>
                <a:gd name="connsiteY563" fmla="*/ 146957 h 1170432"/>
                <a:gd name="connsiteX564" fmla="*/ 4356816 w 7708392"/>
                <a:gd name="connsiteY564" fmla="*/ 171450 h 1170432"/>
                <a:gd name="connsiteX565" fmla="*/ 4364541 w 7708392"/>
                <a:gd name="connsiteY565" fmla="*/ 171450 h 1170432"/>
                <a:gd name="connsiteX566" fmla="*/ 4372266 w 7708392"/>
                <a:gd name="connsiteY566" fmla="*/ 146957 h 1170432"/>
                <a:gd name="connsiteX567" fmla="*/ 4379991 w 7708392"/>
                <a:gd name="connsiteY567" fmla="*/ 146957 h 1170432"/>
                <a:gd name="connsiteX568" fmla="*/ 4387716 w 7708392"/>
                <a:gd name="connsiteY568" fmla="*/ 146957 h 1170432"/>
                <a:gd name="connsiteX569" fmla="*/ 4395440 w 7708392"/>
                <a:gd name="connsiteY569" fmla="*/ 146957 h 1170432"/>
                <a:gd name="connsiteX570" fmla="*/ 4403165 w 7708392"/>
                <a:gd name="connsiteY570" fmla="*/ 146957 h 1170432"/>
                <a:gd name="connsiteX571" fmla="*/ 4410890 w 7708392"/>
                <a:gd name="connsiteY571" fmla="*/ 146957 h 1170432"/>
                <a:gd name="connsiteX572" fmla="*/ 4418615 w 7708392"/>
                <a:gd name="connsiteY572" fmla="*/ 171450 h 1170432"/>
                <a:gd name="connsiteX573" fmla="*/ 4426340 w 7708392"/>
                <a:gd name="connsiteY573" fmla="*/ 146957 h 1170432"/>
                <a:gd name="connsiteX574" fmla="*/ 4434065 w 7708392"/>
                <a:gd name="connsiteY574" fmla="*/ 146957 h 1170432"/>
                <a:gd name="connsiteX575" fmla="*/ 4441789 w 7708392"/>
                <a:gd name="connsiteY575" fmla="*/ 146957 h 1170432"/>
                <a:gd name="connsiteX576" fmla="*/ 4449515 w 7708392"/>
                <a:gd name="connsiteY576" fmla="*/ 171450 h 1170432"/>
                <a:gd name="connsiteX577" fmla="*/ 4457238 w 7708392"/>
                <a:gd name="connsiteY577" fmla="*/ 171450 h 1170432"/>
                <a:gd name="connsiteX578" fmla="*/ 4464964 w 7708392"/>
                <a:gd name="connsiteY578" fmla="*/ 171450 h 1170432"/>
                <a:gd name="connsiteX579" fmla="*/ 4472689 w 7708392"/>
                <a:gd name="connsiteY579" fmla="*/ 146957 h 1170432"/>
                <a:gd name="connsiteX580" fmla="*/ 4480414 w 7708392"/>
                <a:gd name="connsiteY580" fmla="*/ 171450 h 1170432"/>
                <a:gd name="connsiteX581" fmla="*/ 4488139 w 7708392"/>
                <a:gd name="connsiteY581" fmla="*/ 195943 h 1170432"/>
                <a:gd name="connsiteX582" fmla="*/ 4495864 w 7708392"/>
                <a:gd name="connsiteY582" fmla="*/ 171450 h 1170432"/>
                <a:gd name="connsiteX583" fmla="*/ 4503588 w 7708392"/>
                <a:gd name="connsiteY583" fmla="*/ 171450 h 1170432"/>
                <a:gd name="connsiteX584" fmla="*/ 4511313 w 7708392"/>
                <a:gd name="connsiteY584" fmla="*/ 146957 h 1170432"/>
                <a:gd name="connsiteX585" fmla="*/ 4519038 w 7708392"/>
                <a:gd name="connsiteY585" fmla="*/ 146957 h 1170432"/>
                <a:gd name="connsiteX586" fmla="*/ 4526763 w 7708392"/>
                <a:gd name="connsiteY586" fmla="*/ 171450 h 1170432"/>
                <a:gd name="connsiteX587" fmla="*/ 4534488 w 7708392"/>
                <a:gd name="connsiteY587" fmla="*/ 171450 h 1170432"/>
                <a:gd name="connsiteX588" fmla="*/ 4542213 w 7708392"/>
                <a:gd name="connsiteY588" fmla="*/ 146957 h 1170432"/>
                <a:gd name="connsiteX589" fmla="*/ 4549937 w 7708392"/>
                <a:gd name="connsiteY589" fmla="*/ 146957 h 1170432"/>
                <a:gd name="connsiteX590" fmla="*/ 4557663 w 7708392"/>
                <a:gd name="connsiteY590" fmla="*/ 146957 h 1170432"/>
                <a:gd name="connsiteX591" fmla="*/ 4565387 w 7708392"/>
                <a:gd name="connsiteY591" fmla="*/ 122464 h 1170432"/>
                <a:gd name="connsiteX592" fmla="*/ 4573112 w 7708392"/>
                <a:gd name="connsiteY592" fmla="*/ 146957 h 1170432"/>
                <a:gd name="connsiteX593" fmla="*/ 4580837 w 7708392"/>
                <a:gd name="connsiteY593" fmla="*/ 171450 h 1170432"/>
                <a:gd name="connsiteX594" fmla="*/ 4588562 w 7708392"/>
                <a:gd name="connsiteY594" fmla="*/ 122464 h 1170432"/>
                <a:gd name="connsiteX595" fmla="*/ 4596287 w 7708392"/>
                <a:gd name="connsiteY595" fmla="*/ 146957 h 1170432"/>
                <a:gd name="connsiteX596" fmla="*/ 4604012 w 7708392"/>
                <a:gd name="connsiteY596" fmla="*/ 171450 h 1170432"/>
                <a:gd name="connsiteX597" fmla="*/ 4611736 w 7708392"/>
                <a:gd name="connsiteY597" fmla="*/ 146957 h 1170432"/>
                <a:gd name="connsiteX598" fmla="*/ 4619462 w 7708392"/>
                <a:gd name="connsiteY598" fmla="*/ 171450 h 1170432"/>
                <a:gd name="connsiteX599" fmla="*/ 4627186 w 7708392"/>
                <a:gd name="connsiteY599" fmla="*/ 146957 h 1170432"/>
                <a:gd name="connsiteX600" fmla="*/ 4634911 w 7708392"/>
                <a:gd name="connsiteY600" fmla="*/ 146957 h 1170432"/>
                <a:gd name="connsiteX601" fmla="*/ 4642636 w 7708392"/>
                <a:gd name="connsiteY601" fmla="*/ 122464 h 1170432"/>
                <a:gd name="connsiteX602" fmla="*/ 4650361 w 7708392"/>
                <a:gd name="connsiteY602" fmla="*/ 122464 h 1170432"/>
                <a:gd name="connsiteX603" fmla="*/ 4658086 w 7708392"/>
                <a:gd name="connsiteY603" fmla="*/ 146957 h 1170432"/>
                <a:gd name="connsiteX604" fmla="*/ 4665810 w 7708392"/>
                <a:gd name="connsiteY604" fmla="*/ 122464 h 1170432"/>
                <a:gd name="connsiteX605" fmla="*/ 4673535 w 7708392"/>
                <a:gd name="connsiteY605" fmla="*/ 97972 h 1170432"/>
                <a:gd name="connsiteX606" fmla="*/ 4681260 w 7708392"/>
                <a:gd name="connsiteY606" fmla="*/ 122464 h 1170432"/>
                <a:gd name="connsiteX607" fmla="*/ 4688985 w 7708392"/>
                <a:gd name="connsiteY607" fmla="*/ 146957 h 1170432"/>
                <a:gd name="connsiteX608" fmla="*/ 4696710 w 7708392"/>
                <a:gd name="connsiteY608" fmla="*/ 122464 h 1170432"/>
                <a:gd name="connsiteX609" fmla="*/ 4704434 w 7708392"/>
                <a:gd name="connsiteY609" fmla="*/ 122464 h 1170432"/>
                <a:gd name="connsiteX610" fmla="*/ 4712160 w 7708392"/>
                <a:gd name="connsiteY610" fmla="*/ 122464 h 1170432"/>
                <a:gd name="connsiteX611" fmla="*/ 4719884 w 7708392"/>
                <a:gd name="connsiteY611" fmla="*/ 146957 h 1170432"/>
                <a:gd name="connsiteX612" fmla="*/ 4727609 w 7708392"/>
                <a:gd name="connsiteY612" fmla="*/ 146957 h 1170432"/>
                <a:gd name="connsiteX613" fmla="*/ 4735334 w 7708392"/>
                <a:gd name="connsiteY613" fmla="*/ 146957 h 1170432"/>
                <a:gd name="connsiteX614" fmla="*/ 4743059 w 7708392"/>
                <a:gd name="connsiteY614" fmla="*/ 122464 h 1170432"/>
                <a:gd name="connsiteX615" fmla="*/ 4750784 w 7708392"/>
                <a:gd name="connsiteY615" fmla="*/ 146957 h 1170432"/>
                <a:gd name="connsiteX616" fmla="*/ 4758509 w 7708392"/>
                <a:gd name="connsiteY616" fmla="*/ 122464 h 1170432"/>
                <a:gd name="connsiteX617" fmla="*/ 4766233 w 7708392"/>
                <a:gd name="connsiteY617" fmla="*/ 122464 h 1170432"/>
                <a:gd name="connsiteX618" fmla="*/ 4773958 w 7708392"/>
                <a:gd name="connsiteY618" fmla="*/ 122464 h 1170432"/>
                <a:gd name="connsiteX619" fmla="*/ 4781683 w 7708392"/>
                <a:gd name="connsiteY619" fmla="*/ 122464 h 1170432"/>
                <a:gd name="connsiteX620" fmla="*/ 4789408 w 7708392"/>
                <a:gd name="connsiteY620" fmla="*/ 97972 h 1170432"/>
                <a:gd name="connsiteX621" fmla="*/ 4797132 w 7708392"/>
                <a:gd name="connsiteY621" fmla="*/ 122464 h 1170432"/>
                <a:gd name="connsiteX622" fmla="*/ 4804858 w 7708392"/>
                <a:gd name="connsiteY622" fmla="*/ 122464 h 1170432"/>
                <a:gd name="connsiteX623" fmla="*/ 4812582 w 7708392"/>
                <a:gd name="connsiteY623" fmla="*/ 122464 h 1170432"/>
                <a:gd name="connsiteX624" fmla="*/ 4820307 w 7708392"/>
                <a:gd name="connsiteY624" fmla="*/ 122464 h 1170432"/>
                <a:gd name="connsiteX625" fmla="*/ 4828032 w 7708392"/>
                <a:gd name="connsiteY625" fmla="*/ 97972 h 1170432"/>
                <a:gd name="connsiteX626" fmla="*/ 4835757 w 7708392"/>
                <a:gd name="connsiteY626" fmla="*/ 146957 h 1170432"/>
                <a:gd name="connsiteX627" fmla="*/ 4843482 w 7708392"/>
                <a:gd name="connsiteY627" fmla="*/ 146957 h 1170432"/>
                <a:gd name="connsiteX628" fmla="*/ 4851207 w 7708392"/>
                <a:gd name="connsiteY628" fmla="*/ 146957 h 1170432"/>
                <a:gd name="connsiteX629" fmla="*/ 4858931 w 7708392"/>
                <a:gd name="connsiteY629" fmla="*/ 122464 h 1170432"/>
                <a:gd name="connsiteX630" fmla="*/ 4866657 w 7708392"/>
                <a:gd name="connsiteY630" fmla="*/ 122464 h 1170432"/>
                <a:gd name="connsiteX631" fmla="*/ 4874381 w 7708392"/>
                <a:gd name="connsiteY631" fmla="*/ 146957 h 1170432"/>
                <a:gd name="connsiteX632" fmla="*/ 4882106 w 7708392"/>
                <a:gd name="connsiteY632" fmla="*/ 122464 h 1170432"/>
                <a:gd name="connsiteX633" fmla="*/ 4889831 w 7708392"/>
                <a:gd name="connsiteY633" fmla="*/ 146957 h 1170432"/>
                <a:gd name="connsiteX634" fmla="*/ 4897556 w 7708392"/>
                <a:gd name="connsiteY634" fmla="*/ 122464 h 1170432"/>
                <a:gd name="connsiteX635" fmla="*/ 4905281 w 7708392"/>
                <a:gd name="connsiteY635" fmla="*/ 122464 h 1170432"/>
                <a:gd name="connsiteX636" fmla="*/ 4913006 w 7708392"/>
                <a:gd name="connsiteY636" fmla="*/ 122464 h 1170432"/>
                <a:gd name="connsiteX637" fmla="*/ 4920730 w 7708392"/>
                <a:gd name="connsiteY637" fmla="*/ 146957 h 1170432"/>
                <a:gd name="connsiteX638" fmla="*/ 4928455 w 7708392"/>
                <a:gd name="connsiteY638" fmla="*/ 146957 h 1170432"/>
                <a:gd name="connsiteX639" fmla="*/ 4936180 w 7708392"/>
                <a:gd name="connsiteY639" fmla="*/ 146957 h 1170432"/>
                <a:gd name="connsiteX640" fmla="*/ 4943905 w 7708392"/>
                <a:gd name="connsiteY640" fmla="*/ 122464 h 1170432"/>
                <a:gd name="connsiteX641" fmla="*/ 4951630 w 7708392"/>
                <a:gd name="connsiteY641" fmla="*/ 97972 h 1170432"/>
                <a:gd name="connsiteX642" fmla="*/ 4959355 w 7708392"/>
                <a:gd name="connsiteY642" fmla="*/ 97972 h 1170432"/>
                <a:gd name="connsiteX643" fmla="*/ 4967079 w 7708392"/>
                <a:gd name="connsiteY643" fmla="*/ 146957 h 1170432"/>
                <a:gd name="connsiteX644" fmla="*/ 4974805 w 7708392"/>
                <a:gd name="connsiteY644" fmla="*/ 122464 h 1170432"/>
                <a:gd name="connsiteX645" fmla="*/ 4982529 w 7708392"/>
                <a:gd name="connsiteY645" fmla="*/ 122464 h 1170432"/>
                <a:gd name="connsiteX646" fmla="*/ 4990254 w 7708392"/>
                <a:gd name="connsiteY646" fmla="*/ 97972 h 1170432"/>
                <a:gd name="connsiteX647" fmla="*/ 4997980 w 7708392"/>
                <a:gd name="connsiteY647" fmla="*/ 122464 h 1170432"/>
                <a:gd name="connsiteX648" fmla="*/ 5005704 w 7708392"/>
                <a:gd name="connsiteY648" fmla="*/ 122464 h 1170432"/>
                <a:gd name="connsiteX649" fmla="*/ 5013429 w 7708392"/>
                <a:gd name="connsiteY649" fmla="*/ 171450 h 1170432"/>
                <a:gd name="connsiteX650" fmla="*/ 5021154 w 7708392"/>
                <a:gd name="connsiteY650" fmla="*/ 146957 h 1170432"/>
                <a:gd name="connsiteX651" fmla="*/ 5028878 w 7708392"/>
                <a:gd name="connsiteY651" fmla="*/ 146957 h 1170432"/>
                <a:gd name="connsiteX652" fmla="*/ 5036603 w 7708392"/>
                <a:gd name="connsiteY652" fmla="*/ 97972 h 1170432"/>
                <a:gd name="connsiteX653" fmla="*/ 5044328 w 7708392"/>
                <a:gd name="connsiteY653" fmla="*/ 122464 h 1170432"/>
                <a:gd name="connsiteX654" fmla="*/ 5052053 w 7708392"/>
                <a:gd name="connsiteY654" fmla="*/ 146957 h 1170432"/>
                <a:gd name="connsiteX655" fmla="*/ 5059778 w 7708392"/>
                <a:gd name="connsiteY655" fmla="*/ 146957 h 1170432"/>
                <a:gd name="connsiteX656" fmla="*/ 5067501 w 7708392"/>
                <a:gd name="connsiteY656" fmla="*/ 122464 h 1170432"/>
                <a:gd name="connsiteX657" fmla="*/ 5075227 w 7708392"/>
                <a:gd name="connsiteY657" fmla="*/ 122464 h 1170432"/>
                <a:gd name="connsiteX658" fmla="*/ 5082952 w 7708392"/>
                <a:gd name="connsiteY658" fmla="*/ 122464 h 1170432"/>
                <a:gd name="connsiteX659" fmla="*/ 5090677 w 7708392"/>
                <a:gd name="connsiteY659" fmla="*/ 97972 h 1170432"/>
                <a:gd name="connsiteX660" fmla="*/ 5098402 w 7708392"/>
                <a:gd name="connsiteY660" fmla="*/ 97972 h 1170432"/>
                <a:gd name="connsiteX661" fmla="*/ 5106127 w 7708392"/>
                <a:gd name="connsiteY661" fmla="*/ 122464 h 1170432"/>
                <a:gd name="connsiteX662" fmla="*/ 5113852 w 7708392"/>
                <a:gd name="connsiteY662" fmla="*/ 122464 h 1170432"/>
                <a:gd name="connsiteX663" fmla="*/ 5121576 w 7708392"/>
                <a:gd name="connsiteY663" fmla="*/ 122464 h 1170432"/>
                <a:gd name="connsiteX664" fmla="*/ 5129302 w 7708392"/>
                <a:gd name="connsiteY664" fmla="*/ 122464 h 1170432"/>
                <a:gd name="connsiteX665" fmla="*/ 5137026 w 7708392"/>
                <a:gd name="connsiteY665" fmla="*/ 122464 h 1170432"/>
                <a:gd name="connsiteX666" fmla="*/ 5144751 w 7708392"/>
                <a:gd name="connsiteY666" fmla="*/ 122464 h 1170432"/>
                <a:gd name="connsiteX667" fmla="*/ 5152476 w 7708392"/>
                <a:gd name="connsiteY667" fmla="*/ 122464 h 1170432"/>
                <a:gd name="connsiteX668" fmla="*/ 5160201 w 7708392"/>
                <a:gd name="connsiteY668" fmla="*/ 73478 h 1170432"/>
                <a:gd name="connsiteX669" fmla="*/ 5167926 w 7708392"/>
                <a:gd name="connsiteY669" fmla="*/ 97972 h 1170432"/>
                <a:gd name="connsiteX670" fmla="*/ 5175651 w 7708392"/>
                <a:gd name="connsiteY670" fmla="*/ 97972 h 1170432"/>
                <a:gd name="connsiteX671" fmla="*/ 5183375 w 7708392"/>
                <a:gd name="connsiteY671" fmla="*/ 97972 h 1170432"/>
                <a:gd name="connsiteX672" fmla="*/ 5191100 w 7708392"/>
                <a:gd name="connsiteY672" fmla="*/ 97972 h 1170432"/>
                <a:gd name="connsiteX673" fmla="*/ 5198825 w 7708392"/>
                <a:gd name="connsiteY673" fmla="*/ 122464 h 1170432"/>
                <a:gd name="connsiteX674" fmla="*/ 5206550 w 7708392"/>
                <a:gd name="connsiteY674" fmla="*/ 122464 h 1170432"/>
                <a:gd name="connsiteX675" fmla="*/ 5214275 w 7708392"/>
                <a:gd name="connsiteY675" fmla="*/ 122464 h 1170432"/>
                <a:gd name="connsiteX676" fmla="*/ 5222000 w 7708392"/>
                <a:gd name="connsiteY676" fmla="*/ 122464 h 1170432"/>
                <a:gd name="connsiteX677" fmla="*/ 5229724 w 7708392"/>
                <a:gd name="connsiteY677" fmla="*/ 97972 h 1170432"/>
                <a:gd name="connsiteX678" fmla="*/ 5237449 w 7708392"/>
                <a:gd name="connsiteY678" fmla="*/ 97972 h 1170432"/>
                <a:gd name="connsiteX679" fmla="*/ 5245174 w 7708392"/>
                <a:gd name="connsiteY679" fmla="*/ 97972 h 1170432"/>
                <a:gd name="connsiteX680" fmla="*/ 5252899 w 7708392"/>
                <a:gd name="connsiteY680" fmla="*/ 97972 h 1170432"/>
                <a:gd name="connsiteX681" fmla="*/ 5260624 w 7708392"/>
                <a:gd name="connsiteY681" fmla="*/ 97972 h 1170432"/>
                <a:gd name="connsiteX682" fmla="*/ 5268349 w 7708392"/>
                <a:gd name="connsiteY682" fmla="*/ 97972 h 1170432"/>
                <a:gd name="connsiteX683" fmla="*/ 5276073 w 7708392"/>
                <a:gd name="connsiteY683" fmla="*/ 146957 h 1170432"/>
                <a:gd name="connsiteX684" fmla="*/ 5283799 w 7708392"/>
                <a:gd name="connsiteY684" fmla="*/ 97972 h 1170432"/>
                <a:gd name="connsiteX685" fmla="*/ 5291523 w 7708392"/>
                <a:gd name="connsiteY685" fmla="*/ 97972 h 1170432"/>
                <a:gd name="connsiteX686" fmla="*/ 5299248 w 7708392"/>
                <a:gd name="connsiteY686" fmla="*/ 122464 h 1170432"/>
                <a:gd name="connsiteX687" fmla="*/ 5306973 w 7708392"/>
                <a:gd name="connsiteY687" fmla="*/ 146957 h 1170432"/>
                <a:gd name="connsiteX688" fmla="*/ 5314698 w 7708392"/>
                <a:gd name="connsiteY688" fmla="*/ 97972 h 1170432"/>
                <a:gd name="connsiteX689" fmla="*/ 5322423 w 7708392"/>
                <a:gd name="connsiteY689" fmla="*/ 97972 h 1170432"/>
                <a:gd name="connsiteX690" fmla="*/ 5330148 w 7708392"/>
                <a:gd name="connsiteY690" fmla="*/ 122464 h 1170432"/>
                <a:gd name="connsiteX691" fmla="*/ 5337873 w 7708392"/>
                <a:gd name="connsiteY691" fmla="*/ 97972 h 1170432"/>
                <a:gd name="connsiteX692" fmla="*/ 5345597 w 7708392"/>
                <a:gd name="connsiteY692" fmla="*/ 73478 h 1170432"/>
                <a:gd name="connsiteX693" fmla="*/ 5353322 w 7708392"/>
                <a:gd name="connsiteY693" fmla="*/ 97972 h 1170432"/>
                <a:gd name="connsiteX694" fmla="*/ 5361047 w 7708392"/>
                <a:gd name="connsiteY694" fmla="*/ 97972 h 1170432"/>
                <a:gd name="connsiteX695" fmla="*/ 5368772 w 7708392"/>
                <a:gd name="connsiteY695" fmla="*/ 97972 h 1170432"/>
                <a:gd name="connsiteX696" fmla="*/ 5376497 w 7708392"/>
                <a:gd name="connsiteY696" fmla="*/ 97972 h 1170432"/>
                <a:gd name="connsiteX697" fmla="*/ 5384221 w 7708392"/>
                <a:gd name="connsiteY697" fmla="*/ 97972 h 1170432"/>
                <a:gd name="connsiteX698" fmla="*/ 5391946 w 7708392"/>
                <a:gd name="connsiteY698" fmla="*/ 122464 h 1170432"/>
                <a:gd name="connsiteX699" fmla="*/ 5399671 w 7708392"/>
                <a:gd name="connsiteY699" fmla="*/ 97972 h 1170432"/>
                <a:gd name="connsiteX700" fmla="*/ 5407395 w 7708392"/>
                <a:gd name="connsiteY700" fmla="*/ 97972 h 1170432"/>
                <a:gd name="connsiteX701" fmla="*/ 5415121 w 7708392"/>
                <a:gd name="connsiteY701" fmla="*/ 122464 h 1170432"/>
                <a:gd name="connsiteX702" fmla="*/ 5422846 w 7708392"/>
                <a:gd name="connsiteY702" fmla="*/ 97972 h 1170432"/>
                <a:gd name="connsiteX703" fmla="*/ 5430570 w 7708392"/>
                <a:gd name="connsiteY703" fmla="*/ 146957 h 1170432"/>
                <a:gd name="connsiteX704" fmla="*/ 5438296 w 7708392"/>
                <a:gd name="connsiteY704" fmla="*/ 73478 h 1170432"/>
                <a:gd name="connsiteX705" fmla="*/ 5446020 w 7708392"/>
                <a:gd name="connsiteY705" fmla="*/ 97972 h 1170432"/>
                <a:gd name="connsiteX706" fmla="*/ 5453745 w 7708392"/>
                <a:gd name="connsiteY706" fmla="*/ 97972 h 1170432"/>
                <a:gd name="connsiteX707" fmla="*/ 5461470 w 7708392"/>
                <a:gd name="connsiteY707" fmla="*/ 97972 h 1170432"/>
                <a:gd name="connsiteX708" fmla="*/ 5469195 w 7708392"/>
                <a:gd name="connsiteY708" fmla="*/ 73478 h 1170432"/>
                <a:gd name="connsiteX709" fmla="*/ 5476920 w 7708392"/>
                <a:gd name="connsiteY709" fmla="*/ 97972 h 1170432"/>
                <a:gd name="connsiteX710" fmla="*/ 5484645 w 7708392"/>
                <a:gd name="connsiteY710" fmla="*/ 97972 h 1170432"/>
                <a:gd name="connsiteX711" fmla="*/ 5492369 w 7708392"/>
                <a:gd name="connsiteY711" fmla="*/ 122464 h 1170432"/>
                <a:gd name="connsiteX712" fmla="*/ 5500094 w 7708392"/>
                <a:gd name="connsiteY712" fmla="*/ 97972 h 1170432"/>
                <a:gd name="connsiteX713" fmla="*/ 5507819 w 7708392"/>
                <a:gd name="connsiteY713" fmla="*/ 122464 h 1170432"/>
                <a:gd name="connsiteX714" fmla="*/ 5515544 w 7708392"/>
                <a:gd name="connsiteY714" fmla="*/ 73478 h 1170432"/>
                <a:gd name="connsiteX715" fmla="*/ 5523269 w 7708392"/>
                <a:gd name="connsiteY715" fmla="*/ 122464 h 1170432"/>
                <a:gd name="connsiteX716" fmla="*/ 5530994 w 7708392"/>
                <a:gd name="connsiteY716" fmla="*/ 97972 h 1170432"/>
                <a:gd name="connsiteX717" fmla="*/ 5538718 w 7708392"/>
                <a:gd name="connsiteY717" fmla="*/ 97972 h 1170432"/>
                <a:gd name="connsiteX718" fmla="*/ 5546444 w 7708392"/>
                <a:gd name="connsiteY718" fmla="*/ 97972 h 1170432"/>
                <a:gd name="connsiteX719" fmla="*/ 5554168 w 7708392"/>
                <a:gd name="connsiteY719" fmla="*/ 97972 h 1170432"/>
                <a:gd name="connsiteX720" fmla="*/ 5561893 w 7708392"/>
                <a:gd name="connsiteY720" fmla="*/ 73478 h 1170432"/>
                <a:gd name="connsiteX721" fmla="*/ 5569618 w 7708392"/>
                <a:gd name="connsiteY721" fmla="*/ 73478 h 1170432"/>
                <a:gd name="connsiteX722" fmla="*/ 5577343 w 7708392"/>
                <a:gd name="connsiteY722" fmla="*/ 97972 h 1170432"/>
                <a:gd name="connsiteX723" fmla="*/ 5585068 w 7708392"/>
                <a:gd name="connsiteY723" fmla="*/ 122464 h 1170432"/>
                <a:gd name="connsiteX724" fmla="*/ 5592793 w 7708392"/>
                <a:gd name="connsiteY724" fmla="*/ 73478 h 1170432"/>
                <a:gd name="connsiteX725" fmla="*/ 5600517 w 7708392"/>
                <a:gd name="connsiteY725" fmla="*/ 97972 h 1170432"/>
                <a:gd name="connsiteX726" fmla="*/ 5608243 w 7708392"/>
                <a:gd name="connsiteY726" fmla="*/ 97972 h 1170432"/>
                <a:gd name="connsiteX727" fmla="*/ 5615967 w 7708392"/>
                <a:gd name="connsiteY727" fmla="*/ 97972 h 1170432"/>
                <a:gd name="connsiteX728" fmla="*/ 5623692 w 7708392"/>
                <a:gd name="connsiteY728" fmla="*/ 73478 h 1170432"/>
                <a:gd name="connsiteX729" fmla="*/ 5631417 w 7708392"/>
                <a:gd name="connsiteY729" fmla="*/ 122464 h 1170432"/>
                <a:gd name="connsiteX730" fmla="*/ 5639142 w 7708392"/>
                <a:gd name="connsiteY730" fmla="*/ 97972 h 1170432"/>
                <a:gd name="connsiteX731" fmla="*/ 5646866 w 7708392"/>
                <a:gd name="connsiteY731" fmla="*/ 97972 h 1170432"/>
                <a:gd name="connsiteX732" fmla="*/ 5654591 w 7708392"/>
                <a:gd name="connsiteY732" fmla="*/ 97972 h 1170432"/>
                <a:gd name="connsiteX733" fmla="*/ 5662316 w 7708392"/>
                <a:gd name="connsiteY733" fmla="*/ 122464 h 1170432"/>
                <a:gd name="connsiteX734" fmla="*/ 5670041 w 7708392"/>
                <a:gd name="connsiteY734" fmla="*/ 122464 h 1170432"/>
                <a:gd name="connsiteX735" fmla="*/ 5677767 w 7708392"/>
                <a:gd name="connsiteY735" fmla="*/ 97972 h 1170432"/>
                <a:gd name="connsiteX736" fmla="*/ 5685491 w 7708392"/>
                <a:gd name="connsiteY736" fmla="*/ 97972 h 1170432"/>
                <a:gd name="connsiteX737" fmla="*/ 5693215 w 7708392"/>
                <a:gd name="connsiteY737" fmla="*/ 97972 h 1170432"/>
                <a:gd name="connsiteX738" fmla="*/ 5700941 w 7708392"/>
                <a:gd name="connsiteY738" fmla="*/ 97972 h 1170432"/>
                <a:gd name="connsiteX739" fmla="*/ 5708665 w 7708392"/>
                <a:gd name="connsiteY739" fmla="*/ 73478 h 1170432"/>
                <a:gd name="connsiteX740" fmla="*/ 5716390 w 7708392"/>
                <a:gd name="connsiteY740" fmla="*/ 73478 h 1170432"/>
                <a:gd name="connsiteX741" fmla="*/ 5724115 w 7708392"/>
                <a:gd name="connsiteY741" fmla="*/ 97972 h 1170432"/>
                <a:gd name="connsiteX742" fmla="*/ 5731840 w 7708392"/>
                <a:gd name="connsiteY742" fmla="*/ 97972 h 1170432"/>
                <a:gd name="connsiteX743" fmla="*/ 5739565 w 7708392"/>
                <a:gd name="connsiteY743" fmla="*/ 73478 h 1170432"/>
                <a:gd name="connsiteX744" fmla="*/ 5747288 w 7708392"/>
                <a:gd name="connsiteY744" fmla="*/ 73478 h 1170432"/>
                <a:gd name="connsiteX745" fmla="*/ 5755014 w 7708392"/>
                <a:gd name="connsiteY745" fmla="*/ 73478 h 1170432"/>
                <a:gd name="connsiteX746" fmla="*/ 5762739 w 7708392"/>
                <a:gd name="connsiteY746" fmla="*/ 97972 h 1170432"/>
                <a:gd name="connsiteX747" fmla="*/ 5770464 w 7708392"/>
                <a:gd name="connsiteY747" fmla="*/ 122464 h 1170432"/>
                <a:gd name="connsiteX748" fmla="*/ 5778189 w 7708392"/>
                <a:gd name="connsiteY748" fmla="*/ 73478 h 1170432"/>
                <a:gd name="connsiteX749" fmla="*/ 5785914 w 7708392"/>
                <a:gd name="connsiteY749" fmla="*/ 97972 h 1170432"/>
                <a:gd name="connsiteX750" fmla="*/ 5793639 w 7708392"/>
                <a:gd name="connsiteY750" fmla="*/ 97972 h 1170432"/>
                <a:gd name="connsiteX751" fmla="*/ 5801363 w 7708392"/>
                <a:gd name="connsiteY751" fmla="*/ 97972 h 1170432"/>
                <a:gd name="connsiteX752" fmla="*/ 5809088 w 7708392"/>
                <a:gd name="connsiteY752" fmla="*/ 73478 h 1170432"/>
                <a:gd name="connsiteX753" fmla="*/ 5816813 w 7708392"/>
                <a:gd name="connsiteY753" fmla="*/ 97972 h 1170432"/>
                <a:gd name="connsiteX754" fmla="*/ 5824538 w 7708392"/>
                <a:gd name="connsiteY754" fmla="*/ 73478 h 1170432"/>
                <a:gd name="connsiteX755" fmla="*/ 5832263 w 7708392"/>
                <a:gd name="connsiteY755" fmla="*/ 73478 h 1170432"/>
                <a:gd name="connsiteX756" fmla="*/ 5839988 w 7708392"/>
                <a:gd name="connsiteY756" fmla="*/ 97972 h 1170432"/>
                <a:gd name="connsiteX757" fmla="*/ 5847712 w 7708392"/>
                <a:gd name="connsiteY757" fmla="*/ 73478 h 1170432"/>
                <a:gd name="connsiteX758" fmla="*/ 5855438 w 7708392"/>
                <a:gd name="connsiteY758" fmla="*/ 73478 h 1170432"/>
                <a:gd name="connsiteX759" fmla="*/ 5863162 w 7708392"/>
                <a:gd name="connsiteY759" fmla="*/ 73478 h 1170432"/>
                <a:gd name="connsiteX760" fmla="*/ 5870887 w 7708392"/>
                <a:gd name="connsiteY760" fmla="*/ 73478 h 1170432"/>
                <a:gd name="connsiteX761" fmla="*/ 5878612 w 7708392"/>
                <a:gd name="connsiteY761" fmla="*/ 97972 h 1170432"/>
                <a:gd name="connsiteX762" fmla="*/ 5886337 w 7708392"/>
                <a:gd name="connsiteY762" fmla="*/ 97972 h 1170432"/>
                <a:gd name="connsiteX763" fmla="*/ 5894062 w 7708392"/>
                <a:gd name="connsiteY763" fmla="*/ 97972 h 1170432"/>
                <a:gd name="connsiteX764" fmla="*/ 5901787 w 7708392"/>
                <a:gd name="connsiteY764" fmla="*/ 73478 h 1170432"/>
                <a:gd name="connsiteX765" fmla="*/ 5909511 w 7708392"/>
                <a:gd name="connsiteY765" fmla="*/ 73478 h 1170432"/>
                <a:gd name="connsiteX766" fmla="*/ 5917236 w 7708392"/>
                <a:gd name="connsiteY766" fmla="*/ 73478 h 1170432"/>
                <a:gd name="connsiteX767" fmla="*/ 5924961 w 7708392"/>
                <a:gd name="connsiteY767" fmla="*/ 73478 h 1170432"/>
                <a:gd name="connsiteX768" fmla="*/ 5932686 w 7708392"/>
                <a:gd name="connsiteY768" fmla="*/ 73478 h 1170432"/>
                <a:gd name="connsiteX769" fmla="*/ 5940411 w 7708392"/>
                <a:gd name="connsiteY769" fmla="*/ 73478 h 1170432"/>
                <a:gd name="connsiteX770" fmla="*/ 5948137 w 7708392"/>
                <a:gd name="connsiteY770" fmla="*/ 97972 h 1170432"/>
                <a:gd name="connsiteX771" fmla="*/ 5955860 w 7708392"/>
                <a:gd name="connsiteY771" fmla="*/ 48985 h 1170432"/>
                <a:gd name="connsiteX772" fmla="*/ 5963586 w 7708392"/>
                <a:gd name="connsiteY772" fmla="*/ 73478 h 1170432"/>
                <a:gd name="connsiteX773" fmla="*/ 5971310 w 7708392"/>
                <a:gd name="connsiteY773" fmla="*/ 48985 h 1170432"/>
                <a:gd name="connsiteX774" fmla="*/ 5979035 w 7708392"/>
                <a:gd name="connsiteY774" fmla="*/ 73478 h 1170432"/>
                <a:gd name="connsiteX775" fmla="*/ 5986760 w 7708392"/>
                <a:gd name="connsiteY775" fmla="*/ 73478 h 1170432"/>
                <a:gd name="connsiteX776" fmla="*/ 5994485 w 7708392"/>
                <a:gd name="connsiteY776" fmla="*/ 48985 h 1170432"/>
                <a:gd name="connsiteX777" fmla="*/ 6002210 w 7708392"/>
                <a:gd name="connsiteY777" fmla="*/ 73478 h 1170432"/>
                <a:gd name="connsiteX778" fmla="*/ 6009935 w 7708392"/>
                <a:gd name="connsiteY778" fmla="*/ 73478 h 1170432"/>
                <a:gd name="connsiteX779" fmla="*/ 6017659 w 7708392"/>
                <a:gd name="connsiteY779" fmla="*/ 73478 h 1170432"/>
                <a:gd name="connsiteX780" fmla="*/ 6025384 w 7708392"/>
                <a:gd name="connsiteY780" fmla="*/ 73478 h 1170432"/>
                <a:gd name="connsiteX781" fmla="*/ 6033109 w 7708392"/>
                <a:gd name="connsiteY781" fmla="*/ 73478 h 1170432"/>
                <a:gd name="connsiteX782" fmla="*/ 6040834 w 7708392"/>
                <a:gd name="connsiteY782" fmla="*/ 97972 h 1170432"/>
                <a:gd name="connsiteX783" fmla="*/ 6048559 w 7708392"/>
                <a:gd name="connsiteY783" fmla="*/ 73478 h 1170432"/>
                <a:gd name="connsiteX784" fmla="*/ 6056284 w 7708392"/>
                <a:gd name="connsiteY784" fmla="*/ 97972 h 1170432"/>
                <a:gd name="connsiteX785" fmla="*/ 6064008 w 7708392"/>
                <a:gd name="connsiteY785" fmla="*/ 73478 h 1170432"/>
                <a:gd name="connsiteX786" fmla="*/ 6071733 w 7708392"/>
                <a:gd name="connsiteY786" fmla="*/ 97972 h 1170432"/>
                <a:gd name="connsiteX787" fmla="*/ 6079458 w 7708392"/>
                <a:gd name="connsiteY787" fmla="*/ 73478 h 1170432"/>
                <a:gd name="connsiteX788" fmla="*/ 6087183 w 7708392"/>
                <a:gd name="connsiteY788" fmla="*/ 73478 h 1170432"/>
                <a:gd name="connsiteX789" fmla="*/ 6094908 w 7708392"/>
                <a:gd name="connsiteY789" fmla="*/ 73478 h 1170432"/>
                <a:gd name="connsiteX790" fmla="*/ 6102633 w 7708392"/>
                <a:gd name="connsiteY790" fmla="*/ 73478 h 1170432"/>
                <a:gd name="connsiteX791" fmla="*/ 6110357 w 7708392"/>
                <a:gd name="connsiteY791" fmla="*/ 73478 h 1170432"/>
                <a:gd name="connsiteX792" fmla="*/ 6118083 w 7708392"/>
                <a:gd name="connsiteY792" fmla="*/ 97972 h 1170432"/>
                <a:gd name="connsiteX793" fmla="*/ 6125807 w 7708392"/>
                <a:gd name="connsiteY793" fmla="*/ 97972 h 1170432"/>
                <a:gd name="connsiteX794" fmla="*/ 6133532 w 7708392"/>
                <a:gd name="connsiteY794" fmla="*/ 97972 h 1170432"/>
                <a:gd name="connsiteX795" fmla="*/ 6141257 w 7708392"/>
                <a:gd name="connsiteY795" fmla="*/ 97972 h 1170432"/>
                <a:gd name="connsiteX796" fmla="*/ 6148982 w 7708392"/>
                <a:gd name="connsiteY796" fmla="*/ 97972 h 1170432"/>
                <a:gd name="connsiteX797" fmla="*/ 6156707 w 7708392"/>
                <a:gd name="connsiteY797" fmla="*/ 97972 h 1170432"/>
                <a:gd name="connsiteX798" fmla="*/ 6164432 w 7708392"/>
                <a:gd name="connsiteY798" fmla="*/ 97972 h 1170432"/>
                <a:gd name="connsiteX799" fmla="*/ 6172156 w 7708392"/>
                <a:gd name="connsiteY799" fmla="*/ 97972 h 1170432"/>
                <a:gd name="connsiteX800" fmla="*/ 6179881 w 7708392"/>
                <a:gd name="connsiteY800" fmla="*/ 97972 h 1170432"/>
                <a:gd name="connsiteX801" fmla="*/ 6187606 w 7708392"/>
                <a:gd name="connsiteY801" fmla="*/ 73478 h 1170432"/>
                <a:gd name="connsiteX802" fmla="*/ 6195331 w 7708392"/>
                <a:gd name="connsiteY802" fmla="*/ 73478 h 1170432"/>
                <a:gd name="connsiteX803" fmla="*/ 6203056 w 7708392"/>
                <a:gd name="connsiteY803" fmla="*/ 97972 h 1170432"/>
                <a:gd name="connsiteX804" fmla="*/ 6210781 w 7708392"/>
                <a:gd name="connsiteY804" fmla="*/ 73478 h 1170432"/>
                <a:gd name="connsiteX805" fmla="*/ 6218505 w 7708392"/>
                <a:gd name="connsiteY805" fmla="*/ 97972 h 1170432"/>
                <a:gd name="connsiteX806" fmla="*/ 6226230 w 7708392"/>
                <a:gd name="connsiteY806" fmla="*/ 73478 h 1170432"/>
                <a:gd name="connsiteX807" fmla="*/ 6233955 w 7708392"/>
                <a:gd name="connsiteY807" fmla="*/ 73478 h 1170432"/>
                <a:gd name="connsiteX808" fmla="*/ 6241680 w 7708392"/>
                <a:gd name="connsiteY808" fmla="*/ 73478 h 1170432"/>
                <a:gd name="connsiteX809" fmla="*/ 6249405 w 7708392"/>
                <a:gd name="connsiteY809" fmla="*/ 73478 h 1170432"/>
                <a:gd name="connsiteX810" fmla="*/ 6257130 w 7708392"/>
                <a:gd name="connsiteY810" fmla="*/ 48985 h 1170432"/>
                <a:gd name="connsiteX811" fmla="*/ 6264854 w 7708392"/>
                <a:gd name="connsiteY811" fmla="*/ 73478 h 1170432"/>
                <a:gd name="connsiteX812" fmla="*/ 6272580 w 7708392"/>
                <a:gd name="connsiteY812" fmla="*/ 73478 h 1170432"/>
                <a:gd name="connsiteX813" fmla="*/ 6280304 w 7708392"/>
                <a:gd name="connsiteY813" fmla="*/ 73478 h 1170432"/>
                <a:gd name="connsiteX814" fmla="*/ 6288029 w 7708392"/>
                <a:gd name="connsiteY814" fmla="*/ 97972 h 1170432"/>
                <a:gd name="connsiteX815" fmla="*/ 6295754 w 7708392"/>
                <a:gd name="connsiteY815" fmla="*/ 48985 h 1170432"/>
                <a:gd name="connsiteX816" fmla="*/ 6303479 w 7708392"/>
                <a:gd name="connsiteY816" fmla="*/ 97972 h 1170432"/>
                <a:gd name="connsiteX817" fmla="*/ 6311204 w 7708392"/>
                <a:gd name="connsiteY817" fmla="*/ 97972 h 1170432"/>
                <a:gd name="connsiteX818" fmla="*/ 6318929 w 7708392"/>
                <a:gd name="connsiteY818" fmla="*/ 73478 h 1170432"/>
                <a:gd name="connsiteX819" fmla="*/ 6326653 w 7708392"/>
                <a:gd name="connsiteY819" fmla="*/ 73478 h 1170432"/>
                <a:gd name="connsiteX820" fmla="*/ 6334378 w 7708392"/>
                <a:gd name="connsiteY820" fmla="*/ 73478 h 1170432"/>
                <a:gd name="connsiteX821" fmla="*/ 6342103 w 7708392"/>
                <a:gd name="connsiteY821" fmla="*/ 73478 h 1170432"/>
                <a:gd name="connsiteX822" fmla="*/ 6349828 w 7708392"/>
                <a:gd name="connsiteY822" fmla="*/ 97972 h 1170432"/>
                <a:gd name="connsiteX823" fmla="*/ 6357553 w 7708392"/>
                <a:gd name="connsiteY823" fmla="*/ 73478 h 1170432"/>
                <a:gd name="connsiteX824" fmla="*/ 6365278 w 7708392"/>
                <a:gd name="connsiteY824" fmla="*/ 73478 h 1170432"/>
                <a:gd name="connsiteX825" fmla="*/ 6373002 w 7708392"/>
                <a:gd name="connsiteY825" fmla="*/ 73478 h 1170432"/>
                <a:gd name="connsiteX826" fmla="*/ 6380727 w 7708392"/>
                <a:gd name="connsiteY826" fmla="*/ 122464 h 1170432"/>
                <a:gd name="connsiteX827" fmla="*/ 6388452 w 7708392"/>
                <a:gd name="connsiteY827" fmla="*/ 73478 h 1170432"/>
                <a:gd name="connsiteX828" fmla="*/ 6396176 w 7708392"/>
                <a:gd name="connsiteY828" fmla="*/ 73478 h 1170432"/>
                <a:gd name="connsiteX829" fmla="*/ 6403902 w 7708392"/>
                <a:gd name="connsiteY829" fmla="*/ 73478 h 1170432"/>
                <a:gd name="connsiteX830" fmla="*/ 6411627 w 7708392"/>
                <a:gd name="connsiteY830" fmla="*/ 73478 h 1170432"/>
                <a:gd name="connsiteX831" fmla="*/ 6419352 w 7708392"/>
                <a:gd name="connsiteY831" fmla="*/ 73478 h 1170432"/>
                <a:gd name="connsiteX832" fmla="*/ 6427077 w 7708392"/>
                <a:gd name="connsiteY832" fmla="*/ 73478 h 1170432"/>
                <a:gd name="connsiteX833" fmla="*/ 6434801 w 7708392"/>
                <a:gd name="connsiteY833" fmla="*/ 97972 h 1170432"/>
                <a:gd name="connsiteX834" fmla="*/ 6442526 w 7708392"/>
                <a:gd name="connsiteY834" fmla="*/ 48985 h 1170432"/>
                <a:gd name="connsiteX835" fmla="*/ 6450251 w 7708392"/>
                <a:gd name="connsiteY835" fmla="*/ 73478 h 1170432"/>
                <a:gd name="connsiteX836" fmla="*/ 6457976 w 7708392"/>
                <a:gd name="connsiteY836" fmla="*/ 73478 h 1170432"/>
                <a:gd name="connsiteX837" fmla="*/ 6465701 w 7708392"/>
                <a:gd name="connsiteY837" fmla="*/ 48985 h 1170432"/>
                <a:gd name="connsiteX838" fmla="*/ 6473426 w 7708392"/>
                <a:gd name="connsiteY838" fmla="*/ 48985 h 1170432"/>
                <a:gd name="connsiteX839" fmla="*/ 6481150 w 7708392"/>
                <a:gd name="connsiteY839" fmla="*/ 73478 h 1170432"/>
                <a:gd name="connsiteX840" fmla="*/ 6488875 w 7708392"/>
                <a:gd name="connsiteY840" fmla="*/ 73478 h 1170432"/>
                <a:gd name="connsiteX841" fmla="*/ 6496600 w 7708392"/>
                <a:gd name="connsiteY841" fmla="*/ 73478 h 1170432"/>
                <a:gd name="connsiteX842" fmla="*/ 6504325 w 7708392"/>
                <a:gd name="connsiteY842" fmla="*/ 73478 h 1170432"/>
                <a:gd name="connsiteX843" fmla="*/ 6512050 w 7708392"/>
                <a:gd name="connsiteY843" fmla="*/ 73478 h 1170432"/>
                <a:gd name="connsiteX844" fmla="*/ 6519775 w 7708392"/>
                <a:gd name="connsiteY844" fmla="*/ 73478 h 1170432"/>
                <a:gd name="connsiteX845" fmla="*/ 6527499 w 7708392"/>
                <a:gd name="connsiteY845" fmla="*/ 73478 h 1170432"/>
                <a:gd name="connsiteX846" fmla="*/ 6535225 w 7708392"/>
                <a:gd name="connsiteY846" fmla="*/ 73478 h 1170432"/>
                <a:gd name="connsiteX847" fmla="*/ 6542949 w 7708392"/>
                <a:gd name="connsiteY847" fmla="*/ 73478 h 1170432"/>
                <a:gd name="connsiteX848" fmla="*/ 6550674 w 7708392"/>
                <a:gd name="connsiteY848" fmla="*/ 73478 h 1170432"/>
                <a:gd name="connsiteX849" fmla="*/ 6558400 w 7708392"/>
                <a:gd name="connsiteY849" fmla="*/ 73478 h 1170432"/>
                <a:gd name="connsiteX850" fmla="*/ 6566124 w 7708392"/>
                <a:gd name="connsiteY850" fmla="*/ 73478 h 1170432"/>
                <a:gd name="connsiteX851" fmla="*/ 6573849 w 7708392"/>
                <a:gd name="connsiteY851" fmla="*/ 73478 h 1170432"/>
                <a:gd name="connsiteX852" fmla="*/ 6581574 w 7708392"/>
                <a:gd name="connsiteY852" fmla="*/ 73478 h 1170432"/>
                <a:gd name="connsiteX853" fmla="*/ 6589298 w 7708392"/>
                <a:gd name="connsiteY853" fmla="*/ 73478 h 1170432"/>
                <a:gd name="connsiteX854" fmla="*/ 6597023 w 7708392"/>
                <a:gd name="connsiteY854" fmla="*/ 97972 h 1170432"/>
                <a:gd name="connsiteX855" fmla="*/ 6604748 w 7708392"/>
                <a:gd name="connsiteY855" fmla="*/ 73478 h 1170432"/>
                <a:gd name="connsiteX856" fmla="*/ 6612473 w 7708392"/>
                <a:gd name="connsiteY856" fmla="*/ 73478 h 1170432"/>
                <a:gd name="connsiteX857" fmla="*/ 6620198 w 7708392"/>
                <a:gd name="connsiteY857" fmla="*/ 73478 h 1170432"/>
                <a:gd name="connsiteX858" fmla="*/ 6627923 w 7708392"/>
                <a:gd name="connsiteY858" fmla="*/ 48985 h 1170432"/>
                <a:gd name="connsiteX859" fmla="*/ 6635647 w 7708392"/>
                <a:gd name="connsiteY859" fmla="*/ 73478 h 1170432"/>
                <a:gd name="connsiteX860" fmla="*/ 6643372 w 7708392"/>
                <a:gd name="connsiteY860" fmla="*/ 73478 h 1170432"/>
                <a:gd name="connsiteX861" fmla="*/ 6651097 w 7708392"/>
                <a:gd name="connsiteY861" fmla="*/ 48985 h 1170432"/>
                <a:gd name="connsiteX862" fmla="*/ 6658822 w 7708392"/>
                <a:gd name="connsiteY862" fmla="*/ 48985 h 1170432"/>
                <a:gd name="connsiteX863" fmla="*/ 6666547 w 7708392"/>
                <a:gd name="connsiteY863" fmla="*/ 48985 h 1170432"/>
                <a:gd name="connsiteX864" fmla="*/ 6674272 w 7708392"/>
                <a:gd name="connsiteY864" fmla="*/ 48985 h 1170432"/>
                <a:gd name="connsiteX865" fmla="*/ 6681996 w 7708392"/>
                <a:gd name="connsiteY865" fmla="*/ 97972 h 1170432"/>
                <a:gd name="connsiteX866" fmla="*/ 6689722 w 7708392"/>
                <a:gd name="connsiteY866" fmla="*/ 73478 h 1170432"/>
                <a:gd name="connsiteX867" fmla="*/ 6697446 w 7708392"/>
                <a:gd name="connsiteY867" fmla="*/ 73478 h 1170432"/>
                <a:gd name="connsiteX868" fmla="*/ 6705171 w 7708392"/>
                <a:gd name="connsiteY868" fmla="*/ 73478 h 1170432"/>
                <a:gd name="connsiteX869" fmla="*/ 6712896 w 7708392"/>
                <a:gd name="connsiteY869" fmla="*/ 48985 h 1170432"/>
                <a:gd name="connsiteX870" fmla="*/ 6720620 w 7708392"/>
                <a:gd name="connsiteY870" fmla="*/ 48985 h 1170432"/>
                <a:gd name="connsiteX871" fmla="*/ 6728346 w 7708392"/>
                <a:gd name="connsiteY871" fmla="*/ 73478 h 1170432"/>
                <a:gd name="connsiteX872" fmla="*/ 6736069 w 7708392"/>
                <a:gd name="connsiteY872" fmla="*/ 48985 h 1170432"/>
                <a:gd name="connsiteX873" fmla="*/ 6743795 w 7708392"/>
                <a:gd name="connsiteY873" fmla="*/ 48985 h 1170432"/>
                <a:gd name="connsiteX874" fmla="*/ 6751520 w 7708392"/>
                <a:gd name="connsiteY874" fmla="*/ 48985 h 1170432"/>
                <a:gd name="connsiteX875" fmla="*/ 6759245 w 7708392"/>
                <a:gd name="connsiteY875" fmla="*/ 73478 h 1170432"/>
                <a:gd name="connsiteX876" fmla="*/ 6766970 w 7708392"/>
                <a:gd name="connsiteY876" fmla="*/ 73478 h 1170432"/>
                <a:gd name="connsiteX877" fmla="*/ 6774695 w 7708392"/>
                <a:gd name="connsiteY877" fmla="*/ 73478 h 1170432"/>
                <a:gd name="connsiteX878" fmla="*/ 6782420 w 7708392"/>
                <a:gd name="connsiteY878" fmla="*/ 48985 h 1170432"/>
                <a:gd name="connsiteX879" fmla="*/ 6790144 w 7708392"/>
                <a:gd name="connsiteY879" fmla="*/ 48985 h 1170432"/>
                <a:gd name="connsiteX880" fmla="*/ 6797869 w 7708392"/>
                <a:gd name="connsiteY880" fmla="*/ 48985 h 1170432"/>
                <a:gd name="connsiteX881" fmla="*/ 6805594 w 7708392"/>
                <a:gd name="connsiteY881" fmla="*/ 48985 h 1170432"/>
                <a:gd name="connsiteX882" fmla="*/ 6813319 w 7708392"/>
                <a:gd name="connsiteY882" fmla="*/ 48985 h 1170432"/>
                <a:gd name="connsiteX883" fmla="*/ 6821044 w 7708392"/>
                <a:gd name="connsiteY883" fmla="*/ 73478 h 1170432"/>
                <a:gd name="connsiteX884" fmla="*/ 6828768 w 7708392"/>
                <a:gd name="connsiteY884" fmla="*/ 73478 h 1170432"/>
                <a:gd name="connsiteX885" fmla="*/ 6836493 w 7708392"/>
                <a:gd name="connsiteY885" fmla="*/ 73478 h 1170432"/>
                <a:gd name="connsiteX886" fmla="*/ 6844219 w 7708392"/>
                <a:gd name="connsiteY886" fmla="*/ 48985 h 1170432"/>
                <a:gd name="connsiteX887" fmla="*/ 6851943 w 7708392"/>
                <a:gd name="connsiteY887" fmla="*/ 24493 h 1170432"/>
                <a:gd name="connsiteX888" fmla="*/ 6859668 w 7708392"/>
                <a:gd name="connsiteY888" fmla="*/ 48985 h 1170432"/>
                <a:gd name="connsiteX889" fmla="*/ 6867393 w 7708392"/>
                <a:gd name="connsiteY889" fmla="*/ 48985 h 1170432"/>
                <a:gd name="connsiteX890" fmla="*/ 6875117 w 7708392"/>
                <a:gd name="connsiteY890" fmla="*/ 48985 h 1170432"/>
                <a:gd name="connsiteX891" fmla="*/ 6882843 w 7708392"/>
                <a:gd name="connsiteY891" fmla="*/ 73478 h 1170432"/>
                <a:gd name="connsiteX892" fmla="*/ 6890568 w 7708392"/>
                <a:gd name="connsiteY892" fmla="*/ 48985 h 1170432"/>
                <a:gd name="connsiteX893" fmla="*/ 6898293 w 7708392"/>
                <a:gd name="connsiteY893" fmla="*/ 48985 h 1170432"/>
                <a:gd name="connsiteX894" fmla="*/ 6906017 w 7708392"/>
                <a:gd name="connsiteY894" fmla="*/ 48985 h 1170432"/>
                <a:gd name="connsiteX895" fmla="*/ 6913742 w 7708392"/>
                <a:gd name="connsiteY895" fmla="*/ 48985 h 1170432"/>
                <a:gd name="connsiteX896" fmla="*/ 6921467 w 7708392"/>
                <a:gd name="connsiteY896" fmla="*/ 24493 h 1170432"/>
                <a:gd name="connsiteX897" fmla="*/ 6929192 w 7708392"/>
                <a:gd name="connsiteY897" fmla="*/ 48985 h 1170432"/>
                <a:gd name="connsiteX898" fmla="*/ 6936917 w 7708392"/>
                <a:gd name="connsiteY898" fmla="*/ 48985 h 1170432"/>
                <a:gd name="connsiteX899" fmla="*/ 6944641 w 7708392"/>
                <a:gd name="connsiteY899" fmla="*/ 48985 h 1170432"/>
                <a:gd name="connsiteX900" fmla="*/ 6952367 w 7708392"/>
                <a:gd name="connsiteY900" fmla="*/ 73478 h 1170432"/>
                <a:gd name="connsiteX901" fmla="*/ 6960091 w 7708392"/>
                <a:gd name="connsiteY901" fmla="*/ 73478 h 1170432"/>
                <a:gd name="connsiteX902" fmla="*/ 6967816 w 7708392"/>
                <a:gd name="connsiteY902" fmla="*/ 48985 h 1170432"/>
                <a:gd name="connsiteX903" fmla="*/ 6975541 w 7708392"/>
                <a:gd name="connsiteY903" fmla="*/ 48985 h 1170432"/>
                <a:gd name="connsiteX904" fmla="*/ 6983265 w 7708392"/>
                <a:gd name="connsiteY904" fmla="*/ 48985 h 1170432"/>
                <a:gd name="connsiteX905" fmla="*/ 6990991 w 7708392"/>
                <a:gd name="connsiteY905" fmla="*/ 48985 h 1170432"/>
                <a:gd name="connsiteX906" fmla="*/ 6998716 w 7708392"/>
                <a:gd name="connsiteY906" fmla="*/ 48985 h 1170432"/>
                <a:gd name="connsiteX907" fmla="*/ 7006440 w 7708392"/>
                <a:gd name="connsiteY907" fmla="*/ 48985 h 1170432"/>
                <a:gd name="connsiteX908" fmla="*/ 7014165 w 7708392"/>
                <a:gd name="connsiteY908" fmla="*/ 48985 h 1170432"/>
                <a:gd name="connsiteX909" fmla="*/ 7021890 w 7708392"/>
                <a:gd name="connsiteY909" fmla="*/ 48985 h 1170432"/>
                <a:gd name="connsiteX910" fmla="*/ 7029615 w 7708392"/>
                <a:gd name="connsiteY910" fmla="*/ 48985 h 1170432"/>
                <a:gd name="connsiteX911" fmla="*/ 7037340 w 7708392"/>
                <a:gd name="connsiteY911" fmla="*/ 24493 h 1170432"/>
                <a:gd name="connsiteX912" fmla="*/ 7045065 w 7708392"/>
                <a:gd name="connsiteY912" fmla="*/ 0 h 1170432"/>
                <a:gd name="connsiteX913" fmla="*/ 7052789 w 7708392"/>
                <a:gd name="connsiteY913" fmla="*/ 24493 h 1170432"/>
                <a:gd name="connsiteX914" fmla="*/ 7060514 w 7708392"/>
                <a:gd name="connsiteY914" fmla="*/ 24493 h 1170432"/>
                <a:gd name="connsiteX915" fmla="*/ 7068239 w 7708392"/>
                <a:gd name="connsiteY915" fmla="*/ 48985 h 1170432"/>
                <a:gd name="connsiteX916" fmla="*/ 7075964 w 7708392"/>
                <a:gd name="connsiteY916" fmla="*/ 48985 h 1170432"/>
                <a:gd name="connsiteX917" fmla="*/ 7083689 w 7708392"/>
                <a:gd name="connsiteY917" fmla="*/ 24493 h 1170432"/>
                <a:gd name="connsiteX918" fmla="*/ 7091413 w 7708392"/>
                <a:gd name="connsiteY918" fmla="*/ 24493 h 1170432"/>
                <a:gd name="connsiteX919" fmla="*/ 7099138 w 7708392"/>
                <a:gd name="connsiteY919" fmla="*/ 24493 h 1170432"/>
                <a:gd name="connsiteX920" fmla="*/ 7106864 w 7708392"/>
                <a:gd name="connsiteY920" fmla="*/ 24493 h 1170432"/>
                <a:gd name="connsiteX921" fmla="*/ 7114588 w 7708392"/>
                <a:gd name="connsiteY921" fmla="*/ 48985 h 1170432"/>
                <a:gd name="connsiteX922" fmla="*/ 7122313 w 7708392"/>
                <a:gd name="connsiteY922" fmla="*/ 73478 h 1170432"/>
                <a:gd name="connsiteX923" fmla="*/ 7130038 w 7708392"/>
                <a:gd name="connsiteY923" fmla="*/ 48985 h 1170432"/>
                <a:gd name="connsiteX924" fmla="*/ 7137762 w 7708392"/>
                <a:gd name="connsiteY924" fmla="*/ 48985 h 1170432"/>
                <a:gd name="connsiteX925" fmla="*/ 7145488 w 7708392"/>
                <a:gd name="connsiteY925" fmla="*/ 48985 h 1170432"/>
                <a:gd name="connsiteX926" fmla="*/ 7153213 w 7708392"/>
                <a:gd name="connsiteY926" fmla="*/ 48985 h 1170432"/>
                <a:gd name="connsiteX927" fmla="*/ 7160937 w 7708392"/>
                <a:gd name="connsiteY927" fmla="*/ 24493 h 1170432"/>
                <a:gd name="connsiteX928" fmla="*/ 7168662 w 7708392"/>
                <a:gd name="connsiteY928" fmla="*/ 48985 h 1170432"/>
                <a:gd name="connsiteX929" fmla="*/ 7176387 w 7708392"/>
                <a:gd name="connsiteY929" fmla="*/ 24493 h 1170432"/>
                <a:gd name="connsiteX930" fmla="*/ 7184112 w 7708392"/>
                <a:gd name="connsiteY930" fmla="*/ 48985 h 1170432"/>
                <a:gd name="connsiteX931" fmla="*/ 7191837 w 7708392"/>
                <a:gd name="connsiteY931" fmla="*/ 48985 h 1170432"/>
                <a:gd name="connsiteX932" fmla="*/ 7199561 w 7708392"/>
                <a:gd name="connsiteY932" fmla="*/ 24493 h 1170432"/>
                <a:gd name="connsiteX933" fmla="*/ 7207286 w 7708392"/>
                <a:gd name="connsiteY933" fmla="*/ 48985 h 1170432"/>
                <a:gd name="connsiteX934" fmla="*/ 7215011 w 7708392"/>
                <a:gd name="connsiteY934" fmla="*/ 48985 h 1170432"/>
                <a:gd name="connsiteX935" fmla="*/ 7222736 w 7708392"/>
                <a:gd name="connsiteY935" fmla="*/ 48985 h 1170432"/>
                <a:gd name="connsiteX936" fmla="*/ 7230461 w 7708392"/>
                <a:gd name="connsiteY936" fmla="*/ 48985 h 1170432"/>
                <a:gd name="connsiteX937" fmla="*/ 7238186 w 7708392"/>
                <a:gd name="connsiteY937" fmla="*/ 48985 h 1170432"/>
                <a:gd name="connsiteX938" fmla="*/ 7245910 w 7708392"/>
                <a:gd name="connsiteY938" fmla="*/ 48985 h 1170432"/>
                <a:gd name="connsiteX939" fmla="*/ 7253635 w 7708392"/>
                <a:gd name="connsiteY939" fmla="*/ 24493 h 1170432"/>
                <a:gd name="connsiteX940" fmla="*/ 7261361 w 7708392"/>
                <a:gd name="connsiteY940" fmla="*/ 24493 h 1170432"/>
                <a:gd name="connsiteX941" fmla="*/ 7269085 w 7708392"/>
                <a:gd name="connsiteY941" fmla="*/ 48985 h 1170432"/>
                <a:gd name="connsiteX942" fmla="*/ 7276810 w 7708392"/>
                <a:gd name="connsiteY942" fmla="*/ 24493 h 1170432"/>
                <a:gd name="connsiteX943" fmla="*/ 7284535 w 7708392"/>
                <a:gd name="connsiteY943" fmla="*/ 48985 h 1170432"/>
                <a:gd name="connsiteX944" fmla="*/ 7292259 w 7708392"/>
                <a:gd name="connsiteY944" fmla="*/ 48985 h 1170432"/>
                <a:gd name="connsiteX945" fmla="*/ 7299985 w 7708392"/>
                <a:gd name="connsiteY945" fmla="*/ 24493 h 1170432"/>
                <a:gd name="connsiteX946" fmla="*/ 7307709 w 7708392"/>
                <a:gd name="connsiteY946" fmla="*/ 48985 h 1170432"/>
                <a:gd name="connsiteX947" fmla="*/ 7315434 w 7708392"/>
                <a:gd name="connsiteY947" fmla="*/ 48985 h 1170432"/>
                <a:gd name="connsiteX948" fmla="*/ 7323159 w 7708392"/>
                <a:gd name="connsiteY948" fmla="*/ 48985 h 1170432"/>
                <a:gd name="connsiteX949" fmla="*/ 7330884 w 7708392"/>
                <a:gd name="connsiteY949" fmla="*/ 48985 h 1170432"/>
                <a:gd name="connsiteX950" fmla="*/ 7338609 w 7708392"/>
                <a:gd name="connsiteY950" fmla="*/ 48985 h 1170432"/>
                <a:gd name="connsiteX951" fmla="*/ 7346333 w 7708392"/>
                <a:gd name="connsiteY951" fmla="*/ 48985 h 1170432"/>
                <a:gd name="connsiteX952" fmla="*/ 7354058 w 7708392"/>
                <a:gd name="connsiteY952" fmla="*/ 24493 h 1170432"/>
                <a:gd name="connsiteX953" fmla="*/ 7361783 w 7708392"/>
                <a:gd name="connsiteY953" fmla="*/ 48985 h 1170432"/>
                <a:gd name="connsiteX954" fmla="*/ 7369508 w 7708392"/>
                <a:gd name="connsiteY954" fmla="*/ 48985 h 1170432"/>
                <a:gd name="connsiteX955" fmla="*/ 7377233 w 7708392"/>
                <a:gd name="connsiteY955" fmla="*/ 48985 h 1170432"/>
                <a:gd name="connsiteX956" fmla="*/ 7384958 w 7708392"/>
                <a:gd name="connsiteY956" fmla="*/ 24493 h 1170432"/>
                <a:gd name="connsiteX957" fmla="*/ 7392683 w 7708392"/>
                <a:gd name="connsiteY957" fmla="*/ 48985 h 1170432"/>
                <a:gd name="connsiteX958" fmla="*/ 7400407 w 7708392"/>
                <a:gd name="connsiteY958" fmla="*/ 0 h 1170432"/>
                <a:gd name="connsiteX959" fmla="*/ 7408133 w 7708392"/>
                <a:gd name="connsiteY959" fmla="*/ 48985 h 1170432"/>
                <a:gd name="connsiteX960" fmla="*/ 7415858 w 7708392"/>
                <a:gd name="connsiteY960" fmla="*/ 0 h 1170432"/>
                <a:gd name="connsiteX961" fmla="*/ 7423582 w 7708392"/>
                <a:gd name="connsiteY961" fmla="*/ 24493 h 1170432"/>
                <a:gd name="connsiteX962" fmla="*/ 7431307 w 7708392"/>
                <a:gd name="connsiteY962" fmla="*/ 24493 h 1170432"/>
                <a:gd name="connsiteX963" fmla="*/ 7439032 w 7708392"/>
                <a:gd name="connsiteY963" fmla="*/ 0 h 1170432"/>
                <a:gd name="connsiteX964" fmla="*/ 7446757 w 7708392"/>
                <a:gd name="connsiteY964" fmla="*/ 48985 h 1170432"/>
                <a:gd name="connsiteX965" fmla="*/ 7454482 w 7708392"/>
                <a:gd name="connsiteY965" fmla="*/ 24493 h 1170432"/>
                <a:gd name="connsiteX966" fmla="*/ 7462206 w 7708392"/>
                <a:gd name="connsiteY966" fmla="*/ 24493 h 1170432"/>
                <a:gd name="connsiteX967" fmla="*/ 7469931 w 7708392"/>
                <a:gd name="connsiteY967" fmla="*/ 48985 h 1170432"/>
                <a:gd name="connsiteX968" fmla="*/ 7477656 w 7708392"/>
                <a:gd name="connsiteY968" fmla="*/ 48985 h 1170432"/>
                <a:gd name="connsiteX969" fmla="*/ 7485381 w 7708392"/>
                <a:gd name="connsiteY969" fmla="*/ 48985 h 1170432"/>
                <a:gd name="connsiteX970" fmla="*/ 7493106 w 7708392"/>
                <a:gd name="connsiteY970" fmla="*/ 48985 h 1170432"/>
                <a:gd name="connsiteX971" fmla="*/ 7500831 w 7708392"/>
                <a:gd name="connsiteY971" fmla="*/ 48985 h 1170432"/>
                <a:gd name="connsiteX972" fmla="*/ 7508555 w 7708392"/>
                <a:gd name="connsiteY972" fmla="*/ 24493 h 1170432"/>
                <a:gd name="connsiteX973" fmla="*/ 7516280 w 7708392"/>
                <a:gd name="connsiteY973" fmla="*/ 48985 h 1170432"/>
                <a:gd name="connsiteX974" fmla="*/ 7524006 w 7708392"/>
                <a:gd name="connsiteY974" fmla="*/ 24493 h 1170432"/>
                <a:gd name="connsiteX975" fmla="*/ 7531730 w 7708392"/>
                <a:gd name="connsiteY975" fmla="*/ 73478 h 1170432"/>
                <a:gd name="connsiteX976" fmla="*/ 7539455 w 7708392"/>
                <a:gd name="connsiteY976" fmla="*/ 24493 h 1170432"/>
                <a:gd name="connsiteX977" fmla="*/ 7547181 w 7708392"/>
                <a:gd name="connsiteY977" fmla="*/ 0 h 1170432"/>
                <a:gd name="connsiteX978" fmla="*/ 7554904 w 7708392"/>
                <a:gd name="connsiteY978" fmla="*/ 48985 h 1170432"/>
                <a:gd name="connsiteX979" fmla="*/ 7562630 w 7708392"/>
                <a:gd name="connsiteY979" fmla="*/ 24493 h 1170432"/>
                <a:gd name="connsiteX980" fmla="*/ 7570354 w 7708392"/>
                <a:gd name="connsiteY980" fmla="*/ 24493 h 1170432"/>
                <a:gd name="connsiteX981" fmla="*/ 7578079 w 7708392"/>
                <a:gd name="connsiteY981" fmla="*/ 0 h 1170432"/>
                <a:gd name="connsiteX982" fmla="*/ 7585804 w 7708392"/>
                <a:gd name="connsiteY982" fmla="*/ 24493 h 1170432"/>
                <a:gd name="connsiteX983" fmla="*/ 7593529 w 7708392"/>
                <a:gd name="connsiteY983" fmla="*/ 24493 h 1170432"/>
                <a:gd name="connsiteX984" fmla="*/ 7601254 w 7708392"/>
                <a:gd name="connsiteY984" fmla="*/ 0 h 1170432"/>
                <a:gd name="connsiteX985" fmla="*/ 7608979 w 7708392"/>
                <a:gd name="connsiteY985" fmla="*/ 24493 h 1170432"/>
                <a:gd name="connsiteX986" fmla="*/ 7616702 w 7708392"/>
                <a:gd name="connsiteY986" fmla="*/ 24493 h 1170432"/>
                <a:gd name="connsiteX987" fmla="*/ 7624428 w 7708392"/>
                <a:gd name="connsiteY987" fmla="*/ 24493 h 1170432"/>
                <a:gd name="connsiteX988" fmla="*/ 7632153 w 7708392"/>
                <a:gd name="connsiteY988" fmla="*/ 24493 h 1170432"/>
                <a:gd name="connsiteX989" fmla="*/ 7639878 w 7708392"/>
                <a:gd name="connsiteY989" fmla="*/ 24493 h 1170432"/>
                <a:gd name="connsiteX990" fmla="*/ 7647603 w 7708392"/>
                <a:gd name="connsiteY990" fmla="*/ 24493 h 1170432"/>
                <a:gd name="connsiteX991" fmla="*/ 7655328 w 7708392"/>
                <a:gd name="connsiteY991" fmla="*/ 24493 h 1170432"/>
                <a:gd name="connsiteX992" fmla="*/ 7663052 w 7708392"/>
                <a:gd name="connsiteY992" fmla="*/ 24493 h 1170432"/>
                <a:gd name="connsiteX993" fmla="*/ 7670777 w 7708392"/>
                <a:gd name="connsiteY993" fmla="*/ 0 h 1170432"/>
                <a:gd name="connsiteX994" fmla="*/ 7678502 w 7708392"/>
                <a:gd name="connsiteY994" fmla="*/ 24493 h 1170432"/>
                <a:gd name="connsiteX995" fmla="*/ 7686227 w 7708392"/>
                <a:gd name="connsiteY995" fmla="*/ 48985 h 1170432"/>
                <a:gd name="connsiteX996" fmla="*/ 7693951 w 7708392"/>
                <a:gd name="connsiteY996" fmla="*/ 24493 h 1170432"/>
                <a:gd name="connsiteX997" fmla="*/ 7701677 w 7708392"/>
                <a:gd name="connsiteY997" fmla="*/ 24493 h 1170432"/>
                <a:gd name="connsiteX998" fmla="*/ 7709402 w 7708392"/>
                <a:gd name="connsiteY998" fmla="*/ 24493 h 1170432"/>
                <a:gd name="connsiteX999" fmla="*/ 7717127 w 7708392"/>
                <a:gd name="connsiteY999" fmla="*/ 48985 h 117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Lst>
              <a:rect l="l" t="t" r="r" b="b"/>
              <a:pathLst>
                <a:path w="7708392" h="1170432">
                  <a:moveTo>
                    <a:pt x="0" y="1102179"/>
                  </a:moveTo>
                  <a:lnTo>
                    <a:pt x="7725" y="1126672"/>
                  </a:lnTo>
                  <a:lnTo>
                    <a:pt x="15450" y="1077685"/>
                  </a:lnTo>
                  <a:lnTo>
                    <a:pt x="23174" y="1077685"/>
                  </a:lnTo>
                  <a:lnTo>
                    <a:pt x="30899" y="1102179"/>
                  </a:lnTo>
                  <a:lnTo>
                    <a:pt x="38624" y="1126672"/>
                  </a:lnTo>
                  <a:lnTo>
                    <a:pt x="46349" y="1126672"/>
                  </a:lnTo>
                  <a:lnTo>
                    <a:pt x="54074" y="1126672"/>
                  </a:lnTo>
                  <a:lnTo>
                    <a:pt x="61799" y="1151165"/>
                  </a:lnTo>
                  <a:lnTo>
                    <a:pt x="69524" y="1151165"/>
                  </a:lnTo>
                  <a:lnTo>
                    <a:pt x="77248" y="1126672"/>
                  </a:lnTo>
                  <a:lnTo>
                    <a:pt x="84973" y="1102179"/>
                  </a:lnTo>
                  <a:lnTo>
                    <a:pt x="92698" y="1102179"/>
                  </a:lnTo>
                  <a:lnTo>
                    <a:pt x="100423" y="1102179"/>
                  </a:lnTo>
                  <a:lnTo>
                    <a:pt x="108148" y="1126672"/>
                  </a:lnTo>
                  <a:lnTo>
                    <a:pt x="115873" y="1175657"/>
                  </a:lnTo>
                  <a:lnTo>
                    <a:pt x="123598" y="1102179"/>
                  </a:lnTo>
                  <a:lnTo>
                    <a:pt x="131322" y="1151165"/>
                  </a:lnTo>
                  <a:lnTo>
                    <a:pt x="139047" y="1151165"/>
                  </a:lnTo>
                  <a:lnTo>
                    <a:pt x="146772" y="1175657"/>
                  </a:lnTo>
                  <a:lnTo>
                    <a:pt x="154497" y="1126672"/>
                  </a:lnTo>
                  <a:lnTo>
                    <a:pt x="162222" y="1126672"/>
                  </a:lnTo>
                  <a:lnTo>
                    <a:pt x="169947" y="1151165"/>
                  </a:lnTo>
                  <a:lnTo>
                    <a:pt x="177671" y="1126672"/>
                  </a:lnTo>
                  <a:lnTo>
                    <a:pt x="185396" y="1102179"/>
                  </a:lnTo>
                  <a:lnTo>
                    <a:pt x="193121" y="1126672"/>
                  </a:lnTo>
                  <a:lnTo>
                    <a:pt x="200846" y="1126672"/>
                  </a:lnTo>
                  <a:lnTo>
                    <a:pt x="208571" y="1126672"/>
                  </a:lnTo>
                  <a:lnTo>
                    <a:pt x="216296" y="1102179"/>
                  </a:lnTo>
                  <a:lnTo>
                    <a:pt x="224021" y="1126672"/>
                  </a:lnTo>
                  <a:lnTo>
                    <a:pt x="231745" y="1102179"/>
                  </a:lnTo>
                  <a:lnTo>
                    <a:pt x="239470" y="1126672"/>
                  </a:lnTo>
                  <a:lnTo>
                    <a:pt x="247195" y="1151165"/>
                  </a:lnTo>
                  <a:lnTo>
                    <a:pt x="254920" y="1151165"/>
                  </a:lnTo>
                  <a:lnTo>
                    <a:pt x="262645" y="1126672"/>
                  </a:lnTo>
                  <a:lnTo>
                    <a:pt x="270370" y="1102179"/>
                  </a:lnTo>
                  <a:lnTo>
                    <a:pt x="278095" y="1102179"/>
                  </a:lnTo>
                  <a:lnTo>
                    <a:pt x="285819" y="1102179"/>
                  </a:lnTo>
                  <a:lnTo>
                    <a:pt x="293544" y="1102179"/>
                  </a:lnTo>
                  <a:lnTo>
                    <a:pt x="301269" y="1126672"/>
                  </a:lnTo>
                  <a:lnTo>
                    <a:pt x="308994" y="1126672"/>
                  </a:lnTo>
                  <a:lnTo>
                    <a:pt x="316719" y="1102179"/>
                  </a:lnTo>
                  <a:lnTo>
                    <a:pt x="324444" y="1126672"/>
                  </a:lnTo>
                  <a:lnTo>
                    <a:pt x="332169" y="1126672"/>
                  </a:lnTo>
                  <a:lnTo>
                    <a:pt x="339893" y="1151165"/>
                  </a:lnTo>
                  <a:lnTo>
                    <a:pt x="347618" y="1102179"/>
                  </a:lnTo>
                  <a:lnTo>
                    <a:pt x="355343" y="1126672"/>
                  </a:lnTo>
                  <a:lnTo>
                    <a:pt x="363068" y="1126672"/>
                  </a:lnTo>
                  <a:lnTo>
                    <a:pt x="370793" y="1126672"/>
                  </a:lnTo>
                  <a:lnTo>
                    <a:pt x="378518" y="1126672"/>
                  </a:lnTo>
                  <a:lnTo>
                    <a:pt x="386242" y="1151165"/>
                  </a:lnTo>
                  <a:lnTo>
                    <a:pt x="393967" y="1126672"/>
                  </a:lnTo>
                  <a:lnTo>
                    <a:pt x="401692" y="1102179"/>
                  </a:lnTo>
                  <a:lnTo>
                    <a:pt x="409417" y="1102179"/>
                  </a:lnTo>
                  <a:lnTo>
                    <a:pt x="417142" y="1126672"/>
                  </a:lnTo>
                  <a:lnTo>
                    <a:pt x="424867" y="1126672"/>
                  </a:lnTo>
                  <a:lnTo>
                    <a:pt x="432592" y="1126672"/>
                  </a:lnTo>
                  <a:lnTo>
                    <a:pt x="440316" y="1126672"/>
                  </a:lnTo>
                  <a:lnTo>
                    <a:pt x="448041" y="1126672"/>
                  </a:lnTo>
                  <a:lnTo>
                    <a:pt x="455766" y="1126672"/>
                  </a:lnTo>
                  <a:lnTo>
                    <a:pt x="463491" y="1151165"/>
                  </a:lnTo>
                  <a:lnTo>
                    <a:pt x="471216" y="1151165"/>
                  </a:lnTo>
                  <a:lnTo>
                    <a:pt x="478941" y="1151165"/>
                  </a:lnTo>
                  <a:lnTo>
                    <a:pt x="486666" y="1126672"/>
                  </a:lnTo>
                  <a:lnTo>
                    <a:pt x="494390" y="1102179"/>
                  </a:lnTo>
                  <a:lnTo>
                    <a:pt x="502115" y="1102179"/>
                  </a:lnTo>
                  <a:lnTo>
                    <a:pt x="509840" y="1102179"/>
                  </a:lnTo>
                  <a:lnTo>
                    <a:pt x="517565" y="1126672"/>
                  </a:lnTo>
                  <a:lnTo>
                    <a:pt x="525290" y="1126672"/>
                  </a:lnTo>
                  <a:lnTo>
                    <a:pt x="533015" y="1102179"/>
                  </a:lnTo>
                  <a:lnTo>
                    <a:pt x="540739" y="1102179"/>
                  </a:lnTo>
                  <a:lnTo>
                    <a:pt x="548464" y="1151165"/>
                  </a:lnTo>
                  <a:lnTo>
                    <a:pt x="556189" y="1102179"/>
                  </a:lnTo>
                  <a:lnTo>
                    <a:pt x="563914" y="1151165"/>
                  </a:lnTo>
                  <a:lnTo>
                    <a:pt x="571639" y="1077685"/>
                  </a:lnTo>
                  <a:lnTo>
                    <a:pt x="579364" y="1126672"/>
                  </a:lnTo>
                  <a:lnTo>
                    <a:pt x="587089" y="1126672"/>
                  </a:lnTo>
                  <a:lnTo>
                    <a:pt x="594813" y="1102179"/>
                  </a:lnTo>
                  <a:lnTo>
                    <a:pt x="602538" y="1126672"/>
                  </a:lnTo>
                  <a:lnTo>
                    <a:pt x="610263" y="1126672"/>
                  </a:lnTo>
                  <a:lnTo>
                    <a:pt x="617988" y="1126672"/>
                  </a:lnTo>
                  <a:lnTo>
                    <a:pt x="625713" y="1126672"/>
                  </a:lnTo>
                  <a:lnTo>
                    <a:pt x="633438" y="1126672"/>
                  </a:lnTo>
                  <a:lnTo>
                    <a:pt x="641163" y="1126672"/>
                  </a:lnTo>
                  <a:lnTo>
                    <a:pt x="648887" y="1102179"/>
                  </a:lnTo>
                  <a:lnTo>
                    <a:pt x="656612" y="1126672"/>
                  </a:lnTo>
                  <a:lnTo>
                    <a:pt x="664337" y="1102179"/>
                  </a:lnTo>
                  <a:lnTo>
                    <a:pt x="672062" y="1102179"/>
                  </a:lnTo>
                  <a:lnTo>
                    <a:pt x="679787" y="1102179"/>
                  </a:lnTo>
                  <a:lnTo>
                    <a:pt x="687512" y="1126672"/>
                  </a:lnTo>
                  <a:lnTo>
                    <a:pt x="695237" y="1102179"/>
                  </a:lnTo>
                  <a:lnTo>
                    <a:pt x="702961" y="1126672"/>
                  </a:lnTo>
                  <a:lnTo>
                    <a:pt x="710686" y="1126672"/>
                  </a:lnTo>
                  <a:lnTo>
                    <a:pt x="718411" y="1151165"/>
                  </a:lnTo>
                  <a:lnTo>
                    <a:pt x="726136" y="1126672"/>
                  </a:lnTo>
                  <a:lnTo>
                    <a:pt x="733861" y="1151165"/>
                  </a:lnTo>
                  <a:lnTo>
                    <a:pt x="741586" y="1126672"/>
                  </a:lnTo>
                  <a:lnTo>
                    <a:pt x="749311" y="1126672"/>
                  </a:lnTo>
                  <a:lnTo>
                    <a:pt x="757035" y="1126672"/>
                  </a:lnTo>
                  <a:lnTo>
                    <a:pt x="764760" y="1126672"/>
                  </a:lnTo>
                  <a:lnTo>
                    <a:pt x="772485" y="1151165"/>
                  </a:lnTo>
                  <a:lnTo>
                    <a:pt x="780210" y="1126672"/>
                  </a:lnTo>
                  <a:lnTo>
                    <a:pt x="787935" y="1126672"/>
                  </a:lnTo>
                  <a:lnTo>
                    <a:pt x="795660" y="1151165"/>
                  </a:lnTo>
                  <a:lnTo>
                    <a:pt x="803385" y="1126672"/>
                  </a:lnTo>
                  <a:lnTo>
                    <a:pt x="811109" y="1102179"/>
                  </a:lnTo>
                  <a:lnTo>
                    <a:pt x="818834" y="1151165"/>
                  </a:lnTo>
                  <a:lnTo>
                    <a:pt x="826559" y="1126672"/>
                  </a:lnTo>
                  <a:lnTo>
                    <a:pt x="834284" y="1102179"/>
                  </a:lnTo>
                  <a:lnTo>
                    <a:pt x="842009" y="1126672"/>
                  </a:lnTo>
                  <a:lnTo>
                    <a:pt x="849734" y="1151165"/>
                  </a:lnTo>
                  <a:lnTo>
                    <a:pt x="857458" y="1151165"/>
                  </a:lnTo>
                  <a:lnTo>
                    <a:pt x="865183" y="1102179"/>
                  </a:lnTo>
                  <a:lnTo>
                    <a:pt x="872908" y="1126672"/>
                  </a:lnTo>
                  <a:lnTo>
                    <a:pt x="880633" y="1126672"/>
                  </a:lnTo>
                  <a:lnTo>
                    <a:pt x="888358" y="1151165"/>
                  </a:lnTo>
                  <a:lnTo>
                    <a:pt x="896083" y="1126672"/>
                  </a:lnTo>
                  <a:lnTo>
                    <a:pt x="903808" y="1077685"/>
                  </a:lnTo>
                  <a:lnTo>
                    <a:pt x="911532" y="1053193"/>
                  </a:lnTo>
                  <a:lnTo>
                    <a:pt x="919257" y="1028700"/>
                  </a:lnTo>
                  <a:lnTo>
                    <a:pt x="926982" y="930729"/>
                  </a:lnTo>
                  <a:lnTo>
                    <a:pt x="934707" y="881743"/>
                  </a:lnTo>
                  <a:lnTo>
                    <a:pt x="942432" y="832757"/>
                  </a:lnTo>
                  <a:lnTo>
                    <a:pt x="950157" y="832757"/>
                  </a:lnTo>
                  <a:lnTo>
                    <a:pt x="957882" y="808265"/>
                  </a:lnTo>
                  <a:lnTo>
                    <a:pt x="965606" y="832757"/>
                  </a:lnTo>
                  <a:lnTo>
                    <a:pt x="973331" y="881743"/>
                  </a:lnTo>
                  <a:lnTo>
                    <a:pt x="981056" y="906235"/>
                  </a:lnTo>
                  <a:lnTo>
                    <a:pt x="988781" y="930729"/>
                  </a:lnTo>
                  <a:lnTo>
                    <a:pt x="996506" y="906235"/>
                  </a:lnTo>
                  <a:lnTo>
                    <a:pt x="1004231" y="857250"/>
                  </a:lnTo>
                  <a:lnTo>
                    <a:pt x="1011956" y="881743"/>
                  </a:lnTo>
                  <a:lnTo>
                    <a:pt x="1019680" y="930729"/>
                  </a:lnTo>
                  <a:lnTo>
                    <a:pt x="1027405" y="857250"/>
                  </a:lnTo>
                  <a:lnTo>
                    <a:pt x="1035130" y="906235"/>
                  </a:lnTo>
                  <a:lnTo>
                    <a:pt x="1042855" y="881743"/>
                  </a:lnTo>
                  <a:lnTo>
                    <a:pt x="1050580" y="832757"/>
                  </a:lnTo>
                  <a:lnTo>
                    <a:pt x="1058305" y="832757"/>
                  </a:lnTo>
                  <a:lnTo>
                    <a:pt x="1066029" y="759279"/>
                  </a:lnTo>
                  <a:lnTo>
                    <a:pt x="1073754" y="734785"/>
                  </a:lnTo>
                  <a:lnTo>
                    <a:pt x="1081479" y="710293"/>
                  </a:lnTo>
                  <a:lnTo>
                    <a:pt x="1089204" y="685800"/>
                  </a:lnTo>
                  <a:lnTo>
                    <a:pt x="1096929" y="685800"/>
                  </a:lnTo>
                  <a:lnTo>
                    <a:pt x="1104654" y="661307"/>
                  </a:lnTo>
                  <a:lnTo>
                    <a:pt x="1112379" y="661307"/>
                  </a:lnTo>
                  <a:lnTo>
                    <a:pt x="1120103" y="685800"/>
                  </a:lnTo>
                  <a:lnTo>
                    <a:pt x="1127828" y="734785"/>
                  </a:lnTo>
                  <a:lnTo>
                    <a:pt x="1135553" y="734785"/>
                  </a:lnTo>
                  <a:lnTo>
                    <a:pt x="1143278" y="710293"/>
                  </a:lnTo>
                  <a:lnTo>
                    <a:pt x="1151003" y="734785"/>
                  </a:lnTo>
                  <a:lnTo>
                    <a:pt x="1158728" y="710293"/>
                  </a:lnTo>
                  <a:lnTo>
                    <a:pt x="1166453" y="661307"/>
                  </a:lnTo>
                  <a:lnTo>
                    <a:pt x="1174177" y="661307"/>
                  </a:lnTo>
                  <a:lnTo>
                    <a:pt x="1181902" y="661307"/>
                  </a:lnTo>
                  <a:lnTo>
                    <a:pt x="1189627" y="636814"/>
                  </a:lnTo>
                  <a:lnTo>
                    <a:pt x="1197352" y="636814"/>
                  </a:lnTo>
                  <a:lnTo>
                    <a:pt x="1205077" y="612322"/>
                  </a:lnTo>
                  <a:lnTo>
                    <a:pt x="1212802" y="636814"/>
                  </a:lnTo>
                  <a:lnTo>
                    <a:pt x="1220527" y="636814"/>
                  </a:lnTo>
                  <a:lnTo>
                    <a:pt x="1228251" y="636814"/>
                  </a:lnTo>
                  <a:lnTo>
                    <a:pt x="1235976" y="636814"/>
                  </a:lnTo>
                  <a:lnTo>
                    <a:pt x="1243701" y="636814"/>
                  </a:lnTo>
                  <a:lnTo>
                    <a:pt x="1251426" y="612322"/>
                  </a:lnTo>
                  <a:lnTo>
                    <a:pt x="1259151" y="612322"/>
                  </a:lnTo>
                  <a:lnTo>
                    <a:pt x="1266876" y="612322"/>
                  </a:lnTo>
                  <a:lnTo>
                    <a:pt x="1274600" y="587828"/>
                  </a:lnTo>
                  <a:lnTo>
                    <a:pt x="1282325" y="563335"/>
                  </a:lnTo>
                  <a:lnTo>
                    <a:pt x="1290050" y="587828"/>
                  </a:lnTo>
                  <a:lnTo>
                    <a:pt x="1297775" y="563335"/>
                  </a:lnTo>
                  <a:lnTo>
                    <a:pt x="1305500" y="563335"/>
                  </a:lnTo>
                  <a:lnTo>
                    <a:pt x="1313225" y="563335"/>
                  </a:lnTo>
                  <a:lnTo>
                    <a:pt x="1320950" y="587828"/>
                  </a:lnTo>
                  <a:lnTo>
                    <a:pt x="1328674" y="563335"/>
                  </a:lnTo>
                  <a:lnTo>
                    <a:pt x="1336399" y="587828"/>
                  </a:lnTo>
                  <a:lnTo>
                    <a:pt x="1344124" y="538843"/>
                  </a:lnTo>
                  <a:lnTo>
                    <a:pt x="1351849" y="563335"/>
                  </a:lnTo>
                  <a:lnTo>
                    <a:pt x="1359574" y="563335"/>
                  </a:lnTo>
                  <a:lnTo>
                    <a:pt x="1367299" y="563335"/>
                  </a:lnTo>
                  <a:lnTo>
                    <a:pt x="1375024" y="538843"/>
                  </a:lnTo>
                  <a:lnTo>
                    <a:pt x="1382748" y="538843"/>
                  </a:lnTo>
                  <a:lnTo>
                    <a:pt x="1390473" y="538843"/>
                  </a:lnTo>
                  <a:lnTo>
                    <a:pt x="1398198" y="563335"/>
                  </a:lnTo>
                  <a:lnTo>
                    <a:pt x="1405923" y="538843"/>
                  </a:lnTo>
                  <a:lnTo>
                    <a:pt x="1413648" y="538843"/>
                  </a:lnTo>
                  <a:lnTo>
                    <a:pt x="1421373" y="514350"/>
                  </a:lnTo>
                  <a:lnTo>
                    <a:pt x="1429097" y="514350"/>
                  </a:lnTo>
                  <a:lnTo>
                    <a:pt x="1436822" y="489857"/>
                  </a:lnTo>
                  <a:lnTo>
                    <a:pt x="1444547" y="514350"/>
                  </a:lnTo>
                  <a:lnTo>
                    <a:pt x="1452272" y="514350"/>
                  </a:lnTo>
                  <a:lnTo>
                    <a:pt x="1459997" y="514350"/>
                  </a:lnTo>
                  <a:lnTo>
                    <a:pt x="1467722" y="514350"/>
                  </a:lnTo>
                  <a:lnTo>
                    <a:pt x="1475447" y="514350"/>
                  </a:lnTo>
                  <a:lnTo>
                    <a:pt x="1483171" y="514350"/>
                  </a:lnTo>
                  <a:lnTo>
                    <a:pt x="1490896" y="489857"/>
                  </a:lnTo>
                  <a:lnTo>
                    <a:pt x="1498621" y="489857"/>
                  </a:lnTo>
                  <a:lnTo>
                    <a:pt x="1506346" y="465365"/>
                  </a:lnTo>
                  <a:lnTo>
                    <a:pt x="1514071" y="514350"/>
                  </a:lnTo>
                  <a:lnTo>
                    <a:pt x="1521796" y="465365"/>
                  </a:lnTo>
                  <a:lnTo>
                    <a:pt x="1529521" y="440872"/>
                  </a:lnTo>
                  <a:lnTo>
                    <a:pt x="1537245" y="465365"/>
                  </a:lnTo>
                  <a:lnTo>
                    <a:pt x="1544970" y="489857"/>
                  </a:lnTo>
                  <a:lnTo>
                    <a:pt x="1552695" y="465365"/>
                  </a:lnTo>
                  <a:lnTo>
                    <a:pt x="1560420" y="465365"/>
                  </a:lnTo>
                  <a:lnTo>
                    <a:pt x="1568145" y="465365"/>
                  </a:lnTo>
                  <a:lnTo>
                    <a:pt x="1575870" y="440872"/>
                  </a:lnTo>
                  <a:lnTo>
                    <a:pt x="1583595" y="465365"/>
                  </a:lnTo>
                  <a:lnTo>
                    <a:pt x="1591319" y="465365"/>
                  </a:lnTo>
                  <a:lnTo>
                    <a:pt x="1599044" y="440872"/>
                  </a:lnTo>
                  <a:lnTo>
                    <a:pt x="1606769" y="489857"/>
                  </a:lnTo>
                  <a:lnTo>
                    <a:pt x="1614494" y="440872"/>
                  </a:lnTo>
                  <a:lnTo>
                    <a:pt x="1622219" y="440872"/>
                  </a:lnTo>
                  <a:lnTo>
                    <a:pt x="1629944" y="465365"/>
                  </a:lnTo>
                  <a:lnTo>
                    <a:pt x="1637668" y="416378"/>
                  </a:lnTo>
                  <a:lnTo>
                    <a:pt x="1645393" y="440872"/>
                  </a:lnTo>
                  <a:lnTo>
                    <a:pt x="1653118" y="465365"/>
                  </a:lnTo>
                  <a:lnTo>
                    <a:pt x="1660843" y="440872"/>
                  </a:lnTo>
                  <a:lnTo>
                    <a:pt x="1668568" y="391885"/>
                  </a:lnTo>
                  <a:lnTo>
                    <a:pt x="1676293" y="391885"/>
                  </a:lnTo>
                  <a:lnTo>
                    <a:pt x="1684018" y="465365"/>
                  </a:lnTo>
                  <a:lnTo>
                    <a:pt x="1691742" y="465365"/>
                  </a:lnTo>
                  <a:lnTo>
                    <a:pt x="1699467" y="465365"/>
                  </a:lnTo>
                  <a:lnTo>
                    <a:pt x="1707192" y="391885"/>
                  </a:lnTo>
                  <a:lnTo>
                    <a:pt x="1714917" y="391885"/>
                  </a:lnTo>
                  <a:lnTo>
                    <a:pt x="1722642" y="440872"/>
                  </a:lnTo>
                  <a:lnTo>
                    <a:pt x="1730367" y="416378"/>
                  </a:lnTo>
                  <a:lnTo>
                    <a:pt x="1738092" y="391885"/>
                  </a:lnTo>
                  <a:lnTo>
                    <a:pt x="1745816" y="416378"/>
                  </a:lnTo>
                  <a:lnTo>
                    <a:pt x="1753541" y="391885"/>
                  </a:lnTo>
                  <a:lnTo>
                    <a:pt x="1761266" y="391885"/>
                  </a:lnTo>
                  <a:lnTo>
                    <a:pt x="1768991" y="416378"/>
                  </a:lnTo>
                  <a:lnTo>
                    <a:pt x="1776716" y="416378"/>
                  </a:lnTo>
                  <a:lnTo>
                    <a:pt x="1784441" y="416378"/>
                  </a:lnTo>
                  <a:lnTo>
                    <a:pt x="1792166" y="416378"/>
                  </a:lnTo>
                  <a:lnTo>
                    <a:pt x="1799890" y="391885"/>
                  </a:lnTo>
                  <a:lnTo>
                    <a:pt x="1807615" y="416378"/>
                  </a:lnTo>
                  <a:lnTo>
                    <a:pt x="1815340" y="416378"/>
                  </a:lnTo>
                  <a:lnTo>
                    <a:pt x="1823065" y="440872"/>
                  </a:lnTo>
                  <a:lnTo>
                    <a:pt x="1830790" y="391885"/>
                  </a:lnTo>
                  <a:lnTo>
                    <a:pt x="1838515" y="391885"/>
                  </a:lnTo>
                  <a:lnTo>
                    <a:pt x="1846239" y="440872"/>
                  </a:lnTo>
                  <a:lnTo>
                    <a:pt x="1853964" y="391885"/>
                  </a:lnTo>
                  <a:lnTo>
                    <a:pt x="1861689" y="416378"/>
                  </a:lnTo>
                  <a:lnTo>
                    <a:pt x="1869414" y="367393"/>
                  </a:lnTo>
                  <a:lnTo>
                    <a:pt x="1877139" y="367393"/>
                  </a:lnTo>
                  <a:lnTo>
                    <a:pt x="1884864" y="342900"/>
                  </a:lnTo>
                  <a:lnTo>
                    <a:pt x="1892589" y="416378"/>
                  </a:lnTo>
                  <a:lnTo>
                    <a:pt x="1900313" y="416378"/>
                  </a:lnTo>
                  <a:lnTo>
                    <a:pt x="1908038" y="391885"/>
                  </a:lnTo>
                  <a:lnTo>
                    <a:pt x="1915763" y="318407"/>
                  </a:lnTo>
                  <a:lnTo>
                    <a:pt x="1923488" y="318407"/>
                  </a:lnTo>
                  <a:lnTo>
                    <a:pt x="1931213" y="367393"/>
                  </a:lnTo>
                  <a:lnTo>
                    <a:pt x="1938938" y="416378"/>
                  </a:lnTo>
                  <a:lnTo>
                    <a:pt x="1946663" y="391885"/>
                  </a:lnTo>
                  <a:lnTo>
                    <a:pt x="1954387" y="318407"/>
                  </a:lnTo>
                  <a:lnTo>
                    <a:pt x="1962112" y="318407"/>
                  </a:lnTo>
                  <a:lnTo>
                    <a:pt x="1969837" y="391885"/>
                  </a:lnTo>
                  <a:lnTo>
                    <a:pt x="1977562" y="416378"/>
                  </a:lnTo>
                  <a:lnTo>
                    <a:pt x="1985287" y="465365"/>
                  </a:lnTo>
                  <a:lnTo>
                    <a:pt x="1993012" y="391885"/>
                  </a:lnTo>
                  <a:lnTo>
                    <a:pt x="2000737" y="293915"/>
                  </a:lnTo>
                  <a:lnTo>
                    <a:pt x="2008461" y="342900"/>
                  </a:lnTo>
                  <a:lnTo>
                    <a:pt x="2016186" y="416378"/>
                  </a:lnTo>
                  <a:lnTo>
                    <a:pt x="2023911" y="416378"/>
                  </a:lnTo>
                  <a:lnTo>
                    <a:pt x="2031636" y="342900"/>
                  </a:lnTo>
                  <a:lnTo>
                    <a:pt x="2039361" y="342900"/>
                  </a:lnTo>
                  <a:lnTo>
                    <a:pt x="2047086" y="342900"/>
                  </a:lnTo>
                  <a:lnTo>
                    <a:pt x="2054810" y="416378"/>
                  </a:lnTo>
                  <a:lnTo>
                    <a:pt x="2062535" y="440872"/>
                  </a:lnTo>
                  <a:lnTo>
                    <a:pt x="2070260" y="367393"/>
                  </a:lnTo>
                  <a:lnTo>
                    <a:pt x="2077985" y="269422"/>
                  </a:lnTo>
                  <a:lnTo>
                    <a:pt x="2085710" y="293915"/>
                  </a:lnTo>
                  <a:lnTo>
                    <a:pt x="2093435" y="391885"/>
                  </a:lnTo>
                  <a:lnTo>
                    <a:pt x="2101160" y="391885"/>
                  </a:lnTo>
                  <a:lnTo>
                    <a:pt x="2108884" y="367393"/>
                  </a:lnTo>
                  <a:lnTo>
                    <a:pt x="2116609" y="318407"/>
                  </a:lnTo>
                  <a:lnTo>
                    <a:pt x="2124334" y="269422"/>
                  </a:lnTo>
                  <a:lnTo>
                    <a:pt x="2132059" y="318407"/>
                  </a:lnTo>
                  <a:lnTo>
                    <a:pt x="2139784" y="367393"/>
                  </a:lnTo>
                  <a:lnTo>
                    <a:pt x="2147509" y="367393"/>
                  </a:lnTo>
                  <a:lnTo>
                    <a:pt x="2155234" y="367393"/>
                  </a:lnTo>
                  <a:lnTo>
                    <a:pt x="2162958" y="318407"/>
                  </a:lnTo>
                  <a:lnTo>
                    <a:pt x="2170683" y="293915"/>
                  </a:lnTo>
                  <a:lnTo>
                    <a:pt x="2178408" y="318407"/>
                  </a:lnTo>
                  <a:lnTo>
                    <a:pt x="2186133" y="342900"/>
                  </a:lnTo>
                  <a:lnTo>
                    <a:pt x="2193858" y="367393"/>
                  </a:lnTo>
                  <a:lnTo>
                    <a:pt x="2201583" y="318407"/>
                  </a:lnTo>
                  <a:lnTo>
                    <a:pt x="2209308" y="293915"/>
                  </a:lnTo>
                  <a:lnTo>
                    <a:pt x="2217032" y="293915"/>
                  </a:lnTo>
                  <a:lnTo>
                    <a:pt x="2224757" y="318407"/>
                  </a:lnTo>
                  <a:lnTo>
                    <a:pt x="2232482" y="367393"/>
                  </a:lnTo>
                  <a:lnTo>
                    <a:pt x="2240207" y="367393"/>
                  </a:lnTo>
                  <a:lnTo>
                    <a:pt x="2247932" y="342900"/>
                  </a:lnTo>
                  <a:lnTo>
                    <a:pt x="2255657" y="318407"/>
                  </a:lnTo>
                  <a:lnTo>
                    <a:pt x="2263381" y="318407"/>
                  </a:lnTo>
                  <a:lnTo>
                    <a:pt x="2271106" y="318407"/>
                  </a:lnTo>
                  <a:lnTo>
                    <a:pt x="2278831" y="342900"/>
                  </a:lnTo>
                  <a:lnTo>
                    <a:pt x="2286556" y="342900"/>
                  </a:lnTo>
                  <a:lnTo>
                    <a:pt x="2294281" y="318407"/>
                  </a:lnTo>
                  <a:lnTo>
                    <a:pt x="2302006" y="293915"/>
                  </a:lnTo>
                  <a:lnTo>
                    <a:pt x="2309731" y="318407"/>
                  </a:lnTo>
                  <a:lnTo>
                    <a:pt x="2317455" y="269422"/>
                  </a:lnTo>
                  <a:lnTo>
                    <a:pt x="2325180" y="318407"/>
                  </a:lnTo>
                  <a:lnTo>
                    <a:pt x="2332905" y="318407"/>
                  </a:lnTo>
                  <a:lnTo>
                    <a:pt x="2340630" y="342900"/>
                  </a:lnTo>
                  <a:lnTo>
                    <a:pt x="2348355" y="342900"/>
                  </a:lnTo>
                  <a:lnTo>
                    <a:pt x="2356080" y="342900"/>
                  </a:lnTo>
                  <a:lnTo>
                    <a:pt x="2363805" y="342900"/>
                  </a:lnTo>
                  <a:lnTo>
                    <a:pt x="2371529" y="318407"/>
                  </a:lnTo>
                  <a:lnTo>
                    <a:pt x="2379254" y="318407"/>
                  </a:lnTo>
                  <a:lnTo>
                    <a:pt x="2386979" y="367393"/>
                  </a:lnTo>
                  <a:lnTo>
                    <a:pt x="2394704" y="342900"/>
                  </a:lnTo>
                  <a:lnTo>
                    <a:pt x="2402429" y="318407"/>
                  </a:lnTo>
                  <a:lnTo>
                    <a:pt x="2410154" y="269422"/>
                  </a:lnTo>
                  <a:lnTo>
                    <a:pt x="2417878" y="293915"/>
                  </a:lnTo>
                  <a:lnTo>
                    <a:pt x="2425603" y="318407"/>
                  </a:lnTo>
                  <a:lnTo>
                    <a:pt x="2433328" y="367393"/>
                  </a:lnTo>
                  <a:lnTo>
                    <a:pt x="2441053" y="318407"/>
                  </a:lnTo>
                  <a:lnTo>
                    <a:pt x="2448778" y="244928"/>
                  </a:lnTo>
                  <a:lnTo>
                    <a:pt x="2456503" y="293915"/>
                  </a:lnTo>
                  <a:lnTo>
                    <a:pt x="2464228" y="318407"/>
                  </a:lnTo>
                  <a:lnTo>
                    <a:pt x="2471952" y="391885"/>
                  </a:lnTo>
                  <a:lnTo>
                    <a:pt x="2479677" y="391885"/>
                  </a:lnTo>
                  <a:lnTo>
                    <a:pt x="2487402" y="293915"/>
                  </a:lnTo>
                  <a:lnTo>
                    <a:pt x="2495127" y="269422"/>
                  </a:lnTo>
                  <a:lnTo>
                    <a:pt x="2502852" y="293915"/>
                  </a:lnTo>
                  <a:lnTo>
                    <a:pt x="2510577" y="318407"/>
                  </a:lnTo>
                  <a:lnTo>
                    <a:pt x="2518302" y="342900"/>
                  </a:lnTo>
                  <a:lnTo>
                    <a:pt x="2526026" y="293915"/>
                  </a:lnTo>
                  <a:lnTo>
                    <a:pt x="2533751" y="244928"/>
                  </a:lnTo>
                  <a:lnTo>
                    <a:pt x="2541476" y="293915"/>
                  </a:lnTo>
                  <a:lnTo>
                    <a:pt x="2549201" y="293915"/>
                  </a:lnTo>
                  <a:lnTo>
                    <a:pt x="2556926" y="318407"/>
                  </a:lnTo>
                  <a:lnTo>
                    <a:pt x="2564651" y="318407"/>
                  </a:lnTo>
                  <a:lnTo>
                    <a:pt x="2572376" y="342900"/>
                  </a:lnTo>
                  <a:lnTo>
                    <a:pt x="2580100" y="244928"/>
                  </a:lnTo>
                  <a:lnTo>
                    <a:pt x="2587825" y="269422"/>
                  </a:lnTo>
                  <a:lnTo>
                    <a:pt x="2595550" y="269422"/>
                  </a:lnTo>
                  <a:lnTo>
                    <a:pt x="2603275" y="318407"/>
                  </a:lnTo>
                  <a:lnTo>
                    <a:pt x="2611000" y="293915"/>
                  </a:lnTo>
                  <a:lnTo>
                    <a:pt x="2618725" y="293915"/>
                  </a:lnTo>
                  <a:lnTo>
                    <a:pt x="2626449" y="244928"/>
                  </a:lnTo>
                  <a:lnTo>
                    <a:pt x="2634174" y="293915"/>
                  </a:lnTo>
                  <a:lnTo>
                    <a:pt x="2641899" y="293915"/>
                  </a:lnTo>
                  <a:lnTo>
                    <a:pt x="2649624" y="318407"/>
                  </a:lnTo>
                  <a:lnTo>
                    <a:pt x="2657349" y="318407"/>
                  </a:lnTo>
                  <a:lnTo>
                    <a:pt x="2665074" y="244928"/>
                  </a:lnTo>
                  <a:lnTo>
                    <a:pt x="2672799" y="244928"/>
                  </a:lnTo>
                  <a:lnTo>
                    <a:pt x="2680523" y="293915"/>
                  </a:lnTo>
                  <a:lnTo>
                    <a:pt x="2688248" y="318407"/>
                  </a:lnTo>
                  <a:lnTo>
                    <a:pt x="2695973" y="318407"/>
                  </a:lnTo>
                  <a:lnTo>
                    <a:pt x="2703698" y="293915"/>
                  </a:lnTo>
                  <a:lnTo>
                    <a:pt x="2711423" y="244928"/>
                  </a:lnTo>
                  <a:lnTo>
                    <a:pt x="2719148" y="244928"/>
                  </a:lnTo>
                  <a:lnTo>
                    <a:pt x="2726873" y="318407"/>
                  </a:lnTo>
                  <a:lnTo>
                    <a:pt x="2734597" y="318407"/>
                  </a:lnTo>
                  <a:lnTo>
                    <a:pt x="2742322" y="293915"/>
                  </a:lnTo>
                  <a:lnTo>
                    <a:pt x="2750047" y="269422"/>
                  </a:lnTo>
                  <a:lnTo>
                    <a:pt x="2757772" y="244928"/>
                  </a:lnTo>
                  <a:lnTo>
                    <a:pt x="2765497" y="195943"/>
                  </a:lnTo>
                  <a:lnTo>
                    <a:pt x="2773222" y="269422"/>
                  </a:lnTo>
                  <a:lnTo>
                    <a:pt x="2780947" y="318407"/>
                  </a:lnTo>
                  <a:lnTo>
                    <a:pt x="2788671" y="318407"/>
                  </a:lnTo>
                  <a:lnTo>
                    <a:pt x="2796396" y="269422"/>
                  </a:lnTo>
                  <a:lnTo>
                    <a:pt x="2804121" y="269422"/>
                  </a:lnTo>
                  <a:lnTo>
                    <a:pt x="2811846" y="220435"/>
                  </a:lnTo>
                  <a:lnTo>
                    <a:pt x="2819571" y="244928"/>
                  </a:lnTo>
                  <a:lnTo>
                    <a:pt x="2827296" y="269422"/>
                  </a:lnTo>
                  <a:lnTo>
                    <a:pt x="2835020" y="318407"/>
                  </a:lnTo>
                  <a:lnTo>
                    <a:pt x="2842745" y="269422"/>
                  </a:lnTo>
                  <a:lnTo>
                    <a:pt x="2850470" y="293915"/>
                  </a:lnTo>
                  <a:lnTo>
                    <a:pt x="2858195" y="244928"/>
                  </a:lnTo>
                  <a:lnTo>
                    <a:pt x="2865920" y="293915"/>
                  </a:lnTo>
                  <a:lnTo>
                    <a:pt x="2873645" y="269422"/>
                  </a:lnTo>
                  <a:lnTo>
                    <a:pt x="2881370" y="293915"/>
                  </a:lnTo>
                  <a:lnTo>
                    <a:pt x="2889094" y="269422"/>
                  </a:lnTo>
                  <a:lnTo>
                    <a:pt x="2896819" y="244928"/>
                  </a:lnTo>
                  <a:lnTo>
                    <a:pt x="2904544" y="244928"/>
                  </a:lnTo>
                  <a:lnTo>
                    <a:pt x="2912269" y="293915"/>
                  </a:lnTo>
                  <a:lnTo>
                    <a:pt x="2919994" y="318407"/>
                  </a:lnTo>
                  <a:lnTo>
                    <a:pt x="2927719" y="269422"/>
                  </a:lnTo>
                  <a:lnTo>
                    <a:pt x="2935444" y="220435"/>
                  </a:lnTo>
                  <a:lnTo>
                    <a:pt x="2943168" y="220435"/>
                  </a:lnTo>
                  <a:lnTo>
                    <a:pt x="2950893" y="269422"/>
                  </a:lnTo>
                  <a:lnTo>
                    <a:pt x="2958618" y="318407"/>
                  </a:lnTo>
                  <a:lnTo>
                    <a:pt x="2966343" y="342900"/>
                  </a:lnTo>
                  <a:lnTo>
                    <a:pt x="2974068" y="293915"/>
                  </a:lnTo>
                  <a:lnTo>
                    <a:pt x="2981793" y="220435"/>
                  </a:lnTo>
                  <a:lnTo>
                    <a:pt x="2989518" y="244928"/>
                  </a:lnTo>
                  <a:lnTo>
                    <a:pt x="2997242" y="293915"/>
                  </a:lnTo>
                  <a:lnTo>
                    <a:pt x="3004967" y="318407"/>
                  </a:lnTo>
                  <a:lnTo>
                    <a:pt x="3012692" y="293915"/>
                  </a:lnTo>
                  <a:lnTo>
                    <a:pt x="3020417" y="244928"/>
                  </a:lnTo>
                  <a:lnTo>
                    <a:pt x="3028142" y="171450"/>
                  </a:lnTo>
                  <a:lnTo>
                    <a:pt x="3035867" y="195943"/>
                  </a:lnTo>
                  <a:lnTo>
                    <a:pt x="3043592" y="342900"/>
                  </a:lnTo>
                  <a:lnTo>
                    <a:pt x="3051316" y="367393"/>
                  </a:lnTo>
                  <a:lnTo>
                    <a:pt x="3059041" y="220435"/>
                  </a:lnTo>
                  <a:lnTo>
                    <a:pt x="3066766" y="171450"/>
                  </a:lnTo>
                  <a:lnTo>
                    <a:pt x="3074491" y="195943"/>
                  </a:lnTo>
                  <a:lnTo>
                    <a:pt x="3082216" y="269422"/>
                  </a:lnTo>
                  <a:lnTo>
                    <a:pt x="3089941" y="293915"/>
                  </a:lnTo>
                  <a:lnTo>
                    <a:pt x="3097665" y="293915"/>
                  </a:lnTo>
                  <a:lnTo>
                    <a:pt x="3105390" y="244928"/>
                  </a:lnTo>
                  <a:lnTo>
                    <a:pt x="3113115" y="171450"/>
                  </a:lnTo>
                  <a:lnTo>
                    <a:pt x="3120840" y="220435"/>
                  </a:lnTo>
                  <a:lnTo>
                    <a:pt x="3128565" y="293915"/>
                  </a:lnTo>
                  <a:lnTo>
                    <a:pt x="3136290" y="269422"/>
                  </a:lnTo>
                  <a:lnTo>
                    <a:pt x="3144014" y="195943"/>
                  </a:lnTo>
                  <a:lnTo>
                    <a:pt x="3151740" y="220435"/>
                  </a:lnTo>
                  <a:lnTo>
                    <a:pt x="3159464" y="220435"/>
                  </a:lnTo>
                  <a:lnTo>
                    <a:pt x="3167189" y="269422"/>
                  </a:lnTo>
                  <a:lnTo>
                    <a:pt x="3174914" y="244928"/>
                  </a:lnTo>
                  <a:lnTo>
                    <a:pt x="3182639" y="269422"/>
                  </a:lnTo>
                  <a:lnTo>
                    <a:pt x="3190364" y="244928"/>
                  </a:lnTo>
                  <a:lnTo>
                    <a:pt x="3198089" y="244928"/>
                  </a:lnTo>
                  <a:lnTo>
                    <a:pt x="3205813" y="293915"/>
                  </a:lnTo>
                  <a:lnTo>
                    <a:pt x="3213538" y="293915"/>
                  </a:lnTo>
                  <a:lnTo>
                    <a:pt x="3221263" y="244928"/>
                  </a:lnTo>
                  <a:lnTo>
                    <a:pt x="3228988" y="195943"/>
                  </a:lnTo>
                  <a:lnTo>
                    <a:pt x="3236713" y="171450"/>
                  </a:lnTo>
                  <a:lnTo>
                    <a:pt x="3244438" y="244928"/>
                  </a:lnTo>
                  <a:lnTo>
                    <a:pt x="3252162" y="244928"/>
                  </a:lnTo>
                  <a:lnTo>
                    <a:pt x="3259887" y="220435"/>
                  </a:lnTo>
                  <a:lnTo>
                    <a:pt x="3267612" y="244928"/>
                  </a:lnTo>
                  <a:lnTo>
                    <a:pt x="3275337" y="171450"/>
                  </a:lnTo>
                  <a:lnTo>
                    <a:pt x="3283062" y="195943"/>
                  </a:lnTo>
                  <a:lnTo>
                    <a:pt x="3290787" y="293915"/>
                  </a:lnTo>
                  <a:lnTo>
                    <a:pt x="3298511" y="318407"/>
                  </a:lnTo>
                  <a:lnTo>
                    <a:pt x="3306237" y="244928"/>
                  </a:lnTo>
                  <a:lnTo>
                    <a:pt x="3313961" y="195943"/>
                  </a:lnTo>
                  <a:lnTo>
                    <a:pt x="3321686" y="171450"/>
                  </a:lnTo>
                  <a:lnTo>
                    <a:pt x="3329411" y="220435"/>
                  </a:lnTo>
                  <a:lnTo>
                    <a:pt x="3337136" y="244928"/>
                  </a:lnTo>
                  <a:lnTo>
                    <a:pt x="3344861" y="293915"/>
                  </a:lnTo>
                  <a:lnTo>
                    <a:pt x="3352586" y="269422"/>
                  </a:lnTo>
                  <a:lnTo>
                    <a:pt x="3360310" y="195943"/>
                  </a:lnTo>
                  <a:lnTo>
                    <a:pt x="3368035" y="195943"/>
                  </a:lnTo>
                  <a:lnTo>
                    <a:pt x="3375760" y="220435"/>
                  </a:lnTo>
                  <a:lnTo>
                    <a:pt x="3383485" y="244928"/>
                  </a:lnTo>
                  <a:lnTo>
                    <a:pt x="3391210" y="318407"/>
                  </a:lnTo>
                  <a:lnTo>
                    <a:pt x="3398935" y="293915"/>
                  </a:lnTo>
                  <a:lnTo>
                    <a:pt x="3406659" y="195943"/>
                  </a:lnTo>
                  <a:lnTo>
                    <a:pt x="3414384" y="146957"/>
                  </a:lnTo>
                  <a:lnTo>
                    <a:pt x="3422109" y="171450"/>
                  </a:lnTo>
                  <a:lnTo>
                    <a:pt x="3429834" y="244928"/>
                  </a:lnTo>
                  <a:lnTo>
                    <a:pt x="3437559" y="293915"/>
                  </a:lnTo>
                  <a:lnTo>
                    <a:pt x="3445284" y="220435"/>
                  </a:lnTo>
                  <a:lnTo>
                    <a:pt x="3453008" y="171450"/>
                  </a:lnTo>
                  <a:lnTo>
                    <a:pt x="3460734" y="171450"/>
                  </a:lnTo>
                  <a:lnTo>
                    <a:pt x="3468458" y="195943"/>
                  </a:lnTo>
                  <a:lnTo>
                    <a:pt x="3476183" y="269422"/>
                  </a:lnTo>
                  <a:lnTo>
                    <a:pt x="3483908" y="269422"/>
                  </a:lnTo>
                  <a:lnTo>
                    <a:pt x="3491633" y="220435"/>
                  </a:lnTo>
                  <a:lnTo>
                    <a:pt x="3499358" y="195943"/>
                  </a:lnTo>
                  <a:lnTo>
                    <a:pt x="3507083" y="195943"/>
                  </a:lnTo>
                  <a:lnTo>
                    <a:pt x="3514807" y="244928"/>
                  </a:lnTo>
                  <a:lnTo>
                    <a:pt x="3522532" y="293915"/>
                  </a:lnTo>
                  <a:lnTo>
                    <a:pt x="3530257" y="244928"/>
                  </a:lnTo>
                  <a:lnTo>
                    <a:pt x="3537982" y="122464"/>
                  </a:lnTo>
                  <a:lnTo>
                    <a:pt x="3545707" y="146957"/>
                  </a:lnTo>
                  <a:lnTo>
                    <a:pt x="3553432" y="195943"/>
                  </a:lnTo>
                  <a:lnTo>
                    <a:pt x="3561156" y="244928"/>
                  </a:lnTo>
                  <a:lnTo>
                    <a:pt x="3568882" y="244928"/>
                  </a:lnTo>
                  <a:lnTo>
                    <a:pt x="3576606" y="195943"/>
                  </a:lnTo>
                  <a:lnTo>
                    <a:pt x="3584331" y="146957"/>
                  </a:lnTo>
                  <a:lnTo>
                    <a:pt x="3592056" y="195943"/>
                  </a:lnTo>
                  <a:lnTo>
                    <a:pt x="3599781" y="220435"/>
                  </a:lnTo>
                  <a:lnTo>
                    <a:pt x="3607506" y="244928"/>
                  </a:lnTo>
                  <a:lnTo>
                    <a:pt x="3615231" y="244928"/>
                  </a:lnTo>
                  <a:lnTo>
                    <a:pt x="3622955" y="195943"/>
                  </a:lnTo>
                  <a:lnTo>
                    <a:pt x="3630680" y="195943"/>
                  </a:lnTo>
                  <a:lnTo>
                    <a:pt x="3638405" y="220435"/>
                  </a:lnTo>
                  <a:lnTo>
                    <a:pt x="3646130" y="244928"/>
                  </a:lnTo>
                  <a:lnTo>
                    <a:pt x="3653855" y="244928"/>
                  </a:lnTo>
                  <a:lnTo>
                    <a:pt x="3661580" y="220435"/>
                  </a:lnTo>
                  <a:lnTo>
                    <a:pt x="3669304" y="195943"/>
                  </a:lnTo>
                  <a:lnTo>
                    <a:pt x="3677029" y="171450"/>
                  </a:lnTo>
                  <a:lnTo>
                    <a:pt x="3684754" y="195943"/>
                  </a:lnTo>
                  <a:lnTo>
                    <a:pt x="3692479" y="195943"/>
                  </a:lnTo>
                  <a:lnTo>
                    <a:pt x="3700204" y="220435"/>
                  </a:lnTo>
                  <a:lnTo>
                    <a:pt x="3707929" y="220435"/>
                  </a:lnTo>
                  <a:lnTo>
                    <a:pt x="3715653" y="195943"/>
                  </a:lnTo>
                  <a:lnTo>
                    <a:pt x="3723379" y="220435"/>
                  </a:lnTo>
                  <a:lnTo>
                    <a:pt x="3731103" y="146957"/>
                  </a:lnTo>
                  <a:lnTo>
                    <a:pt x="3738828" y="171450"/>
                  </a:lnTo>
                  <a:lnTo>
                    <a:pt x="3746553" y="195943"/>
                  </a:lnTo>
                  <a:lnTo>
                    <a:pt x="3754278" y="220435"/>
                  </a:lnTo>
                  <a:lnTo>
                    <a:pt x="3762003" y="195943"/>
                  </a:lnTo>
                  <a:lnTo>
                    <a:pt x="3769728" y="171450"/>
                  </a:lnTo>
                  <a:lnTo>
                    <a:pt x="3777452" y="195943"/>
                  </a:lnTo>
                  <a:lnTo>
                    <a:pt x="3785177" y="220435"/>
                  </a:lnTo>
                  <a:lnTo>
                    <a:pt x="3792902" y="195943"/>
                  </a:lnTo>
                  <a:lnTo>
                    <a:pt x="3800627" y="171450"/>
                  </a:lnTo>
                  <a:lnTo>
                    <a:pt x="3808352" y="195943"/>
                  </a:lnTo>
                  <a:lnTo>
                    <a:pt x="3816077" y="195943"/>
                  </a:lnTo>
                  <a:lnTo>
                    <a:pt x="3823801" y="195943"/>
                  </a:lnTo>
                  <a:lnTo>
                    <a:pt x="3831526" y="195943"/>
                  </a:lnTo>
                  <a:lnTo>
                    <a:pt x="3839251" y="220435"/>
                  </a:lnTo>
                  <a:lnTo>
                    <a:pt x="3846976" y="195943"/>
                  </a:lnTo>
                  <a:lnTo>
                    <a:pt x="3854701" y="171450"/>
                  </a:lnTo>
                  <a:lnTo>
                    <a:pt x="3862426" y="171450"/>
                  </a:lnTo>
                  <a:lnTo>
                    <a:pt x="3870150" y="171450"/>
                  </a:lnTo>
                  <a:lnTo>
                    <a:pt x="3877876" y="171450"/>
                  </a:lnTo>
                  <a:lnTo>
                    <a:pt x="3885600" y="171450"/>
                  </a:lnTo>
                  <a:lnTo>
                    <a:pt x="3893325" y="171450"/>
                  </a:lnTo>
                  <a:lnTo>
                    <a:pt x="3901050" y="171450"/>
                  </a:lnTo>
                  <a:lnTo>
                    <a:pt x="3908775" y="195943"/>
                  </a:lnTo>
                  <a:lnTo>
                    <a:pt x="3916500" y="195943"/>
                  </a:lnTo>
                  <a:lnTo>
                    <a:pt x="3924225" y="220435"/>
                  </a:lnTo>
                  <a:lnTo>
                    <a:pt x="3931949" y="195943"/>
                  </a:lnTo>
                  <a:lnTo>
                    <a:pt x="3939674" y="195943"/>
                  </a:lnTo>
                  <a:lnTo>
                    <a:pt x="3947399" y="171450"/>
                  </a:lnTo>
                  <a:lnTo>
                    <a:pt x="3955124" y="171450"/>
                  </a:lnTo>
                  <a:lnTo>
                    <a:pt x="3962849" y="195943"/>
                  </a:lnTo>
                  <a:lnTo>
                    <a:pt x="3970574" y="195943"/>
                  </a:lnTo>
                  <a:lnTo>
                    <a:pt x="3978298" y="195943"/>
                  </a:lnTo>
                  <a:lnTo>
                    <a:pt x="3986023" y="171450"/>
                  </a:lnTo>
                  <a:lnTo>
                    <a:pt x="3993748" y="171450"/>
                  </a:lnTo>
                  <a:lnTo>
                    <a:pt x="4001473" y="146957"/>
                  </a:lnTo>
                  <a:lnTo>
                    <a:pt x="4009198" y="195943"/>
                  </a:lnTo>
                  <a:lnTo>
                    <a:pt x="4016923" y="195943"/>
                  </a:lnTo>
                  <a:lnTo>
                    <a:pt x="4024648" y="195943"/>
                  </a:lnTo>
                  <a:lnTo>
                    <a:pt x="4032373" y="195943"/>
                  </a:lnTo>
                  <a:lnTo>
                    <a:pt x="4040097" y="171450"/>
                  </a:lnTo>
                  <a:lnTo>
                    <a:pt x="4047822" y="171450"/>
                  </a:lnTo>
                  <a:lnTo>
                    <a:pt x="4055547" y="195943"/>
                  </a:lnTo>
                  <a:lnTo>
                    <a:pt x="4063272" y="195943"/>
                  </a:lnTo>
                  <a:lnTo>
                    <a:pt x="4070997" y="171450"/>
                  </a:lnTo>
                  <a:lnTo>
                    <a:pt x="4078722" y="171450"/>
                  </a:lnTo>
                  <a:lnTo>
                    <a:pt x="4086446" y="195943"/>
                  </a:lnTo>
                  <a:lnTo>
                    <a:pt x="4094171" y="195943"/>
                  </a:lnTo>
                  <a:lnTo>
                    <a:pt x="4101896" y="171450"/>
                  </a:lnTo>
                  <a:lnTo>
                    <a:pt x="4109621" y="195943"/>
                  </a:lnTo>
                  <a:lnTo>
                    <a:pt x="4117346" y="171450"/>
                  </a:lnTo>
                  <a:lnTo>
                    <a:pt x="4125071" y="146957"/>
                  </a:lnTo>
                  <a:lnTo>
                    <a:pt x="4132795" y="171450"/>
                  </a:lnTo>
                  <a:lnTo>
                    <a:pt x="4140521" y="171450"/>
                  </a:lnTo>
                  <a:lnTo>
                    <a:pt x="4148245" y="171450"/>
                  </a:lnTo>
                  <a:lnTo>
                    <a:pt x="4155970" y="171450"/>
                  </a:lnTo>
                  <a:lnTo>
                    <a:pt x="4163695" y="171450"/>
                  </a:lnTo>
                  <a:lnTo>
                    <a:pt x="4171420" y="171450"/>
                  </a:lnTo>
                  <a:lnTo>
                    <a:pt x="4179145" y="171450"/>
                  </a:lnTo>
                  <a:lnTo>
                    <a:pt x="4186870" y="171450"/>
                  </a:lnTo>
                  <a:lnTo>
                    <a:pt x="4194594" y="171450"/>
                  </a:lnTo>
                  <a:lnTo>
                    <a:pt x="4202319" y="195943"/>
                  </a:lnTo>
                  <a:lnTo>
                    <a:pt x="4210044" y="171450"/>
                  </a:lnTo>
                  <a:lnTo>
                    <a:pt x="4217769" y="146957"/>
                  </a:lnTo>
                  <a:lnTo>
                    <a:pt x="4225494" y="146957"/>
                  </a:lnTo>
                  <a:lnTo>
                    <a:pt x="4233219" y="146957"/>
                  </a:lnTo>
                  <a:lnTo>
                    <a:pt x="4240943" y="195943"/>
                  </a:lnTo>
                  <a:lnTo>
                    <a:pt x="4248668" y="195943"/>
                  </a:lnTo>
                  <a:lnTo>
                    <a:pt x="4256393" y="146957"/>
                  </a:lnTo>
                  <a:lnTo>
                    <a:pt x="4264118" y="146957"/>
                  </a:lnTo>
                  <a:lnTo>
                    <a:pt x="4271843" y="171450"/>
                  </a:lnTo>
                  <a:lnTo>
                    <a:pt x="4279568" y="171450"/>
                  </a:lnTo>
                  <a:lnTo>
                    <a:pt x="4287292" y="146957"/>
                  </a:lnTo>
                  <a:lnTo>
                    <a:pt x="4295018" y="171450"/>
                  </a:lnTo>
                  <a:lnTo>
                    <a:pt x="4302742" y="171450"/>
                  </a:lnTo>
                  <a:lnTo>
                    <a:pt x="4310467" y="146957"/>
                  </a:lnTo>
                  <a:lnTo>
                    <a:pt x="4318192" y="146957"/>
                  </a:lnTo>
                  <a:lnTo>
                    <a:pt x="4325917" y="146957"/>
                  </a:lnTo>
                  <a:lnTo>
                    <a:pt x="4333642" y="171450"/>
                  </a:lnTo>
                  <a:lnTo>
                    <a:pt x="4341367" y="122464"/>
                  </a:lnTo>
                  <a:lnTo>
                    <a:pt x="4349091" y="146957"/>
                  </a:lnTo>
                  <a:lnTo>
                    <a:pt x="4356816" y="171450"/>
                  </a:lnTo>
                  <a:lnTo>
                    <a:pt x="4364541" y="171450"/>
                  </a:lnTo>
                  <a:lnTo>
                    <a:pt x="4372266" y="146957"/>
                  </a:lnTo>
                  <a:lnTo>
                    <a:pt x="4379991" y="146957"/>
                  </a:lnTo>
                  <a:lnTo>
                    <a:pt x="4387716" y="146957"/>
                  </a:lnTo>
                  <a:lnTo>
                    <a:pt x="4395440" y="146957"/>
                  </a:lnTo>
                  <a:lnTo>
                    <a:pt x="4403165" y="146957"/>
                  </a:lnTo>
                  <a:lnTo>
                    <a:pt x="4410890" y="146957"/>
                  </a:lnTo>
                  <a:lnTo>
                    <a:pt x="4418615" y="171450"/>
                  </a:lnTo>
                  <a:lnTo>
                    <a:pt x="4426340" y="146957"/>
                  </a:lnTo>
                  <a:lnTo>
                    <a:pt x="4434065" y="146957"/>
                  </a:lnTo>
                  <a:lnTo>
                    <a:pt x="4441789" y="146957"/>
                  </a:lnTo>
                  <a:lnTo>
                    <a:pt x="4449515" y="171450"/>
                  </a:lnTo>
                  <a:lnTo>
                    <a:pt x="4457238" y="171450"/>
                  </a:lnTo>
                  <a:lnTo>
                    <a:pt x="4464964" y="171450"/>
                  </a:lnTo>
                  <a:lnTo>
                    <a:pt x="4472689" y="146957"/>
                  </a:lnTo>
                  <a:lnTo>
                    <a:pt x="4480414" y="171450"/>
                  </a:lnTo>
                  <a:lnTo>
                    <a:pt x="4488139" y="195943"/>
                  </a:lnTo>
                  <a:lnTo>
                    <a:pt x="4495864" y="171450"/>
                  </a:lnTo>
                  <a:lnTo>
                    <a:pt x="4503588" y="171450"/>
                  </a:lnTo>
                  <a:lnTo>
                    <a:pt x="4511313" y="146957"/>
                  </a:lnTo>
                  <a:lnTo>
                    <a:pt x="4519038" y="146957"/>
                  </a:lnTo>
                  <a:lnTo>
                    <a:pt x="4526763" y="171450"/>
                  </a:lnTo>
                  <a:lnTo>
                    <a:pt x="4534488" y="171450"/>
                  </a:lnTo>
                  <a:lnTo>
                    <a:pt x="4542213" y="146957"/>
                  </a:lnTo>
                  <a:lnTo>
                    <a:pt x="4549937" y="146957"/>
                  </a:lnTo>
                  <a:lnTo>
                    <a:pt x="4557663" y="146957"/>
                  </a:lnTo>
                  <a:lnTo>
                    <a:pt x="4565387" y="122464"/>
                  </a:lnTo>
                  <a:lnTo>
                    <a:pt x="4573112" y="146957"/>
                  </a:lnTo>
                  <a:lnTo>
                    <a:pt x="4580837" y="171450"/>
                  </a:lnTo>
                  <a:lnTo>
                    <a:pt x="4588562" y="122464"/>
                  </a:lnTo>
                  <a:lnTo>
                    <a:pt x="4596287" y="146957"/>
                  </a:lnTo>
                  <a:lnTo>
                    <a:pt x="4604012" y="171450"/>
                  </a:lnTo>
                  <a:lnTo>
                    <a:pt x="4611736" y="146957"/>
                  </a:lnTo>
                  <a:lnTo>
                    <a:pt x="4619462" y="171450"/>
                  </a:lnTo>
                  <a:lnTo>
                    <a:pt x="4627186" y="146957"/>
                  </a:lnTo>
                  <a:lnTo>
                    <a:pt x="4634911" y="146957"/>
                  </a:lnTo>
                  <a:lnTo>
                    <a:pt x="4642636" y="122464"/>
                  </a:lnTo>
                  <a:lnTo>
                    <a:pt x="4650361" y="122464"/>
                  </a:lnTo>
                  <a:lnTo>
                    <a:pt x="4658086" y="146957"/>
                  </a:lnTo>
                  <a:lnTo>
                    <a:pt x="4665810" y="122464"/>
                  </a:lnTo>
                  <a:lnTo>
                    <a:pt x="4673535" y="97972"/>
                  </a:lnTo>
                  <a:lnTo>
                    <a:pt x="4681260" y="122464"/>
                  </a:lnTo>
                  <a:lnTo>
                    <a:pt x="4688985" y="146957"/>
                  </a:lnTo>
                  <a:lnTo>
                    <a:pt x="4696710" y="122464"/>
                  </a:lnTo>
                  <a:lnTo>
                    <a:pt x="4704434" y="122464"/>
                  </a:lnTo>
                  <a:lnTo>
                    <a:pt x="4712160" y="122464"/>
                  </a:lnTo>
                  <a:lnTo>
                    <a:pt x="4719884" y="146957"/>
                  </a:lnTo>
                  <a:lnTo>
                    <a:pt x="4727609" y="146957"/>
                  </a:lnTo>
                  <a:lnTo>
                    <a:pt x="4735334" y="146957"/>
                  </a:lnTo>
                  <a:lnTo>
                    <a:pt x="4743059" y="122464"/>
                  </a:lnTo>
                  <a:lnTo>
                    <a:pt x="4750784" y="146957"/>
                  </a:lnTo>
                  <a:lnTo>
                    <a:pt x="4758509" y="122464"/>
                  </a:lnTo>
                  <a:lnTo>
                    <a:pt x="4766233" y="122464"/>
                  </a:lnTo>
                  <a:lnTo>
                    <a:pt x="4773958" y="122464"/>
                  </a:lnTo>
                  <a:lnTo>
                    <a:pt x="4781683" y="122464"/>
                  </a:lnTo>
                  <a:lnTo>
                    <a:pt x="4789408" y="97972"/>
                  </a:lnTo>
                  <a:lnTo>
                    <a:pt x="4797132" y="122464"/>
                  </a:lnTo>
                  <a:lnTo>
                    <a:pt x="4804858" y="122464"/>
                  </a:lnTo>
                  <a:lnTo>
                    <a:pt x="4812582" y="122464"/>
                  </a:lnTo>
                  <a:lnTo>
                    <a:pt x="4820307" y="122464"/>
                  </a:lnTo>
                  <a:lnTo>
                    <a:pt x="4828032" y="97972"/>
                  </a:lnTo>
                  <a:lnTo>
                    <a:pt x="4835757" y="146957"/>
                  </a:lnTo>
                  <a:lnTo>
                    <a:pt x="4843482" y="146957"/>
                  </a:lnTo>
                  <a:lnTo>
                    <a:pt x="4851207" y="146957"/>
                  </a:lnTo>
                  <a:lnTo>
                    <a:pt x="4858931" y="122464"/>
                  </a:lnTo>
                  <a:lnTo>
                    <a:pt x="4866657" y="122464"/>
                  </a:lnTo>
                  <a:lnTo>
                    <a:pt x="4874381" y="146957"/>
                  </a:lnTo>
                  <a:lnTo>
                    <a:pt x="4882106" y="122464"/>
                  </a:lnTo>
                  <a:lnTo>
                    <a:pt x="4889831" y="146957"/>
                  </a:lnTo>
                  <a:lnTo>
                    <a:pt x="4897556" y="122464"/>
                  </a:lnTo>
                  <a:lnTo>
                    <a:pt x="4905281" y="122464"/>
                  </a:lnTo>
                  <a:lnTo>
                    <a:pt x="4913006" y="122464"/>
                  </a:lnTo>
                  <a:lnTo>
                    <a:pt x="4920730" y="146957"/>
                  </a:lnTo>
                  <a:lnTo>
                    <a:pt x="4928455" y="146957"/>
                  </a:lnTo>
                  <a:lnTo>
                    <a:pt x="4936180" y="146957"/>
                  </a:lnTo>
                  <a:lnTo>
                    <a:pt x="4943905" y="122464"/>
                  </a:lnTo>
                  <a:lnTo>
                    <a:pt x="4951630" y="97972"/>
                  </a:lnTo>
                  <a:lnTo>
                    <a:pt x="4959355" y="97972"/>
                  </a:lnTo>
                  <a:lnTo>
                    <a:pt x="4967079" y="146957"/>
                  </a:lnTo>
                  <a:lnTo>
                    <a:pt x="4974805" y="122464"/>
                  </a:lnTo>
                  <a:lnTo>
                    <a:pt x="4982529" y="122464"/>
                  </a:lnTo>
                  <a:lnTo>
                    <a:pt x="4990254" y="97972"/>
                  </a:lnTo>
                  <a:lnTo>
                    <a:pt x="4997980" y="122464"/>
                  </a:lnTo>
                  <a:lnTo>
                    <a:pt x="5005704" y="122464"/>
                  </a:lnTo>
                  <a:lnTo>
                    <a:pt x="5013429" y="171450"/>
                  </a:lnTo>
                  <a:lnTo>
                    <a:pt x="5021154" y="146957"/>
                  </a:lnTo>
                  <a:lnTo>
                    <a:pt x="5028878" y="146957"/>
                  </a:lnTo>
                  <a:lnTo>
                    <a:pt x="5036603" y="97972"/>
                  </a:lnTo>
                  <a:lnTo>
                    <a:pt x="5044328" y="122464"/>
                  </a:lnTo>
                  <a:lnTo>
                    <a:pt x="5052053" y="146957"/>
                  </a:lnTo>
                  <a:lnTo>
                    <a:pt x="5059778" y="146957"/>
                  </a:lnTo>
                  <a:lnTo>
                    <a:pt x="5067501" y="122464"/>
                  </a:lnTo>
                  <a:lnTo>
                    <a:pt x="5075227" y="122464"/>
                  </a:lnTo>
                  <a:lnTo>
                    <a:pt x="5082952" y="122464"/>
                  </a:lnTo>
                  <a:lnTo>
                    <a:pt x="5090677" y="97972"/>
                  </a:lnTo>
                  <a:lnTo>
                    <a:pt x="5098402" y="97972"/>
                  </a:lnTo>
                  <a:lnTo>
                    <a:pt x="5106127" y="122464"/>
                  </a:lnTo>
                  <a:lnTo>
                    <a:pt x="5113852" y="122464"/>
                  </a:lnTo>
                  <a:lnTo>
                    <a:pt x="5121576" y="122464"/>
                  </a:lnTo>
                  <a:lnTo>
                    <a:pt x="5129302" y="122464"/>
                  </a:lnTo>
                  <a:lnTo>
                    <a:pt x="5137026" y="122464"/>
                  </a:lnTo>
                  <a:lnTo>
                    <a:pt x="5144751" y="122464"/>
                  </a:lnTo>
                  <a:lnTo>
                    <a:pt x="5152476" y="122464"/>
                  </a:lnTo>
                  <a:lnTo>
                    <a:pt x="5160201" y="73478"/>
                  </a:lnTo>
                  <a:lnTo>
                    <a:pt x="5167926" y="97972"/>
                  </a:lnTo>
                  <a:lnTo>
                    <a:pt x="5175651" y="97972"/>
                  </a:lnTo>
                  <a:lnTo>
                    <a:pt x="5183375" y="97972"/>
                  </a:lnTo>
                  <a:lnTo>
                    <a:pt x="5191100" y="97972"/>
                  </a:lnTo>
                  <a:lnTo>
                    <a:pt x="5198825" y="122464"/>
                  </a:lnTo>
                  <a:lnTo>
                    <a:pt x="5206550" y="122464"/>
                  </a:lnTo>
                  <a:lnTo>
                    <a:pt x="5214275" y="122464"/>
                  </a:lnTo>
                  <a:lnTo>
                    <a:pt x="5222000" y="122464"/>
                  </a:lnTo>
                  <a:lnTo>
                    <a:pt x="5229724" y="97972"/>
                  </a:lnTo>
                  <a:lnTo>
                    <a:pt x="5237449" y="97972"/>
                  </a:lnTo>
                  <a:lnTo>
                    <a:pt x="5245174" y="97972"/>
                  </a:lnTo>
                  <a:lnTo>
                    <a:pt x="5252899" y="97972"/>
                  </a:lnTo>
                  <a:lnTo>
                    <a:pt x="5260624" y="97972"/>
                  </a:lnTo>
                  <a:lnTo>
                    <a:pt x="5268349" y="97972"/>
                  </a:lnTo>
                  <a:lnTo>
                    <a:pt x="5276073" y="146957"/>
                  </a:lnTo>
                  <a:lnTo>
                    <a:pt x="5283799" y="97972"/>
                  </a:lnTo>
                  <a:lnTo>
                    <a:pt x="5291523" y="97972"/>
                  </a:lnTo>
                  <a:lnTo>
                    <a:pt x="5299248" y="122464"/>
                  </a:lnTo>
                  <a:lnTo>
                    <a:pt x="5306973" y="146957"/>
                  </a:lnTo>
                  <a:lnTo>
                    <a:pt x="5314698" y="97972"/>
                  </a:lnTo>
                  <a:lnTo>
                    <a:pt x="5322423" y="97972"/>
                  </a:lnTo>
                  <a:lnTo>
                    <a:pt x="5330148" y="122464"/>
                  </a:lnTo>
                  <a:lnTo>
                    <a:pt x="5337873" y="97972"/>
                  </a:lnTo>
                  <a:lnTo>
                    <a:pt x="5345597" y="73478"/>
                  </a:lnTo>
                  <a:lnTo>
                    <a:pt x="5353322" y="97972"/>
                  </a:lnTo>
                  <a:lnTo>
                    <a:pt x="5361047" y="97972"/>
                  </a:lnTo>
                  <a:lnTo>
                    <a:pt x="5368772" y="97972"/>
                  </a:lnTo>
                  <a:lnTo>
                    <a:pt x="5376497" y="97972"/>
                  </a:lnTo>
                  <a:lnTo>
                    <a:pt x="5384221" y="97972"/>
                  </a:lnTo>
                  <a:lnTo>
                    <a:pt x="5391946" y="122464"/>
                  </a:lnTo>
                  <a:lnTo>
                    <a:pt x="5399671" y="97972"/>
                  </a:lnTo>
                  <a:lnTo>
                    <a:pt x="5407395" y="97972"/>
                  </a:lnTo>
                  <a:lnTo>
                    <a:pt x="5415121" y="122464"/>
                  </a:lnTo>
                  <a:lnTo>
                    <a:pt x="5422846" y="97972"/>
                  </a:lnTo>
                  <a:lnTo>
                    <a:pt x="5430570" y="146957"/>
                  </a:lnTo>
                  <a:lnTo>
                    <a:pt x="5438296" y="73478"/>
                  </a:lnTo>
                  <a:lnTo>
                    <a:pt x="5446020" y="97972"/>
                  </a:lnTo>
                  <a:lnTo>
                    <a:pt x="5453745" y="97972"/>
                  </a:lnTo>
                  <a:lnTo>
                    <a:pt x="5461470" y="97972"/>
                  </a:lnTo>
                  <a:lnTo>
                    <a:pt x="5469195" y="73478"/>
                  </a:lnTo>
                  <a:lnTo>
                    <a:pt x="5476920" y="97972"/>
                  </a:lnTo>
                  <a:lnTo>
                    <a:pt x="5484645" y="97972"/>
                  </a:lnTo>
                  <a:lnTo>
                    <a:pt x="5492369" y="122464"/>
                  </a:lnTo>
                  <a:lnTo>
                    <a:pt x="5500094" y="97972"/>
                  </a:lnTo>
                  <a:lnTo>
                    <a:pt x="5507819" y="122464"/>
                  </a:lnTo>
                  <a:lnTo>
                    <a:pt x="5515544" y="73478"/>
                  </a:lnTo>
                  <a:lnTo>
                    <a:pt x="5523269" y="122464"/>
                  </a:lnTo>
                  <a:lnTo>
                    <a:pt x="5530994" y="97972"/>
                  </a:lnTo>
                  <a:lnTo>
                    <a:pt x="5538718" y="97972"/>
                  </a:lnTo>
                  <a:lnTo>
                    <a:pt x="5546444" y="97972"/>
                  </a:lnTo>
                  <a:lnTo>
                    <a:pt x="5554168" y="97972"/>
                  </a:lnTo>
                  <a:lnTo>
                    <a:pt x="5561893" y="73478"/>
                  </a:lnTo>
                  <a:lnTo>
                    <a:pt x="5569618" y="73478"/>
                  </a:lnTo>
                  <a:lnTo>
                    <a:pt x="5577343" y="97972"/>
                  </a:lnTo>
                  <a:lnTo>
                    <a:pt x="5585068" y="122464"/>
                  </a:lnTo>
                  <a:lnTo>
                    <a:pt x="5592793" y="73478"/>
                  </a:lnTo>
                  <a:lnTo>
                    <a:pt x="5600517" y="97972"/>
                  </a:lnTo>
                  <a:lnTo>
                    <a:pt x="5608243" y="97972"/>
                  </a:lnTo>
                  <a:lnTo>
                    <a:pt x="5615967" y="97972"/>
                  </a:lnTo>
                  <a:lnTo>
                    <a:pt x="5623692" y="73478"/>
                  </a:lnTo>
                  <a:lnTo>
                    <a:pt x="5631417" y="122464"/>
                  </a:lnTo>
                  <a:lnTo>
                    <a:pt x="5639142" y="97972"/>
                  </a:lnTo>
                  <a:lnTo>
                    <a:pt x="5646866" y="97972"/>
                  </a:lnTo>
                  <a:lnTo>
                    <a:pt x="5654591" y="97972"/>
                  </a:lnTo>
                  <a:lnTo>
                    <a:pt x="5662316" y="122464"/>
                  </a:lnTo>
                  <a:lnTo>
                    <a:pt x="5670041" y="122464"/>
                  </a:lnTo>
                  <a:lnTo>
                    <a:pt x="5677767" y="97972"/>
                  </a:lnTo>
                  <a:lnTo>
                    <a:pt x="5685491" y="97972"/>
                  </a:lnTo>
                  <a:lnTo>
                    <a:pt x="5693215" y="97972"/>
                  </a:lnTo>
                  <a:lnTo>
                    <a:pt x="5700941" y="97972"/>
                  </a:lnTo>
                  <a:lnTo>
                    <a:pt x="5708665" y="73478"/>
                  </a:lnTo>
                  <a:lnTo>
                    <a:pt x="5716390" y="73478"/>
                  </a:lnTo>
                  <a:lnTo>
                    <a:pt x="5724115" y="97972"/>
                  </a:lnTo>
                  <a:lnTo>
                    <a:pt x="5731840" y="97972"/>
                  </a:lnTo>
                  <a:lnTo>
                    <a:pt x="5739565" y="73478"/>
                  </a:lnTo>
                  <a:lnTo>
                    <a:pt x="5747288" y="73478"/>
                  </a:lnTo>
                  <a:lnTo>
                    <a:pt x="5755014" y="73478"/>
                  </a:lnTo>
                  <a:lnTo>
                    <a:pt x="5762739" y="97972"/>
                  </a:lnTo>
                  <a:lnTo>
                    <a:pt x="5770464" y="122464"/>
                  </a:lnTo>
                  <a:lnTo>
                    <a:pt x="5778189" y="73478"/>
                  </a:lnTo>
                  <a:lnTo>
                    <a:pt x="5785914" y="97972"/>
                  </a:lnTo>
                  <a:lnTo>
                    <a:pt x="5793639" y="97972"/>
                  </a:lnTo>
                  <a:lnTo>
                    <a:pt x="5801363" y="97972"/>
                  </a:lnTo>
                  <a:lnTo>
                    <a:pt x="5809088" y="73478"/>
                  </a:lnTo>
                  <a:lnTo>
                    <a:pt x="5816813" y="97972"/>
                  </a:lnTo>
                  <a:lnTo>
                    <a:pt x="5824538" y="73478"/>
                  </a:lnTo>
                  <a:lnTo>
                    <a:pt x="5832263" y="73478"/>
                  </a:lnTo>
                  <a:lnTo>
                    <a:pt x="5839988" y="97972"/>
                  </a:lnTo>
                  <a:lnTo>
                    <a:pt x="5847712" y="73478"/>
                  </a:lnTo>
                  <a:lnTo>
                    <a:pt x="5855438" y="73478"/>
                  </a:lnTo>
                  <a:lnTo>
                    <a:pt x="5863162" y="73478"/>
                  </a:lnTo>
                  <a:lnTo>
                    <a:pt x="5870887" y="73478"/>
                  </a:lnTo>
                  <a:lnTo>
                    <a:pt x="5878612" y="97972"/>
                  </a:lnTo>
                  <a:lnTo>
                    <a:pt x="5886337" y="97972"/>
                  </a:lnTo>
                  <a:lnTo>
                    <a:pt x="5894062" y="97972"/>
                  </a:lnTo>
                  <a:lnTo>
                    <a:pt x="5901787" y="73478"/>
                  </a:lnTo>
                  <a:lnTo>
                    <a:pt x="5909511" y="73478"/>
                  </a:lnTo>
                  <a:lnTo>
                    <a:pt x="5917236" y="73478"/>
                  </a:lnTo>
                  <a:lnTo>
                    <a:pt x="5924961" y="73478"/>
                  </a:lnTo>
                  <a:lnTo>
                    <a:pt x="5932686" y="73478"/>
                  </a:lnTo>
                  <a:lnTo>
                    <a:pt x="5940411" y="73478"/>
                  </a:lnTo>
                  <a:lnTo>
                    <a:pt x="5948137" y="97972"/>
                  </a:lnTo>
                  <a:lnTo>
                    <a:pt x="5955860" y="48985"/>
                  </a:lnTo>
                  <a:lnTo>
                    <a:pt x="5963586" y="73478"/>
                  </a:lnTo>
                  <a:lnTo>
                    <a:pt x="5971310" y="48985"/>
                  </a:lnTo>
                  <a:lnTo>
                    <a:pt x="5979035" y="73478"/>
                  </a:lnTo>
                  <a:lnTo>
                    <a:pt x="5986760" y="73478"/>
                  </a:lnTo>
                  <a:lnTo>
                    <a:pt x="5994485" y="48985"/>
                  </a:lnTo>
                  <a:lnTo>
                    <a:pt x="6002210" y="73478"/>
                  </a:lnTo>
                  <a:lnTo>
                    <a:pt x="6009935" y="73478"/>
                  </a:lnTo>
                  <a:lnTo>
                    <a:pt x="6017659" y="73478"/>
                  </a:lnTo>
                  <a:lnTo>
                    <a:pt x="6025384" y="73478"/>
                  </a:lnTo>
                  <a:lnTo>
                    <a:pt x="6033109" y="73478"/>
                  </a:lnTo>
                  <a:lnTo>
                    <a:pt x="6040834" y="97972"/>
                  </a:lnTo>
                  <a:lnTo>
                    <a:pt x="6048559" y="73478"/>
                  </a:lnTo>
                  <a:lnTo>
                    <a:pt x="6056284" y="97972"/>
                  </a:lnTo>
                  <a:lnTo>
                    <a:pt x="6064008" y="73478"/>
                  </a:lnTo>
                  <a:lnTo>
                    <a:pt x="6071733" y="97972"/>
                  </a:lnTo>
                  <a:lnTo>
                    <a:pt x="6079458" y="73478"/>
                  </a:lnTo>
                  <a:lnTo>
                    <a:pt x="6087183" y="73478"/>
                  </a:lnTo>
                  <a:lnTo>
                    <a:pt x="6094908" y="73478"/>
                  </a:lnTo>
                  <a:lnTo>
                    <a:pt x="6102633" y="73478"/>
                  </a:lnTo>
                  <a:lnTo>
                    <a:pt x="6110357" y="73478"/>
                  </a:lnTo>
                  <a:lnTo>
                    <a:pt x="6118083" y="97972"/>
                  </a:lnTo>
                  <a:lnTo>
                    <a:pt x="6125807" y="97972"/>
                  </a:lnTo>
                  <a:lnTo>
                    <a:pt x="6133532" y="97972"/>
                  </a:lnTo>
                  <a:lnTo>
                    <a:pt x="6141257" y="97972"/>
                  </a:lnTo>
                  <a:lnTo>
                    <a:pt x="6148982" y="97972"/>
                  </a:lnTo>
                  <a:lnTo>
                    <a:pt x="6156707" y="97972"/>
                  </a:lnTo>
                  <a:lnTo>
                    <a:pt x="6164432" y="97972"/>
                  </a:lnTo>
                  <a:lnTo>
                    <a:pt x="6172156" y="97972"/>
                  </a:lnTo>
                  <a:lnTo>
                    <a:pt x="6179881" y="97972"/>
                  </a:lnTo>
                  <a:lnTo>
                    <a:pt x="6187606" y="73478"/>
                  </a:lnTo>
                  <a:lnTo>
                    <a:pt x="6195331" y="73478"/>
                  </a:lnTo>
                  <a:lnTo>
                    <a:pt x="6203056" y="97972"/>
                  </a:lnTo>
                  <a:lnTo>
                    <a:pt x="6210781" y="73478"/>
                  </a:lnTo>
                  <a:lnTo>
                    <a:pt x="6218505" y="97972"/>
                  </a:lnTo>
                  <a:lnTo>
                    <a:pt x="6226230" y="73478"/>
                  </a:lnTo>
                  <a:lnTo>
                    <a:pt x="6233955" y="73478"/>
                  </a:lnTo>
                  <a:lnTo>
                    <a:pt x="6241680" y="73478"/>
                  </a:lnTo>
                  <a:lnTo>
                    <a:pt x="6249405" y="73478"/>
                  </a:lnTo>
                  <a:lnTo>
                    <a:pt x="6257130" y="48985"/>
                  </a:lnTo>
                  <a:lnTo>
                    <a:pt x="6264854" y="73478"/>
                  </a:lnTo>
                  <a:lnTo>
                    <a:pt x="6272580" y="73478"/>
                  </a:lnTo>
                  <a:lnTo>
                    <a:pt x="6280304" y="73478"/>
                  </a:lnTo>
                  <a:lnTo>
                    <a:pt x="6288029" y="97972"/>
                  </a:lnTo>
                  <a:lnTo>
                    <a:pt x="6295754" y="48985"/>
                  </a:lnTo>
                  <a:lnTo>
                    <a:pt x="6303479" y="97972"/>
                  </a:lnTo>
                  <a:lnTo>
                    <a:pt x="6311204" y="97972"/>
                  </a:lnTo>
                  <a:lnTo>
                    <a:pt x="6318929" y="73478"/>
                  </a:lnTo>
                  <a:lnTo>
                    <a:pt x="6326653" y="73478"/>
                  </a:lnTo>
                  <a:lnTo>
                    <a:pt x="6334378" y="73478"/>
                  </a:lnTo>
                  <a:lnTo>
                    <a:pt x="6342103" y="73478"/>
                  </a:lnTo>
                  <a:lnTo>
                    <a:pt x="6349828" y="97972"/>
                  </a:lnTo>
                  <a:lnTo>
                    <a:pt x="6357553" y="73478"/>
                  </a:lnTo>
                  <a:lnTo>
                    <a:pt x="6365278" y="73478"/>
                  </a:lnTo>
                  <a:lnTo>
                    <a:pt x="6373002" y="73478"/>
                  </a:lnTo>
                  <a:lnTo>
                    <a:pt x="6380727" y="122464"/>
                  </a:lnTo>
                  <a:lnTo>
                    <a:pt x="6388452" y="73478"/>
                  </a:lnTo>
                  <a:lnTo>
                    <a:pt x="6396176" y="73478"/>
                  </a:lnTo>
                  <a:lnTo>
                    <a:pt x="6403902" y="73478"/>
                  </a:lnTo>
                  <a:lnTo>
                    <a:pt x="6411627" y="73478"/>
                  </a:lnTo>
                  <a:lnTo>
                    <a:pt x="6419352" y="73478"/>
                  </a:lnTo>
                  <a:lnTo>
                    <a:pt x="6427077" y="73478"/>
                  </a:lnTo>
                  <a:lnTo>
                    <a:pt x="6434801" y="97972"/>
                  </a:lnTo>
                  <a:lnTo>
                    <a:pt x="6442526" y="48985"/>
                  </a:lnTo>
                  <a:lnTo>
                    <a:pt x="6450251" y="73478"/>
                  </a:lnTo>
                  <a:lnTo>
                    <a:pt x="6457976" y="73478"/>
                  </a:lnTo>
                  <a:lnTo>
                    <a:pt x="6465701" y="48985"/>
                  </a:lnTo>
                  <a:lnTo>
                    <a:pt x="6473426" y="48985"/>
                  </a:lnTo>
                  <a:lnTo>
                    <a:pt x="6481150" y="73478"/>
                  </a:lnTo>
                  <a:lnTo>
                    <a:pt x="6488875" y="73478"/>
                  </a:lnTo>
                  <a:lnTo>
                    <a:pt x="6496600" y="73478"/>
                  </a:lnTo>
                  <a:lnTo>
                    <a:pt x="6504325" y="73478"/>
                  </a:lnTo>
                  <a:lnTo>
                    <a:pt x="6512050" y="73478"/>
                  </a:lnTo>
                  <a:lnTo>
                    <a:pt x="6519775" y="73478"/>
                  </a:lnTo>
                  <a:lnTo>
                    <a:pt x="6527499" y="73478"/>
                  </a:lnTo>
                  <a:lnTo>
                    <a:pt x="6535225" y="73478"/>
                  </a:lnTo>
                  <a:lnTo>
                    <a:pt x="6542949" y="73478"/>
                  </a:lnTo>
                  <a:lnTo>
                    <a:pt x="6550674" y="73478"/>
                  </a:lnTo>
                  <a:lnTo>
                    <a:pt x="6558400" y="73478"/>
                  </a:lnTo>
                  <a:lnTo>
                    <a:pt x="6566124" y="73478"/>
                  </a:lnTo>
                  <a:lnTo>
                    <a:pt x="6573849" y="73478"/>
                  </a:lnTo>
                  <a:lnTo>
                    <a:pt x="6581574" y="73478"/>
                  </a:lnTo>
                  <a:lnTo>
                    <a:pt x="6589298" y="73478"/>
                  </a:lnTo>
                  <a:lnTo>
                    <a:pt x="6597023" y="97972"/>
                  </a:lnTo>
                  <a:lnTo>
                    <a:pt x="6604748" y="73478"/>
                  </a:lnTo>
                  <a:lnTo>
                    <a:pt x="6612473" y="73478"/>
                  </a:lnTo>
                  <a:lnTo>
                    <a:pt x="6620198" y="73478"/>
                  </a:lnTo>
                  <a:lnTo>
                    <a:pt x="6627923" y="48985"/>
                  </a:lnTo>
                  <a:lnTo>
                    <a:pt x="6635647" y="73478"/>
                  </a:lnTo>
                  <a:lnTo>
                    <a:pt x="6643372" y="73478"/>
                  </a:lnTo>
                  <a:lnTo>
                    <a:pt x="6651097" y="48985"/>
                  </a:lnTo>
                  <a:lnTo>
                    <a:pt x="6658822" y="48985"/>
                  </a:lnTo>
                  <a:lnTo>
                    <a:pt x="6666547" y="48985"/>
                  </a:lnTo>
                  <a:lnTo>
                    <a:pt x="6674272" y="48985"/>
                  </a:lnTo>
                  <a:lnTo>
                    <a:pt x="6681996" y="97972"/>
                  </a:lnTo>
                  <a:lnTo>
                    <a:pt x="6689722" y="73478"/>
                  </a:lnTo>
                  <a:lnTo>
                    <a:pt x="6697446" y="73478"/>
                  </a:lnTo>
                  <a:lnTo>
                    <a:pt x="6705171" y="73478"/>
                  </a:lnTo>
                  <a:lnTo>
                    <a:pt x="6712896" y="48985"/>
                  </a:lnTo>
                  <a:lnTo>
                    <a:pt x="6720620" y="48985"/>
                  </a:lnTo>
                  <a:lnTo>
                    <a:pt x="6728346" y="73478"/>
                  </a:lnTo>
                  <a:lnTo>
                    <a:pt x="6736069" y="48985"/>
                  </a:lnTo>
                  <a:lnTo>
                    <a:pt x="6743795" y="48985"/>
                  </a:lnTo>
                  <a:lnTo>
                    <a:pt x="6751520" y="48985"/>
                  </a:lnTo>
                  <a:lnTo>
                    <a:pt x="6759245" y="73478"/>
                  </a:lnTo>
                  <a:lnTo>
                    <a:pt x="6766970" y="73478"/>
                  </a:lnTo>
                  <a:lnTo>
                    <a:pt x="6774695" y="73478"/>
                  </a:lnTo>
                  <a:lnTo>
                    <a:pt x="6782420" y="48985"/>
                  </a:lnTo>
                  <a:lnTo>
                    <a:pt x="6790144" y="48985"/>
                  </a:lnTo>
                  <a:lnTo>
                    <a:pt x="6797869" y="48985"/>
                  </a:lnTo>
                  <a:lnTo>
                    <a:pt x="6805594" y="48985"/>
                  </a:lnTo>
                  <a:lnTo>
                    <a:pt x="6813319" y="48985"/>
                  </a:lnTo>
                  <a:lnTo>
                    <a:pt x="6821044" y="73478"/>
                  </a:lnTo>
                  <a:lnTo>
                    <a:pt x="6828768" y="73478"/>
                  </a:lnTo>
                  <a:lnTo>
                    <a:pt x="6836493" y="73478"/>
                  </a:lnTo>
                  <a:lnTo>
                    <a:pt x="6844219" y="48985"/>
                  </a:lnTo>
                  <a:lnTo>
                    <a:pt x="6851943" y="24493"/>
                  </a:lnTo>
                  <a:lnTo>
                    <a:pt x="6859668" y="48985"/>
                  </a:lnTo>
                  <a:lnTo>
                    <a:pt x="6867393" y="48985"/>
                  </a:lnTo>
                  <a:lnTo>
                    <a:pt x="6875117" y="48985"/>
                  </a:lnTo>
                  <a:lnTo>
                    <a:pt x="6882843" y="73478"/>
                  </a:lnTo>
                  <a:lnTo>
                    <a:pt x="6890568" y="48985"/>
                  </a:lnTo>
                  <a:lnTo>
                    <a:pt x="6898293" y="48985"/>
                  </a:lnTo>
                  <a:lnTo>
                    <a:pt x="6906017" y="48985"/>
                  </a:lnTo>
                  <a:lnTo>
                    <a:pt x="6913742" y="48985"/>
                  </a:lnTo>
                  <a:lnTo>
                    <a:pt x="6921467" y="24493"/>
                  </a:lnTo>
                  <a:lnTo>
                    <a:pt x="6929192" y="48985"/>
                  </a:lnTo>
                  <a:lnTo>
                    <a:pt x="6936917" y="48985"/>
                  </a:lnTo>
                  <a:lnTo>
                    <a:pt x="6944641" y="48985"/>
                  </a:lnTo>
                  <a:lnTo>
                    <a:pt x="6952367" y="73478"/>
                  </a:lnTo>
                  <a:lnTo>
                    <a:pt x="6960091" y="73478"/>
                  </a:lnTo>
                  <a:lnTo>
                    <a:pt x="6967816" y="48985"/>
                  </a:lnTo>
                  <a:lnTo>
                    <a:pt x="6975541" y="48985"/>
                  </a:lnTo>
                  <a:lnTo>
                    <a:pt x="6983265" y="48985"/>
                  </a:lnTo>
                  <a:lnTo>
                    <a:pt x="6990991" y="48985"/>
                  </a:lnTo>
                  <a:lnTo>
                    <a:pt x="6998716" y="48985"/>
                  </a:lnTo>
                  <a:lnTo>
                    <a:pt x="7006440" y="48985"/>
                  </a:lnTo>
                  <a:lnTo>
                    <a:pt x="7014165" y="48985"/>
                  </a:lnTo>
                  <a:lnTo>
                    <a:pt x="7021890" y="48985"/>
                  </a:lnTo>
                  <a:lnTo>
                    <a:pt x="7029615" y="48985"/>
                  </a:lnTo>
                  <a:lnTo>
                    <a:pt x="7037340" y="24493"/>
                  </a:lnTo>
                  <a:lnTo>
                    <a:pt x="7045065" y="0"/>
                  </a:lnTo>
                  <a:lnTo>
                    <a:pt x="7052789" y="24493"/>
                  </a:lnTo>
                  <a:lnTo>
                    <a:pt x="7060514" y="24493"/>
                  </a:lnTo>
                  <a:lnTo>
                    <a:pt x="7068239" y="48985"/>
                  </a:lnTo>
                  <a:lnTo>
                    <a:pt x="7075964" y="48985"/>
                  </a:lnTo>
                  <a:lnTo>
                    <a:pt x="7083689" y="24493"/>
                  </a:lnTo>
                  <a:lnTo>
                    <a:pt x="7091413" y="24493"/>
                  </a:lnTo>
                  <a:lnTo>
                    <a:pt x="7099138" y="24493"/>
                  </a:lnTo>
                  <a:lnTo>
                    <a:pt x="7106864" y="24493"/>
                  </a:lnTo>
                  <a:lnTo>
                    <a:pt x="7114588" y="48985"/>
                  </a:lnTo>
                  <a:lnTo>
                    <a:pt x="7122313" y="73478"/>
                  </a:lnTo>
                  <a:lnTo>
                    <a:pt x="7130038" y="48985"/>
                  </a:lnTo>
                  <a:lnTo>
                    <a:pt x="7137762" y="48985"/>
                  </a:lnTo>
                  <a:lnTo>
                    <a:pt x="7145488" y="48985"/>
                  </a:lnTo>
                  <a:lnTo>
                    <a:pt x="7153213" y="48985"/>
                  </a:lnTo>
                  <a:lnTo>
                    <a:pt x="7160937" y="24493"/>
                  </a:lnTo>
                  <a:lnTo>
                    <a:pt x="7168662" y="48985"/>
                  </a:lnTo>
                  <a:lnTo>
                    <a:pt x="7176387" y="24493"/>
                  </a:lnTo>
                  <a:lnTo>
                    <a:pt x="7184112" y="48985"/>
                  </a:lnTo>
                  <a:lnTo>
                    <a:pt x="7191837" y="48985"/>
                  </a:lnTo>
                  <a:lnTo>
                    <a:pt x="7199561" y="24493"/>
                  </a:lnTo>
                  <a:lnTo>
                    <a:pt x="7207286" y="48985"/>
                  </a:lnTo>
                  <a:lnTo>
                    <a:pt x="7215011" y="48985"/>
                  </a:lnTo>
                  <a:lnTo>
                    <a:pt x="7222736" y="48985"/>
                  </a:lnTo>
                  <a:lnTo>
                    <a:pt x="7230461" y="48985"/>
                  </a:lnTo>
                  <a:lnTo>
                    <a:pt x="7238186" y="48985"/>
                  </a:lnTo>
                  <a:lnTo>
                    <a:pt x="7245910" y="48985"/>
                  </a:lnTo>
                  <a:lnTo>
                    <a:pt x="7253635" y="24493"/>
                  </a:lnTo>
                  <a:lnTo>
                    <a:pt x="7261361" y="24493"/>
                  </a:lnTo>
                  <a:lnTo>
                    <a:pt x="7269085" y="48985"/>
                  </a:lnTo>
                  <a:lnTo>
                    <a:pt x="7276810" y="24493"/>
                  </a:lnTo>
                  <a:lnTo>
                    <a:pt x="7284535" y="48985"/>
                  </a:lnTo>
                  <a:lnTo>
                    <a:pt x="7292259" y="48985"/>
                  </a:lnTo>
                  <a:lnTo>
                    <a:pt x="7299985" y="24493"/>
                  </a:lnTo>
                  <a:lnTo>
                    <a:pt x="7307709" y="48985"/>
                  </a:lnTo>
                  <a:lnTo>
                    <a:pt x="7315434" y="48985"/>
                  </a:lnTo>
                  <a:lnTo>
                    <a:pt x="7323159" y="48985"/>
                  </a:lnTo>
                  <a:lnTo>
                    <a:pt x="7330884" y="48985"/>
                  </a:lnTo>
                  <a:lnTo>
                    <a:pt x="7338609" y="48985"/>
                  </a:lnTo>
                  <a:lnTo>
                    <a:pt x="7346333" y="48985"/>
                  </a:lnTo>
                  <a:lnTo>
                    <a:pt x="7354058" y="24493"/>
                  </a:lnTo>
                  <a:lnTo>
                    <a:pt x="7361783" y="48985"/>
                  </a:lnTo>
                  <a:lnTo>
                    <a:pt x="7369508" y="48985"/>
                  </a:lnTo>
                  <a:lnTo>
                    <a:pt x="7377233" y="48985"/>
                  </a:lnTo>
                  <a:lnTo>
                    <a:pt x="7384958" y="24493"/>
                  </a:lnTo>
                  <a:lnTo>
                    <a:pt x="7392683" y="48985"/>
                  </a:lnTo>
                  <a:lnTo>
                    <a:pt x="7400407" y="0"/>
                  </a:lnTo>
                  <a:lnTo>
                    <a:pt x="7408133" y="48985"/>
                  </a:lnTo>
                  <a:lnTo>
                    <a:pt x="7415858" y="0"/>
                  </a:lnTo>
                  <a:lnTo>
                    <a:pt x="7423582" y="24493"/>
                  </a:lnTo>
                  <a:lnTo>
                    <a:pt x="7431307" y="24493"/>
                  </a:lnTo>
                  <a:lnTo>
                    <a:pt x="7439032" y="0"/>
                  </a:lnTo>
                  <a:lnTo>
                    <a:pt x="7446757" y="48985"/>
                  </a:lnTo>
                  <a:lnTo>
                    <a:pt x="7454482" y="24493"/>
                  </a:lnTo>
                  <a:lnTo>
                    <a:pt x="7462206" y="24493"/>
                  </a:lnTo>
                  <a:lnTo>
                    <a:pt x="7469931" y="48985"/>
                  </a:lnTo>
                  <a:lnTo>
                    <a:pt x="7477656" y="48985"/>
                  </a:lnTo>
                  <a:lnTo>
                    <a:pt x="7485381" y="48985"/>
                  </a:lnTo>
                  <a:lnTo>
                    <a:pt x="7493106" y="48985"/>
                  </a:lnTo>
                  <a:lnTo>
                    <a:pt x="7500831" y="48985"/>
                  </a:lnTo>
                  <a:lnTo>
                    <a:pt x="7508555" y="24493"/>
                  </a:lnTo>
                  <a:lnTo>
                    <a:pt x="7516280" y="48985"/>
                  </a:lnTo>
                  <a:lnTo>
                    <a:pt x="7524006" y="24493"/>
                  </a:lnTo>
                  <a:lnTo>
                    <a:pt x="7531730" y="73478"/>
                  </a:lnTo>
                  <a:lnTo>
                    <a:pt x="7539455" y="24493"/>
                  </a:lnTo>
                  <a:lnTo>
                    <a:pt x="7547181" y="0"/>
                  </a:lnTo>
                  <a:lnTo>
                    <a:pt x="7554904" y="48985"/>
                  </a:lnTo>
                  <a:lnTo>
                    <a:pt x="7562630" y="24493"/>
                  </a:lnTo>
                  <a:lnTo>
                    <a:pt x="7570354" y="24493"/>
                  </a:lnTo>
                  <a:lnTo>
                    <a:pt x="7578079" y="0"/>
                  </a:lnTo>
                  <a:lnTo>
                    <a:pt x="7585804" y="24493"/>
                  </a:lnTo>
                  <a:lnTo>
                    <a:pt x="7593529" y="24493"/>
                  </a:lnTo>
                  <a:lnTo>
                    <a:pt x="7601254" y="0"/>
                  </a:lnTo>
                  <a:lnTo>
                    <a:pt x="7608979" y="24493"/>
                  </a:lnTo>
                  <a:lnTo>
                    <a:pt x="7616702" y="24493"/>
                  </a:lnTo>
                  <a:lnTo>
                    <a:pt x="7624428" y="24493"/>
                  </a:lnTo>
                  <a:lnTo>
                    <a:pt x="7632153" y="24493"/>
                  </a:lnTo>
                  <a:lnTo>
                    <a:pt x="7639878" y="24493"/>
                  </a:lnTo>
                  <a:lnTo>
                    <a:pt x="7647603" y="24493"/>
                  </a:lnTo>
                  <a:lnTo>
                    <a:pt x="7655328" y="24493"/>
                  </a:lnTo>
                  <a:lnTo>
                    <a:pt x="7663052" y="24493"/>
                  </a:lnTo>
                  <a:lnTo>
                    <a:pt x="7670777" y="0"/>
                  </a:lnTo>
                  <a:lnTo>
                    <a:pt x="7678502" y="24493"/>
                  </a:lnTo>
                  <a:lnTo>
                    <a:pt x="7686227" y="48985"/>
                  </a:lnTo>
                  <a:lnTo>
                    <a:pt x="7693951" y="24493"/>
                  </a:lnTo>
                  <a:lnTo>
                    <a:pt x="7701677" y="24493"/>
                  </a:lnTo>
                  <a:lnTo>
                    <a:pt x="7709402" y="24493"/>
                  </a:lnTo>
                  <a:lnTo>
                    <a:pt x="7717127" y="48985"/>
                  </a:lnTo>
                </a:path>
              </a:pathLst>
            </a:custGeom>
            <a:noFill/>
            <a:ln w="24384" cap="flat">
              <a:solidFill>
                <a:srgbClr val="0072BD"/>
              </a:solid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2000" b="1"/>
            </a:p>
          </p:txBody>
        </p:sp>
        <p:sp>
          <p:nvSpPr>
            <p:cNvPr id="8" name="任意多边形: 形状 7">
              <a:extLst>
                <a:ext uri="{FF2B5EF4-FFF2-40B4-BE49-F238E27FC236}">
                  <a16:creationId xmlns:a16="http://schemas.microsoft.com/office/drawing/2014/main" id="{1C0409BF-4605-4A92-9FA8-E1864D8FD54B}"/>
                </a:ext>
              </a:extLst>
            </p:cNvPr>
            <p:cNvSpPr/>
            <p:nvPr/>
          </p:nvSpPr>
          <p:spPr>
            <a:xfrm>
              <a:off x="1692094" y="2119448"/>
              <a:ext cx="7708392" cy="877824"/>
            </a:xfrm>
            <a:custGeom>
              <a:avLst/>
              <a:gdLst>
                <a:gd name="connsiteX0" fmla="*/ 0 w 7708392"/>
                <a:gd name="connsiteY0" fmla="*/ 783772 h 877824"/>
                <a:gd name="connsiteX1" fmla="*/ 7725 w 7708392"/>
                <a:gd name="connsiteY1" fmla="*/ 783772 h 877824"/>
                <a:gd name="connsiteX2" fmla="*/ 15450 w 7708392"/>
                <a:gd name="connsiteY2" fmla="*/ 783772 h 877824"/>
                <a:gd name="connsiteX3" fmla="*/ 23174 w 7708392"/>
                <a:gd name="connsiteY3" fmla="*/ 734786 h 877824"/>
                <a:gd name="connsiteX4" fmla="*/ 30899 w 7708392"/>
                <a:gd name="connsiteY4" fmla="*/ 685800 h 877824"/>
                <a:gd name="connsiteX5" fmla="*/ 38624 w 7708392"/>
                <a:gd name="connsiteY5" fmla="*/ 783772 h 877824"/>
                <a:gd name="connsiteX6" fmla="*/ 46349 w 7708392"/>
                <a:gd name="connsiteY6" fmla="*/ 783772 h 877824"/>
                <a:gd name="connsiteX7" fmla="*/ 54074 w 7708392"/>
                <a:gd name="connsiteY7" fmla="*/ 734786 h 877824"/>
                <a:gd name="connsiteX8" fmla="*/ 61799 w 7708392"/>
                <a:gd name="connsiteY8" fmla="*/ 783772 h 877824"/>
                <a:gd name="connsiteX9" fmla="*/ 69524 w 7708392"/>
                <a:gd name="connsiteY9" fmla="*/ 783772 h 877824"/>
                <a:gd name="connsiteX10" fmla="*/ 77248 w 7708392"/>
                <a:gd name="connsiteY10" fmla="*/ 832757 h 877824"/>
                <a:gd name="connsiteX11" fmla="*/ 84973 w 7708392"/>
                <a:gd name="connsiteY11" fmla="*/ 783772 h 877824"/>
                <a:gd name="connsiteX12" fmla="*/ 92698 w 7708392"/>
                <a:gd name="connsiteY12" fmla="*/ 734786 h 877824"/>
                <a:gd name="connsiteX13" fmla="*/ 100423 w 7708392"/>
                <a:gd name="connsiteY13" fmla="*/ 734786 h 877824"/>
                <a:gd name="connsiteX14" fmla="*/ 108148 w 7708392"/>
                <a:gd name="connsiteY14" fmla="*/ 783772 h 877824"/>
                <a:gd name="connsiteX15" fmla="*/ 115873 w 7708392"/>
                <a:gd name="connsiteY15" fmla="*/ 783772 h 877824"/>
                <a:gd name="connsiteX16" fmla="*/ 123598 w 7708392"/>
                <a:gd name="connsiteY16" fmla="*/ 783772 h 877824"/>
                <a:gd name="connsiteX17" fmla="*/ 131322 w 7708392"/>
                <a:gd name="connsiteY17" fmla="*/ 783772 h 877824"/>
                <a:gd name="connsiteX18" fmla="*/ 139047 w 7708392"/>
                <a:gd name="connsiteY18" fmla="*/ 832757 h 877824"/>
                <a:gd name="connsiteX19" fmla="*/ 146772 w 7708392"/>
                <a:gd name="connsiteY19" fmla="*/ 734786 h 877824"/>
                <a:gd name="connsiteX20" fmla="*/ 154497 w 7708392"/>
                <a:gd name="connsiteY20" fmla="*/ 783772 h 877824"/>
                <a:gd name="connsiteX21" fmla="*/ 162222 w 7708392"/>
                <a:gd name="connsiteY21" fmla="*/ 783772 h 877824"/>
                <a:gd name="connsiteX22" fmla="*/ 169947 w 7708392"/>
                <a:gd name="connsiteY22" fmla="*/ 783772 h 877824"/>
                <a:gd name="connsiteX23" fmla="*/ 177671 w 7708392"/>
                <a:gd name="connsiteY23" fmla="*/ 734786 h 877824"/>
                <a:gd name="connsiteX24" fmla="*/ 185396 w 7708392"/>
                <a:gd name="connsiteY24" fmla="*/ 783772 h 877824"/>
                <a:gd name="connsiteX25" fmla="*/ 193121 w 7708392"/>
                <a:gd name="connsiteY25" fmla="*/ 734786 h 877824"/>
                <a:gd name="connsiteX26" fmla="*/ 200846 w 7708392"/>
                <a:gd name="connsiteY26" fmla="*/ 734786 h 877824"/>
                <a:gd name="connsiteX27" fmla="*/ 208571 w 7708392"/>
                <a:gd name="connsiteY27" fmla="*/ 734786 h 877824"/>
                <a:gd name="connsiteX28" fmla="*/ 216296 w 7708392"/>
                <a:gd name="connsiteY28" fmla="*/ 783772 h 877824"/>
                <a:gd name="connsiteX29" fmla="*/ 224021 w 7708392"/>
                <a:gd name="connsiteY29" fmla="*/ 734786 h 877824"/>
                <a:gd name="connsiteX30" fmla="*/ 231745 w 7708392"/>
                <a:gd name="connsiteY30" fmla="*/ 832757 h 877824"/>
                <a:gd name="connsiteX31" fmla="*/ 239470 w 7708392"/>
                <a:gd name="connsiteY31" fmla="*/ 783772 h 877824"/>
                <a:gd name="connsiteX32" fmla="*/ 247195 w 7708392"/>
                <a:gd name="connsiteY32" fmla="*/ 734786 h 877824"/>
                <a:gd name="connsiteX33" fmla="*/ 254920 w 7708392"/>
                <a:gd name="connsiteY33" fmla="*/ 783772 h 877824"/>
                <a:gd name="connsiteX34" fmla="*/ 262645 w 7708392"/>
                <a:gd name="connsiteY34" fmla="*/ 783772 h 877824"/>
                <a:gd name="connsiteX35" fmla="*/ 270370 w 7708392"/>
                <a:gd name="connsiteY35" fmla="*/ 734786 h 877824"/>
                <a:gd name="connsiteX36" fmla="*/ 278095 w 7708392"/>
                <a:gd name="connsiteY36" fmla="*/ 783772 h 877824"/>
                <a:gd name="connsiteX37" fmla="*/ 285819 w 7708392"/>
                <a:gd name="connsiteY37" fmla="*/ 783772 h 877824"/>
                <a:gd name="connsiteX38" fmla="*/ 293544 w 7708392"/>
                <a:gd name="connsiteY38" fmla="*/ 783772 h 877824"/>
                <a:gd name="connsiteX39" fmla="*/ 301269 w 7708392"/>
                <a:gd name="connsiteY39" fmla="*/ 734786 h 877824"/>
                <a:gd name="connsiteX40" fmla="*/ 308994 w 7708392"/>
                <a:gd name="connsiteY40" fmla="*/ 783772 h 877824"/>
                <a:gd name="connsiteX41" fmla="*/ 316719 w 7708392"/>
                <a:gd name="connsiteY41" fmla="*/ 783772 h 877824"/>
                <a:gd name="connsiteX42" fmla="*/ 324444 w 7708392"/>
                <a:gd name="connsiteY42" fmla="*/ 832757 h 877824"/>
                <a:gd name="connsiteX43" fmla="*/ 332169 w 7708392"/>
                <a:gd name="connsiteY43" fmla="*/ 783772 h 877824"/>
                <a:gd name="connsiteX44" fmla="*/ 339893 w 7708392"/>
                <a:gd name="connsiteY44" fmla="*/ 734786 h 877824"/>
                <a:gd name="connsiteX45" fmla="*/ 347618 w 7708392"/>
                <a:gd name="connsiteY45" fmla="*/ 734786 h 877824"/>
                <a:gd name="connsiteX46" fmla="*/ 355343 w 7708392"/>
                <a:gd name="connsiteY46" fmla="*/ 783772 h 877824"/>
                <a:gd name="connsiteX47" fmla="*/ 363068 w 7708392"/>
                <a:gd name="connsiteY47" fmla="*/ 734786 h 877824"/>
                <a:gd name="connsiteX48" fmla="*/ 370793 w 7708392"/>
                <a:gd name="connsiteY48" fmla="*/ 783772 h 877824"/>
                <a:gd name="connsiteX49" fmla="*/ 378518 w 7708392"/>
                <a:gd name="connsiteY49" fmla="*/ 734786 h 877824"/>
                <a:gd name="connsiteX50" fmla="*/ 386242 w 7708392"/>
                <a:gd name="connsiteY50" fmla="*/ 832757 h 877824"/>
                <a:gd name="connsiteX51" fmla="*/ 393967 w 7708392"/>
                <a:gd name="connsiteY51" fmla="*/ 734786 h 877824"/>
                <a:gd name="connsiteX52" fmla="*/ 401692 w 7708392"/>
                <a:gd name="connsiteY52" fmla="*/ 734786 h 877824"/>
                <a:gd name="connsiteX53" fmla="*/ 409417 w 7708392"/>
                <a:gd name="connsiteY53" fmla="*/ 783772 h 877824"/>
                <a:gd name="connsiteX54" fmla="*/ 417142 w 7708392"/>
                <a:gd name="connsiteY54" fmla="*/ 783772 h 877824"/>
                <a:gd name="connsiteX55" fmla="*/ 424867 w 7708392"/>
                <a:gd name="connsiteY55" fmla="*/ 783772 h 877824"/>
                <a:gd name="connsiteX56" fmla="*/ 432592 w 7708392"/>
                <a:gd name="connsiteY56" fmla="*/ 734786 h 877824"/>
                <a:gd name="connsiteX57" fmla="*/ 440316 w 7708392"/>
                <a:gd name="connsiteY57" fmla="*/ 783772 h 877824"/>
                <a:gd name="connsiteX58" fmla="*/ 448041 w 7708392"/>
                <a:gd name="connsiteY58" fmla="*/ 832757 h 877824"/>
                <a:gd name="connsiteX59" fmla="*/ 455766 w 7708392"/>
                <a:gd name="connsiteY59" fmla="*/ 734786 h 877824"/>
                <a:gd name="connsiteX60" fmla="*/ 463491 w 7708392"/>
                <a:gd name="connsiteY60" fmla="*/ 832757 h 877824"/>
                <a:gd name="connsiteX61" fmla="*/ 471216 w 7708392"/>
                <a:gd name="connsiteY61" fmla="*/ 783772 h 877824"/>
                <a:gd name="connsiteX62" fmla="*/ 478941 w 7708392"/>
                <a:gd name="connsiteY62" fmla="*/ 832757 h 877824"/>
                <a:gd name="connsiteX63" fmla="*/ 486666 w 7708392"/>
                <a:gd name="connsiteY63" fmla="*/ 783772 h 877824"/>
                <a:gd name="connsiteX64" fmla="*/ 494390 w 7708392"/>
                <a:gd name="connsiteY64" fmla="*/ 734786 h 877824"/>
                <a:gd name="connsiteX65" fmla="*/ 502115 w 7708392"/>
                <a:gd name="connsiteY65" fmla="*/ 685800 h 877824"/>
                <a:gd name="connsiteX66" fmla="*/ 509840 w 7708392"/>
                <a:gd name="connsiteY66" fmla="*/ 783772 h 877824"/>
                <a:gd name="connsiteX67" fmla="*/ 517565 w 7708392"/>
                <a:gd name="connsiteY67" fmla="*/ 734786 h 877824"/>
                <a:gd name="connsiteX68" fmla="*/ 525290 w 7708392"/>
                <a:gd name="connsiteY68" fmla="*/ 734786 h 877824"/>
                <a:gd name="connsiteX69" fmla="*/ 533015 w 7708392"/>
                <a:gd name="connsiteY69" fmla="*/ 734786 h 877824"/>
                <a:gd name="connsiteX70" fmla="*/ 540739 w 7708392"/>
                <a:gd name="connsiteY70" fmla="*/ 783772 h 877824"/>
                <a:gd name="connsiteX71" fmla="*/ 548464 w 7708392"/>
                <a:gd name="connsiteY71" fmla="*/ 734786 h 877824"/>
                <a:gd name="connsiteX72" fmla="*/ 556189 w 7708392"/>
                <a:gd name="connsiteY72" fmla="*/ 783772 h 877824"/>
                <a:gd name="connsiteX73" fmla="*/ 563914 w 7708392"/>
                <a:gd name="connsiteY73" fmla="*/ 734786 h 877824"/>
                <a:gd name="connsiteX74" fmla="*/ 571639 w 7708392"/>
                <a:gd name="connsiteY74" fmla="*/ 832757 h 877824"/>
                <a:gd name="connsiteX75" fmla="*/ 579364 w 7708392"/>
                <a:gd name="connsiteY75" fmla="*/ 734786 h 877824"/>
                <a:gd name="connsiteX76" fmla="*/ 587089 w 7708392"/>
                <a:gd name="connsiteY76" fmla="*/ 685800 h 877824"/>
                <a:gd name="connsiteX77" fmla="*/ 594813 w 7708392"/>
                <a:gd name="connsiteY77" fmla="*/ 783772 h 877824"/>
                <a:gd name="connsiteX78" fmla="*/ 602538 w 7708392"/>
                <a:gd name="connsiteY78" fmla="*/ 734786 h 877824"/>
                <a:gd name="connsiteX79" fmla="*/ 610263 w 7708392"/>
                <a:gd name="connsiteY79" fmla="*/ 734786 h 877824"/>
                <a:gd name="connsiteX80" fmla="*/ 617988 w 7708392"/>
                <a:gd name="connsiteY80" fmla="*/ 783772 h 877824"/>
                <a:gd name="connsiteX81" fmla="*/ 625713 w 7708392"/>
                <a:gd name="connsiteY81" fmla="*/ 783772 h 877824"/>
                <a:gd name="connsiteX82" fmla="*/ 633438 w 7708392"/>
                <a:gd name="connsiteY82" fmla="*/ 783772 h 877824"/>
                <a:gd name="connsiteX83" fmla="*/ 641163 w 7708392"/>
                <a:gd name="connsiteY83" fmla="*/ 734786 h 877824"/>
                <a:gd name="connsiteX84" fmla="*/ 648887 w 7708392"/>
                <a:gd name="connsiteY84" fmla="*/ 783772 h 877824"/>
                <a:gd name="connsiteX85" fmla="*/ 656612 w 7708392"/>
                <a:gd name="connsiteY85" fmla="*/ 734786 h 877824"/>
                <a:gd name="connsiteX86" fmla="*/ 664337 w 7708392"/>
                <a:gd name="connsiteY86" fmla="*/ 832757 h 877824"/>
                <a:gd name="connsiteX87" fmla="*/ 672062 w 7708392"/>
                <a:gd name="connsiteY87" fmla="*/ 783772 h 877824"/>
                <a:gd name="connsiteX88" fmla="*/ 679787 w 7708392"/>
                <a:gd name="connsiteY88" fmla="*/ 832757 h 877824"/>
                <a:gd name="connsiteX89" fmla="*/ 687512 w 7708392"/>
                <a:gd name="connsiteY89" fmla="*/ 783772 h 877824"/>
                <a:gd name="connsiteX90" fmla="*/ 695237 w 7708392"/>
                <a:gd name="connsiteY90" fmla="*/ 832757 h 877824"/>
                <a:gd name="connsiteX91" fmla="*/ 702961 w 7708392"/>
                <a:gd name="connsiteY91" fmla="*/ 734786 h 877824"/>
                <a:gd name="connsiteX92" fmla="*/ 710686 w 7708392"/>
                <a:gd name="connsiteY92" fmla="*/ 783772 h 877824"/>
                <a:gd name="connsiteX93" fmla="*/ 718411 w 7708392"/>
                <a:gd name="connsiteY93" fmla="*/ 783772 h 877824"/>
                <a:gd name="connsiteX94" fmla="*/ 726136 w 7708392"/>
                <a:gd name="connsiteY94" fmla="*/ 832757 h 877824"/>
                <a:gd name="connsiteX95" fmla="*/ 733861 w 7708392"/>
                <a:gd name="connsiteY95" fmla="*/ 734786 h 877824"/>
                <a:gd name="connsiteX96" fmla="*/ 741586 w 7708392"/>
                <a:gd name="connsiteY96" fmla="*/ 783772 h 877824"/>
                <a:gd name="connsiteX97" fmla="*/ 749311 w 7708392"/>
                <a:gd name="connsiteY97" fmla="*/ 734786 h 877824"/>
                <a:gd name="connsiteX98" fmla="*/ 757035 w 7708392"/>
                <a:gd name="connsiteY98" fmla="*/ 783772 h 877824"/>
                <a:gd name="connsiteX99" fmla="*/ 764760 w 7708392"/>
                <a:gd name="connsiteY99" fmla="*/ 734786 h 877824"/>
                <a:gd name="connsiteX100" fmla="*/ 772485 w 7708392"/>
                <a:gd name="connsiteY100" fmla="*/ 734786 h 877824"/>
                <a:gd name="connsiteX101" fmla="*/ 780210 w 7708392"/>
                <a:gd name="connsiteY101" fmla="*/ 832757 h 877824"/>
                <a:gd name="connsiteX102" fmla="*/ 787935 w 7708392"/>
                <a:gd name="connsiteY102" fmla="*/ 783772 h 877824"/>
                <a:gd name="connsiteX103" fmla="*/ 795660 w 7708392"/>
                <a:gd name="connsiteY103" fmla="*/ 734786 h 877824"/>
                <a:gd name="connsiteX104" fmla="*/ 803385 w 7708392"/>
                <a:gd name="connsiteY104" fmla="*/ 734786 h 877824"/>
                <a:gd name="connsiteX105" fmla="*/ 811109 w 7708392"/>
                <a:gd name="connsiteY105" fmla="*/ 832757 h 877824"/>
                <a:gd name="connsiteX106" fmla="*/ 818834 w 7708392"/>
                <a:gd name="connsiteY106" fmla="*/ 832757 h 877824"/>
                <a:gd name="connsiteX107" fmla="*/ 826559 w 7708392"/>
                <a:gd name="connsiteY107" fmla="*/ 734786 h 877824"/>
                <a:gd name="connsiteX108" fmla="*/ 834284 w 7708392"/>
                <a:gd name="connsiteY108" fmla="*/ 783772 h 877824"/>
                <a:gd name="connsiteX109" fmla="*/ 842009 w 7708392"/>
                <a:gd name="connsiteY109" fmla="*/ 783772 h 877824"/>
                <a:gd name="connsiteX110" fmla="*/ 849734 w 7708392"/>
                <a:gd name="connsiteY110" fmla="*/ 783772 h 877824"/>
                <a:gd name="connsiteX111" fmla="*/ 857458 w 7708392"/>
                <a:gd name="connsiteY111" fmla="*/ 734786 h 877824"/>
                <a:gd name="connsiteX112" fmla="*/ 865183 w 7708392"/>
                <a:gd name="connsiteY112" fmla="*/ 734786 h 877824"/>
                <a:gd name="connsiteX113" fmla="*/ 872908 w 7708392"/>
                <a:gd name="connsiteY113" fmla="*/ 734786 h 877824"/>
                <a:gd name="connsiteX114" fmla="*/ 880633 w 7708392"/>
                <a:gd name="connsiteY114" fmla="*/ 832757 h 877824"/>
                <a:gd name="connsiteX115" fmla="*/ 888358 w 7708392"/>
                <a:gd name="connsiteY115" fmla="*/ 685800 h 877824"/>
                <a:gd name="connsiteX116" fmla="*/ 896083 w 7708392"/>
                <a:gd name="connsiteY116" fmla="*/ 734786 h 877824"/>
                <a:gd name="connsiteX117" fmla="*/ 903808 w 7708392"/>
                <a:gd name="connsiteY117" fmla="*/ 783772 h 877824"/>
                <a:gd name="connsiteX118" fmla="*/ 911532 w 7708392"/>
                <a:gd name="connsiteY118" fmla="*/ 832757 h 877824"/>
                <a:gd name="connsiteX119" fmla="*/ 919257 w 7708392"/>
                <a:gd name="connsiteY119" fmla="*/ 734786 h 877824"/>
                <a:gd name="connsiteX120" fmla="*/ 926982 w 7708392"/>
                <a:gd name="connsiteY120" fmla="*/ 783772 h 877824"/>
                <a:gd name="connsiteX121" fmla="*/ 934707 w 7708392"/>
                <a:gd name="connsiteY121" fmla="*/ 734786 h 877824"/>
                <a:gd name="connsiteX122" fmla="*/ 942432 w 7708392"/>
                <a:gd name="connsiteY122" fmla="*/ 783772 h 877824"/>
                <a:gd name="connsiteX123" fmla="*/ 950157 w 7708392"/>
                <a:gd name="connsiteY123" fmla="*/ 783772 h 877824"/>
                <a:gd name="connsiteX124" fmla="*/ 957882 w 7708392"/>
                <a:gd name="connsiteY124" fmla="*/ 783772 h 877824"/>
                <a:gd name="connsiteX125" fmla="*/ 965606 w 7708392"/>
                <a:gd name="connsiteY125" fmla="*/ 734786 h 877824"/>
                <a:gd name="connsiteX126" fmla="*/ 973331 w 7708392"/>
                <a:gd name="connsiteY126" fmla="*/ 783772 h 877824"/>
                <a:gd name="connsiteX127" fmla="*/ 981056 w 7708392"/>
                <a:gd name="connsiteY127" fmla="*/ 734786 h 877824"/>
                <a:gd name="connsiteX128" fmla="*/ 988781 w 7708392"/>
                <a:gd name="connsiteY128" fmla="*/ 783772 h 877824"/>
                <a:gd name="connsiteX129" fmla="*/ 996506 w 7708392"/>
                <a:gd name="connsiteY129" fmla="*/ 734786 h 877824"/>
                <a:gd name="connsiteX130" fmla="*/ 1004231 w 7708392"/>
                <a:gd name="connsiteY130" fmla="*/ 783772 h 877824"/>
                <a:gd name="connsiteX131" fmla="*/ 1011956 w 7708392"/>
                <a:gd name="connsiteY131" fmla="*/ 734786 h 877824"/>
                <a:gd name="connsiteX132" fmla="*/ 1019680 w 7708392"/>
                <a:gd name="connsiteY132" fmla="*/ 734786 h 877824"/>
                <a:gd name="connsiteX133" fmla="*/ 1027405 w 7708392"/>
                <a:gd name="connsiteY133" fmla="*/ 734786 h 877824"/>
                <a:gd name="connsiteX134" fmla="*/ 1035130 w 7708392"/>
                <a:gd name="connsiteY134" fmla="*/ 734786 h 877824"/>
                <a:gd name="connsiteX135" fmla="*/ 1042855 w 7708392"/>
                <a:gd name="connsiteY135" fmla="*/ 734786 h 877824"/>
                <a:gd name="connsiteX136" fmla="*/ 1050580 w 7708392"/>
                <a:gd name="connsiteY136" fmla="*/ 734786 h 877824"/>
                <a:gd name="connsiteX137" fmla="*/ 1058305 w 7708392"/>
                <a:gd name="connsiteY137" fmla="*/ 783772 h 877824"/>
                <a:gd name="connsiteX138" fmla="*/ 1066029 w 7708392"/>
                <a:gd name="connsiteY138" fmla="*/ 734786 h 877824"/>
                <a:gd name="connsiteX139" fmla="*/ 1073754 w 7708392"/>
                <a:gd name="connsiteY139" fmla="*/ 734786 h 877824"/>
                <a:gd name="connsiteX140" fmla="*/ 1081479 w 7708392"/>
                <a:gd name="connsiteY140" fmla="*/ 734786 h 877824"/>
                <a:gd name="connsiteX141" fmla="*/ 1089204 w 7708392"/>
                <a:gd name="connsiteY141" fmla="*/ 783772 h 877824"/>
                <a:gd name="connsiteX142" fmla="*/ 1096929 w 7708392"/>
                <a:gd name="connsiteY142" fmla="*/ 783772 h 877824"/>
                <a:gd name="connsiteX143" fmla="*/ 1104654 w 7708392"/>
                <a:gd name="connsiteY143" fmla="*/ 734786 h 877824"/>
                <a:gd name="connsiteX144" fmla="*/ 1112379 w 7708392"/>
                <a:gd name="connsiteY144" fmla="*/ 783772 h 877824"/>
                <a:gd name="connsiteX145" fmla="*/ 1120103 w 7708392"/>
                <a:gd name="connsiteY145" fmla="*/ 783772 h 877824"/>
                <a:gd name="connsiteX146" fmla="*/ 1127828 w 7708392"/>
                <a:gd name="connsiteY146" fmla="*/ 783772 h 877824"/>
                <a:gd name="connsiteX147" fmla="*/ 1135553 w 7708392"/>
                <a:gd name="connsiteY147" fmla="*/ 734786 h 877824"/>
                <a:gd name="connsiteX148" fmla="*/ 1143278 w 7708392"/>
                <a:gd name="connsiteY148" fmla="*/ 783772 h 877824"/>
                <a:gd name="connsiteX149" fmla="*/ 1151003 w 7708392"/>
                <a:gd name="connsiteY149" fmla="*/ 783772 h 877824"/>
                <a:gd name="connsiteX150" fmla="*/ 1158728 w 7708392"/>
                <a:gd name="connsiteY150" fmla="*/ 783772 h 877824"/>
                <a:gd name="connsiteX151" fmla="*/ 1166453 w 7708392"/>
                <a:gd name="connsiteY151" fmla="*/ 685800 h 877824"/>
                <a:gd name="connsiteX152" fmla="*/ 1174177 w 7708392"/>
                <a:gd name="connsiteY152" fmla="*/ 832757 h 877824"/>
                <a:gd name="connsiteX153" fmla="*/ 1181902 w 7708392"/>
                <a:gd name="connsiteY153" fmla="*/ 783772 h 877824"/>
                <a:gd name="connsiteX154" fmla="*/ 1189627 w 7708392"/>
                <a:gd name="connsiteY154" fmla="*/ 832757 h 877824"/>
                <a:gd name="connsiteX155" fmla="*/ 1197352 w 7708392"/>
                <a:gd name="connsiteY155" fmla="*/ 783772 h 877824"/>
                <a:gd name="connsiteX156" fmla="*/ 1205077 w 7708392"/>
                <a:gd name="connsiteY156" fmla="*/ 734786 h 877824"/>
                <a:gd name="connsiteX157" fmla="*/ 1212802 w 7708392"/>
                <a:gd name="connsiteY157" fmla="*/ 734786 h 877824"/>
                <a:gd name="connsiteX158" fmla="*/ 1220527 w 7708392"/>
                <a:gd name="connsiteY158" fmla="*/ 832757 h 877824"/>
                <a:gd name="connsiteX159" fmla="*/ 1228251 w 7708392"/>
                <a:gd name="connsiteY159" fmla="*/ 685800 h 877824"/>
                <a:gd name="connsiteX160" fmla="*/ 1235976 w 7708392"/>
                <a:gd name="connsiteY160" fmla="*/ 685800 h 877824"/>
                <a:gd name="connsiteX161" fmla="*/ 1243701 w 7708392"/>
                <a:gd name="connsiteY161" fmla="*/ 783772 h 877824"/>
                <a:gd name="connsiteX162" fmla="*/ 1251426 w 7708392"/>
                <a:gd name="connsiteY162" fmla="*/ 783772 h 877824"/>
                <a:gd name="connsiteX163" fmla="*/ 1259151 w 7708392"/>
                <a:gd name="connsiteY163" fmla="*/ 734786 h 877824"/>
                <a:gd name="connsiteX164" fmla="*/ 1266876 w 7708392"/>
                <a:gd name="connsiteY164" fmla="*/ 734786 h 877824"/>
                <a:gd name="connsiteX165" fmla="*/ 1274600 w 7708392"/>
                <a:gd name="connsiteY165" fmla="*/ 832757 h 877824"/>
                <a:gd name="connsiteX166" fmla="*/ 1282325 w 7708392"/>
                <a:gd name="connsiteY166" fmla="*/ 832757 h 877824"/>
                <a:gd name="connsiteX167" fmla="*/ 1290050 w 7708392"/>
                <a:gd name="connsiteY167" fmla="*/ 734786 h 877824"/>
                <a:gd name="connsiteX168" fmla="*/ 1297775 w 7708392"/>
                <a:gd name="connsiteY168" fmla="*/ 734786 h 877824"/>
                <a:gd name="connsiteX169" fmla="*/ 1305500 w 7708392"/>
                <a:gd name="connsiteY169" fmla="*/ 783772 h 877824"/>
                <a:gd name="connsiteX170" fmla="*/ 1313225 w 7708392"/>
                <a:gd name="connsiteY170" fmla="*/ 832757 h 877824"/>
                <a:gd name="connsiteX171" fmla="*/ 1320950 w 7708392"/>
                <a:gd name="connsiteY171" fmla="*/ 734786 h 877824"/>
                <a:gd name="connsiteX172" fmla="*/ 1328674 w 7708392"/>
                <a:gd name="connsiteY172" fmla="*/ 783772 h 877824"/>
                <a:gd name="connsiteX173" fmla="*/ 1336399 w 7708392"/>
                <a:gd name="connsiteY173" fmla="*/ 734786 h 877824"/>
                <a:gd name="connsiteX174" fmla="*/ 1344124 w 7708392"/>
                <a:gd name="connsiteY174" fmla="*/ 783772 h 877824"/>
                <a:gd name="connsiteX175" fmla="*/ 1351849 w 7708392"/>
                <a:gd name="connsiteY175" fmla="*/ 734786 h 877824"/>
                <a:gd name="connsiteX176" fmla="*/ 1359574 w 7708392"/>
                <a:gd name="connsiteY176" fmla="*/ 783772 h 877824"/>
                <a:gd name="connsiteX177" fmla="*/ 1367299 w 7708392"/>
                <a:gd name="connsiteY177" fmla="*/ 734786 h 877824"/>
                <a:gd name="connsiteX178" fmla="*/ 1375024 w 7708392"/>
                <a:gd name="connsiteY178" fmla="*/ 783772 h 877824"/>
                <a:gd name="connsiteX179" fmla="*/ 1382748 w 7708392"/>
                <a:gd name="connsiteY179" fmla="*/ 734786 h 877824"/>
                <a:gd name="connsiteX180" fmla="*/ 1390473 w 7708392"/>
                <a:gd name="connsiteY180" fmla="*/ 783772 h 877824"/>
                <a:gd name="connsiteX181" fmla="*/ 1398198 w 7708392"/>
                <a:gd name="connsiteY181" fmla="*/ 734786 h 877824"/>
                <a:gd name="connsiteX182" fmla="*/ 1405923 w 7708392"/>
                <a:gd name="connsiteY182" fmla="*/ 734786 h 877824"/>
                <a:gd name="connsiteX183" fmla="*/ 1413648 w 7708392"/>
                <a:gd name="connsiteY183" fmla="*/ 734786 h 877824"/>
                <a:gd name="connsiteX184" fmla="*/ 1421373 w 7708392"/>
                <a:gd name="connsiteY184" fmla="*/ 832757 h 877824"/>
                <a:gd name="connsiteX185" fmla="*/ 1429097 w 7708392"/>
                <a:gd name="connsiteY185" fmla="*/ 783772 h 877824"/>
                <a:gd name="connsiteX186" fmla="*/ 1436822 w 7708392"/>
                <a:gd name="connsiteY186" fmla="*/ 783772 h 877824"/>
                <a:gd name="connsiteX187" fmla="*/ 1444547 w 7708392"/>
                <a:gd name="connsiteY187" fmla="*/ 734786 h 877824"/>
                <a:gd name="connsiteX188" fmla="*/ 1452272 w 7708392"/>
                <a:gd name="connsiteY188" fmla="*/ 734786 h 877824"/>
                <a:gd name="connsiteX189" fmla="*/ 1459997 w 7708392"/>
                <a:gd name="connsiteY189" fmla="*/ 734786 h 877824"/>
                <a:gd name="connsiteX190" fmla="*/ 1467722 w 7708392"/>
                <a:gd name="connsiteY190" fmla="*/ 832757 h 877824"/>
                <a:gd name="connsiteX191" fmla="*/ 1475447 w 7708392"/>
                <a:gd name="connsiteY191" fmla="*/ 734786 h 877824"/>
                <a:gd name="connsiteX192" fmla="*/ 1483171 w 7708392"/>
                <a:gd name="connsiteY192" fmla="*/ 734786 h 877824"/>
                <a:gd name="connsiteX193" fmla="*/ 1490896 w 7708392"/>
                <a:gd name="connsiteY193" fmla="*/ 783772 h 877824"/>
                <a:gd name="connsiteX194" fmla="*/ 1498621 w 7708392"/>
                <a:gd name="connsiteY194" fmla="*/ 783772 h 877824"/>
                <a:gd name="connsiteX195" fmla="*/ 1506346 w 7708392"/>
                <a:gd name="connsiteY195" fmla="*/ 734786 h 877824"/>
                <a:gd name="connsiteX196" fmla="*/ 1514071 w 7708392"/>
                <a:gd name="connsiteY196" fmla="*/ 783772 h 877824"/>
                <a:gd name="connsiteX197" fmla="*/ 1521796 w 7708392"/>
                <a:gd name="connsiteY197" fmla="*/ 734786 h 877824"/>
                <a:gd name="connsiteX198" fmla="*/ 1529521 w 7708392"/>
                <a:gd name="connsiteY198" fmla="*/ 783772 h 877824"/>
                <a:gd name="connsiteX199" fmla="*/ 1537245 w 7708392"/>
                <a:gd name="connsiteY199" fmla="*/ 734786 h 877824"/>
                <a:gd name="connsiteX200" fmla="*/ 1544970 w 7708392"/>
                <a:gd name="connsiteY200" fmla="*/ 832757 h 877824"/>
                <a:gd name="connsiteX201" fmla="*/ 1552695 w 7708392"/>
                <a:gd name="connsiteY201" fmla="*/ 783772 h 877824"/>
                <a:gd name="connsiteX202" fmla="*/ 1560420 w 7708392"/>
                <a:gd name="connsiteY202" fmla="*/ 783772 h 877824"/>
                <a:gd name="connsiteX203" fmla="*/ 1568145 w 7708392"/>
                <a:gd name="connsiteY203" fmla="*/ 783772 h 877824"/>
                <a:gd name="connsiteX204" fmla="*/ 1575870 w 7708392"/>
                <a:gd name="connsiteY204" fmla="*/ 734786 h 877824"/>
                <a:gd name="connsiteX205" fmla="*/ 1583595 w 7708392"/>
                <a:gd name="connsiteY205" fmla="*/ 783772 h 877824"/>
                <a:gd name="connsiteX206" fmla="*/ 1591319 w 7708392"/>
                <a:gd name="connsiteY206" fmla="*/ 734786 h 877824"/>
                <a:gd name="connsiteX207" fmla="*/ 1599044 w 7708392"/>
                <a:gd name="connsiteY207" fmla="*/ 734786 h 877824"/>
                <a:gd name="connsiteX208" fmla="*/ 1606769 w 7708392"/>
                <a:gd name="connsiteY208" fmla="*/ 783772 h 877824"/>
                <a:gd name="connsiteX209" fmla="*/ 1614494 w 7708392"/>
                <a:gd name="connsiteY209" fmla="*/ 783772 h 877824"/>
                <a:gd name="connsiteX210" fmla="*/ 1622219 w 7708392"/>
                <a:gd name="connsiteY210" fmla="*/ 783772 h 877824"/>
                <a:gd name="connsiteX211" fmla="*/ 1629944 w 7708392"/>
                <a:gd name="connsiteY211" fmla="*/ 734786 h 877824"/>
                <a:gd name="connsiteX212" fmla="*/ 1637668 w 7708392"/>
                <a:gd name="connsiteY212" fmla="*/ 734786 h 877824"/>
                <a:gd name="connsiteX213" fmla="*/ 1645393 w 7708392"/>
                <a:gd name="connsiteY213" fmla="*/ 538843 h 877824"/>
                <a:gd name="connsiteX214" fmla="*/ 1653118 w 7708392"/>
                <a:gd name="connsiteY214" fmla="*/ 146957 h 877824"/>
                <a:gd name="connsiteX215" fmla="*/ 1660843 w 7708392"/>
                <a:gd name="connsiteY215" fmla="*/ 195943 h 877824"/>
                <a:gd name="connsiteX216" fmla="*/ 1668568 w 7708392"/>
                <a:gd name="connsiteY216" fmla="*/ 636815 h 877824"/>
                <a:gd name="connsiteX217" fmla="*/ 1676293 w 7708392"/>
                <a:gd name="connsiteY217" fmla="*/ 734786 h 877824"/>
                <a:gd name="connsiteX218" fmla="*/ 1684018 w 7708392"/>
                <a:gd name="connsiteY218" fmla="*/ 244928 h 877824"/>
                <a:gd name="connsiteX219" fmla="*/ 1691742 w 7708392"/>
                <a:gd name="connsiteY219" fmla="*/ 97972 h 877824"/>
                <a:gd name="connsiteX220" fmla="*/ 1699467 w 7708392"/>
                <a:gd name="connsiteY220" fmla="*/ 685800 h 877824"/>
                <a:gd name="connsiteX221" fmla="*/ 1707192 w 7708392"/>
                <a:gd name="connsiteY221" fmla="*/ 783772 h 877824"/>
                <a:gd name="connsiteX222" fmla="*/ 1714917 w 7708392"/>
                <a:gd name="connsiteY222" fmla="*/ 244928 h 877824"/>
                <a:gd name="connsiteX223" fmla="*/ 1722642 w 7708392"/>
                <a:gd name="connsiteY223" fmla="*/ 146957 h 877824"/>
                <a:gd name="connsiteX224" fmla="*/ 1730367 w 7708392"/>
                <a:gd name="connsiteY224" fmla="*/ 587829 h 877824"/>
                <a:gd name="connsiteX225" fmla="*/ 1738092 w 7708392"/>
                <a:gd name="connsiteY225" fmla="*/ 734786 h 877824"/>
                <a:gd name="connsiteX226" fmla="*/ 1745816 w 7708392"/>
                <a:gd name="connsiteY226" fmla="*/ 342900 h 877824"/>
                <a:gd name="connsiteX227" fmla="*/ 1753541 w 7708392"/>
                <a:gd name="connsiteY227" fmla="*/ 97972 h 877824"/>
                <a:gd name="connsiteX228" fmla="*/ 1761266 w 7708392"/>
                <a:gd name="connsiteY228" fmla="*/ 440872 h 877824"/>
                <a:gd name="connsiteX229" fmla="*/ 1768991 w 7708392"/>
                <a:gd name="connsiteY229" fmla="*/ 734786 h 877824"/>
                <a:gd name="connsiteX230" fmla="*/ 1776716 w 7708392"/>
                <a:gd name="connsiteY230" fmla="*/ 489857 h 877824"/>
                <a:gd name="connsiteX231" fmla="*/ 1784441 w 7708392"/>
                <a:gd name="connsiteY231" fmla="*/ 146957 h 877824"/>
                <a:gd name="connsiteX232" fmla="*/ 1792166 w 7708392"/>
                <a:gd name="connsiteY232" fmla="*/ 195943 h 877824"/>
                <a:gd name="connsiteX233" fmla="*/ 1799890 w 7708392"/>
                <a:gd name="connsiteY233" fmla="*/ 783772 h 877824"/>
                <a:gd name="connsiteX234" fmla="*/ 1807615 w 7708392"/>
                <a:gd name="connsiteY234" fmla="*/ 685800 h 877824"/>
                <a:gd name="connsiteX235" fmla="*/ 1815340 w 7708392"/>
                <a:gd name="connsiteY235" fmla="*/ 195943 h 877824"/>
                <a:gd name="connsiteX236" fmla="*/ 1823065 w 7708392"/>
                <a:gd name="connsiteY236" fmla="*/ 146957 h 877824"/>
                <a:gd name="connsiteX237" fmla="*/ 1830790 w 7708392"/>
                <a:gd name="connsiteY237" fmla="*/ 685800 h 877824"/>
                <a:gd name="connsiteX238" fmla="*/ 1838515 w 7708392"/>
                <a:gd name="connsiteY238" fmla="*/ 734786 h 877824"/>
                <a:gd name="connsiteX239" fmla="*/ 1846239 w 7708392"/>
                <a:gd name="connsiteY239" fmla="*/ 195943 h 877824"/>
                <a:gd name="connsiteX240" fmla="*/ 1853964 w 7708392"/>
                <a:gd name="connsiteY240" fmla="*/ 97972 h 877824"/>
                <a:gd name="connsiteX241" fmla="*/ 1861689 w 7708392"/>
                <a:gd name="connsiteY241" fmla="*/ 97972 h 877824"/>
                <a:gd name="connsiteX242" fmla="*/ 1869414 w 7708392"/>
                <a:gd name="connsiteY242" fmla="*/ 48986 h 877824"/>
                <a:gd name="connsiteX243" fmla="*/ 1877139 w 7708392"/>
                <a:gd name="connsiteY243" fmla="*/ 440872 h 877824"/>
                <a:gd name="connsiteX244" fmla="*/ 1884864 w 7708392"/>
                <a:gd name="connsiteY244" fmla="*/ 685800 h 877824"/>
                <a:gd name="connsiteX245" fmla="*/ 1892589 w 7708392"/>
                <a:gd name="connsiteY245" fmla="*/ 293915 h 877824"/>
                <a:gd name="connsiteX246" fmla="*/ 1900313 w 7708392"/>
                <a:gd name="connsiteY246" fmla="*/ 146957 h 877824"/>
                <a:gd name="connsiteX247" fmla="*/ 1908038 w 7708392"/>
                <a:gd name="connsiteY247" fmla="*/ 244928 h 877824"/>
                <a:gd name="connsiteX248" fmla="*/ 1915763 w 7708392"/>
                <a:gd name="connsiteY248" fmla="*/ 734786 h 877824"/>
                <a:gd name="connsiteX249" fmla="*/ 1923488 w 7708392"/>
                <a:gd name="connsiteY249" fmla="*/ 587829 h 877824"/>
                <a:gd name="connsiteX250" fmla="*/ 1931213 w 7708392"/>
                <a:gd name="connsiteY250" fmla="*/ 146957 h 877824"/>
                <a:gd name="connsiteX251" fmla="*/ 1938938 w 7708392"/>
                <a:gd name="connsiteY251" fmla="*/ 48986 h 877824"/>
                <a:gd name="connsiteX252" fmla="*/ 1946663 w 7708392"/>
                <a:gd name="connsiteY252" fmla="*/ 734786 h 877824"/>
                <a:gd name="connsiteX253" fmla="*/ 1954387 w 7708392"/>
                <a:gd name="connsiteY253" fmla="*/ 783772 h 877824"/>
                <a:gd name="connsiteX254" fmla="*/ 1962112 w 7708392"/>
                <a:gd name="connsiteY254" fmla="*/ 783772 h 877824"/>
                <a:gd name="connsiteX255" fmla="*/ 1969837 w 7708392"/>
                <a:gd name="connsiteY255" fmla="*/ 734786 h 877824"/>
                <a:gd name="connsiteX256" fmla="*/ 1977562 w 7708392"/>
                <a:gd name="connsiteY256" fmla="*/ 195943 h 877824"/>
                <a:gd name="connsiteX257" fmla="*/ 1985287 w 7708392"/>
                <a:gd name="connsiteY257" fmla="*/ 48986 h 877824"/>
                <a:gd name="connsiteX258" fmla="*/ 1993012 w 7708392"/>
                <a:gd name="connsiteY258" fmla="*/ 636815 h 877824"/>
                <a:gd name="connsiteX259" fmla="*/ 2000737 w 7708392"/>
                <a:gd name="connsiteY259" fmla="*/ 734786 h 877824"/>
                <a:gd name="connsiteX260" fmla="*/ 2008461 w 7708392"/>
                <a:gd name="connsiteY260" fmla="*/ 244928 h 877824"/>
                <a:gd name="connsiteX261" fmla="*/ 2016186 w 7708392"/>
                <a:gd name="connsiteY261" fmla="*/ 48986 h 877824"/>
                <a:gd name="connsiteX262" fmla="*/ 2023911 w 7708392"/>
                <a:gd name="connsiteY262" fmla="*/ 489857 h 877824"/>
                <a:gd name="connsiteX263" fmla="*/ 2031636 w 7708392"/>
                <a:gd name="connsiteY263" fmla="*/ 685800 h 877824"/>
                <a:gd name="connsiteX264" fmla="*/ 2039361 w 7708392"/>
                <a:gd name="connsiteY264" fmla="*/ 391886 h 877824"/>
                <a:gd name="connsiteX265" fmla="*/ 2047086 w 7708392"/>
                <a:gd name="connsiteY265" fmla="*/ 146957 h 877824"/>
                <a:gd name="connsiteX266" fmla="*/ 2054810 w 7708392"/>
                <a:gd name="connsiteY266" fmla="*/ 48986 h 877824"/>
                <a:gd name="connsiteX267" fmla="*/ 2062535 w 7708392"/>
                <a:gd name="connsiteY267" fmla="*/ 48986 h 877824"/>
                <a:gd name="connsiteX268" fmla="*/ 2070260 w 7708392"/>
                <a:gd name="connsiteY268" fmla="*/ 146957 h 877824"/>
                <a:gd name="connsiteX269" fmla="*/ 2077985 w 7708392"/>
                <a:gd name="connsiteY269" fmla="*/ 734786 h 877824"/>
                <a:gd name="connsiteX270" fmla="*/ 2085710 w 7708392"/>
                <a:gd name="connsiteY270" fmla="*/ 783772 h 877824"/>
                <a:gd name="connsiteX271" fmla="*/ 2093435 w 7708392"/>
                <a:gd name="connsiteY271" fmla="*/ 734786 h 877824"/>
                <a:gd name="connsiteX272" fmla="*/ 2101160 w 7708392"/>
                <a:gd name="connsiteY272" fmla="*/ 783772 h 877824"/>
                <a:gd name="connsiteX273" fmla="*/ 2108884 w 7708392"/>
                <a:gd name="connsiteY273" fmla="*/ 195943 h 877824"/>
                <a:gd name="connsiteX274" fmla="*/ 2116609 w 7708392"/>
                <a:gd name="connsiteY274" fmla="*/ 97972 h 877824"/>
                <a:gd name="connsiteX275" fmla="*/ 2124334 w 7708392"/>
                <a:gd name="connsiteY275" fmla="*/ 48986 h 877824"/>
                <a:gd name="connsiteX276" fmla="*/ 2132059 w 7708392"/>
                <a:gd name="connsiteY276" fmla="*/ 97972 h 877824"/>
                <a:gd name="connsiteX277" fmla="*/ 2139784 w 7708392"/>
                <a:gd name="connsiteY277" fmla="*/ 538843 h 877824"/>
                <a:gd name="connsiteX278" fmla="*/ 2147509 w 7708392"/>
                <a:gd name="connsiteY278" fmla="*/ 783772 h 877824"/>
                <a:gd name="connsiteX279" fmla="*/ 2155234 w 7708392"/>
                <a:gd name="connsiteY279" fmla="*/ 293915 h 877824"/>
                <a:gd name="connsiteX280" fmla="*/ 2162958 w 7708392"/>
                <a:gd name="connsiteY280" fmla="*/ 146957 h 877824"/>
                <a:gd name="connsiteX281" fmla="*/ 2170683 w 7708392"/>
                <a:gd name="connsiteY281" fmla="*/ 391886 h 877824"/>
                <a:gd name="connsiteX282" fmla="*/ 2178408 w 7708392"/>
                <a:gd name="connsiteY282" fmla="*/ 783772 h 877824"/>
                <a:gd name="connsiteX283" fmla="*/ 2186133 w 7708392"/>
                <a:gd name="connsiteY283" fmla="*/ 489857 h 877824"/>
                <a:gd name="connsiteX284" fmla="*/ 2193858 w 7708392"/>
                <a:gd name="connsiteY284" fmla="*/ 146957 h 877824"/>
                <a:gd name="connsiteX285" fmla="*/ 2201583 w 7708392"/>
                <a:gd name="connsiteY285" fmla="*/ 244928 h 877824"/>
                <a:gd name="connsiteX286" fmla="*/ 2209308 w 7708392"/>
                <a:gd name="connsiteY286" fmla="*/ 783772 h 877824"/>
                <a:gd name="connsiteX287" fmla="*/ 2217032 w 7708392"/>
                <a:gd name="connsiteY287" fmla="*/ 734786 h 877824"/>
                <a:gd name="connsiteX288" fmla="*/ 2224757 w 7708392"/>
                <a:gd name="connsiteY288" fmla="*/ 832757 h 877824"/>
                <a:gd name="connsiteX289" fmla="*/ 2232482 w 7708392"/>
                <a:gd name="connsiteY289" fmla="*/ 685800 h 877824"/>
                <a:gd name="connsiteX290" fmla="*/ 2240207 w 7708392"/>
                <a:gd name="connsiteY290" fmla="*/ 244928 h 877824"/>
                <a:gd name="connsiteX291" fmla="*/ 2247932 w 7708392"/>
                <a:gd name="connsiteY291" fmla="*/ 48986 h 877824"/>
                <a:gd name="connsiteX292" fmla="*/ 2255657 w 7708392"/>
                <a:gd name="connsiteY292" fmla="*/ 0 h 877824"/>
                <a:gd name="connsiteX293" fmla="*/ 2263381 w 7708392"/>
                <a:gd name="connsiteY293" fmla="*/ 48986 h 877824"/>
                <a:gd name="connsiteX294" fmla="*/ 2271106 w 7708392"/>
                <a:gd name="connsiteY294" fmla="*/ 636815 h 877824"/>
                <a:gd name="connsiteX295" fmla="*/ 2278831 w 7708392"/>
                <a:gd name="connsiteY295" fmla="*/ 685800 h 877824"/>
                <a:gd name="connsiteX296" fmla="*/ 2286556 w 7708392"/>
                <a:gd name="connsiteY296" fmla="*/ 685800 h 877824"/>
                <a:gd name="connsiteX297" fmla="*/ 2294281 w 7708392"/>
                <a:gd name="connsiteY297" fmla="*/ 734786 h 877824"/>
                <a:gd name="connsiteX298" fmla="*/ 2302006 w 7708392"/>
                <a:gd name="connsiteY298" fmla="*/ 342900 h 877824"/>
                <a:gd name="connsiteX299" fmla="*/ 2309731 w 7708392"/>
                <a:gd name="connsiteY299" fmla="*/ 97972 h 877824"/>
                <a:gd name="connsiteX300" fmla="*/ 2317455 w 7708392"/>
                <a:gd name="connsiteY300" fmla="*/ 293915 h 877824"/>
                <a:gd name="connsiteX301" fmla="*/ 2325180 w 7708392"/>
                <a:gd name="connsiteY301" fmla="*/ 734786 h 877824"/>
                <a:gd name="connsiteX302" fmla="*/ 2332905 w 7708392"/>
                <a:gd name="connsiteY302" fmla="*/ 538843 h 877824"/>
                <a:gd name="connsiteX303" fmla="*/ 2340630 w 7708392"/>
                <a:gd name="connsiteY303" fmla="*/ 97972 h 877824"/>
                <a:gd name="connsiteX304" fmla="*/ 2348355 w 7708392"/>
                <a:gd name="connsiteY304" fmla="*/ 97972 h 877824"/>
                <a:gd name="connsiteX305" fmla="*/ 2356080 w 7708392"/>
                <a:gd name="connsiteY305" fmla="*/ 97972 h 877824"/>
                <a:gd name="connsiteX306" fmla="*/ 2363805 w 7708392"/>
                <a:gd name="connsiteY306" fmla="*/ 48986 h 877824"/>
                <a:gd name="connsiteX307" fmla="*/ 2371529 w 7708392"/>
                <a:gd name="connsiteY307" fmla="*/ 587829 h 877824"/>
                <a:gd name="connsiteX308" fmla="*/ 2379254 w 7708392"/>
                <a:gd name="connsiteY308" fmla="*/ 636815 h 877824"/>
                <a:gd name="connsiteX309" fmla="*/ 2386979 w 7708392"/>
                <a:gd name="connsiteY309" fmla="*/ 146957 h 877824"/>
                <a:gd name="connsiteX310" fmla="*/ 2394704 w 7708392"/>
                <a:gd name="connsiteY310" fmla="*/ 48986 h 877824"/>
                <a:gd name="connsiteX311" fmla="*/ 2402429 w 7708392"/>
                <a:gd name="connsiteY311" fmla="*/ 636815 h 877824"/>
                <a:gd name="connsiteX312" fmla="*/ 2410154 w 7708392"/>
                <a:gd name="connsiteY312" fmla="*/ 685800 h 877824"/>
                <a:gd name="connsiteX313" fmla="*/ 2417878 w 7708392"/>
                <a:gd name="connsiteY313" fmla="*/ 783772 h 877824"/>
                <a:gd name="connsiteX314" fmla="*/ 2425603 w 7708392"/>
                <a:gd name="connsiteY314" fmla="*/ 783772 h 877824"/>
                <a:gd name="connsiteX315" fmla="*/ 2433328 w 7708392"/>
                <a:gd name="connsiteY315" fmla="*/ 342900 h 877824"/>
                <a:gd name="connsiteX316" fmla="*/ 2441053 w 7708392"/>
                <a:gd name="connsiteY316" fmla="*/ 97972 h 877824"/>
                <a:gd name="connsiteX317" fmla="*/ 2448778 w 7708392"/>
                <a:gd name="connsiteY317" fmla="*/ 440872 h 877824"/>
                <a:gd name="connsiteX318" fmla="*/ 2456503 w 7708392"/>
                <a:gd name="connsiteY318" fmla="*/ 734786 h 877824"/>
                <a:gd name="connsiteX319" fmla="*/ 2464228 w 7708392"/>
                <a:gd name="connsiteY319" fmla="*/ 489857 h 877824"/>
                <a:gd name="connsiteX320" fmla="*/ 2471952 w 7708392"/>
                <a:gd name="connsiteY320" fmla="*/ 146957 h 877824"/>
                <a:gd name="connsiteX321" fmla="*/ 2479677 w 7708392"/>
                <a:gd name="connsiteY321" fmla="*/ 48986 h 877824"/>
                <a:gd name="connsiteX322" fmla="*/ 2487402 w 7708392"/>
                <a:gd name="connsiteY322" fmla="*/ 48986 h 877824"/>
                <a:gd name="connsiteX323" fmla="*/ 2495127 w 7708392"/>
                <a:gd name="connsiteY323" fmla="*/ 97972 h 877824"/>
                <a:gd name="connsiteX324" fmla="*/ 2502852 w 7708392"/>
                <a:gd name="connsiteY324" fmla="*/ 685800 h 877824"/>
                <a:gd name="connsiteX325" fmla="*/ 2510577 w 7708392"/>
                <a:gd name="connsiteY325" fmla="*/ 734786 h 877824"/>
                <a:gd name="connsiteX326" fmla="*/ 2518302 w 7708392"/>
                <a:gd name="connsiteY326" fmla="*/ 734786 h 877824"/>
                <a:gd name="connsiteX327" fmla="*/ 2526026 w 7708392"/>
                <a:gd name="connsiteY327" fmla="*/ 734786 h 877824"/>
                <a:gd name="connsiteX328" fmla="*/ 2533751 w 7708392"/>
                <a:gd name="connsiteY328" fmla="*/ 195943 h 877824"/>
                <a:gd name="connsiteX329" fmla="*/ 2541476 w 7708392"/>
                <a:gd name="connsiteY329" fmla="*/ 146957 h 877824"/>
                <a:gd name="connsiteX330" fmla="*/ 2549201 w 7708392"/>
                <a:gd name="connsiteY330" fmla="*/ 636815 h 877824"/>
                <a:gd name="connsiteX331" fmla="*/ 2556926 w 7708392"/>
                <a:gd name="connsiteY331" fmla="*/ 685800 h 877824"/>
                <a:gd name="connsiteX332" fmla="*/ 2564651 w 7708392"/>
                <a:gd name="connsiteY332" fmla="*/ 244928 h 877824"/>
                <a:gd name="connsiteX333" fmla="*/ 2572376 w 7708392"/>
                <a:gd name="connsiteY333" fmla="*/ 97972 h 877824"/>
                <a:gd name="connsiteX334" fmla="*/ 2580100 w 7708392"/>
                <a:gd name="connsiteY334" fmla="*/ 391886 h 877824"/>
                <a:gd name="connsiteX335" fmla="*/ 2587825 w 7708392"/>
                <a:gd name="connsiteY335" fmla="*/ 734786 h 877824"/>
                <a:gd name="connsiteX336" fmla="*/ 2595550 w 7708392"/>
                <a:gd name="connsiteY336" fmla="*/ 440872 h 877824"/>
                <a:gd name="connsiteX337" fmla="*/ 2603275 w 7708392"/>
                <a:gd name="connsiteY337" fmla="*/ 146957 h 877824"/>
                <a:gd name="connsiteX338" fmla="*/ 2611000 w 7708392"/>
                <a:gd name="connsiteY338" fmla="*/ 244928 h 877824"/>
                <a:gd name="connsiteX339" fmla="*/ 2618725 w 7708392"/>
                <a:gd name="connsiteY339" fmla="*/ 685800 h 877824"/>
                <a:gd name="connsiteX340" fmla="*/ 2626449 w 7708392"/>
                <a:gd name="connsiteY340" fmla="*/ 636815 h 877824"/>
                <a:gd name="connsiteX341" fmla="*/ 2634174 w 7708392"/>
                <a:gd name="connsiteY341" fmla="*/ 195943 h 877824"/>
                <a:gd name="connsiteX342" fmla="*/ 2641899 w 7708392"/>
                <a:gd name="connsiteY342" fmla="*/ 48986 h 877824"/>
                <a:gd name="connsiteX343" fmla="*/ 2649624 w 7708392"/>
                <a:gd name="connsiteY343" fmla="*/ 734786 h 877824"/>
                <a:gd name="connsiteX344" fmla="*/ 2657349 w 7708392"/>
                <a:gd name="connsiteY344" fmla="*/ 734786 h 877824"/>
                <a:gd name="connsiteX345" fmla="*/ 2665074 w 7708392"/>
                <a:gd name="connsiteY345" fmla="*/ 195943 h 877824"/>
                <a:gd name="connsiteX346" fmla="*/ 2672799 w 7708392"/>
                <a:gd name="connsiteY346" fmla="*/ 48986 h 877824"/>
                <a:gd name="connsiteX347" fmla="*/ 2680523 w 7708392"/>
                <a:gd name="connsiteY347" fmla="*/ 587829 h 877824"/>
                <a:gd name="connsiteX348" fmla="*/ 2688248 w 7708392"/>
                <a:gd name="connsiteY348" fmla="*/ 734786 h 877824"/>
                <a:gd name="connsiteX349" fmla="*/ 2695973 w 7708392"/>
                <a:gd name="connsiteY349" fmla="*/ 244928 h 877824"/>
                <a:gd name="connsiteX350" fmla="*/ 2703698 w 7708392"/>
                <a:gd name="connsiteY350" fmla="*/ 146957 h 877824"/>
                <a:gd name="connsiteX351" fmla="*/ 2711423 w 7708392"/>
                <a:gd name="connsiteY351" fmla="*/ 440872 h 877824"/>
                <a:gd name="connsiteX352" fmla="*/ 2719148 w 7708392"/>
                <a:gd name="connsiteY352" fmla="*/ 783772 h 877824"/>
                <a:gd name="connsiteX353" fmla="*/ 2726873 w 7708392"/>
                <a:gd name="connsiteY353" fmla="*/ 391886 h 877824"/>
                <a:gd name="connsiteX354" fmla="*/ 2734597 w 7708392"/>
                <a:gd name="connsiteY354" fmla="*/ 97972 h 877824"/>
                <a:gd name="connsiteX355" fmla="*/ 2742322 w 7708392"/>
                <a:gd name="connsiteY355" fmla="*/ 244928 h 877824"/>
                <a:gd name="connsiteX356" fmla="*/ 2750047 w 7708392"/>
                <a:gd name="connsiteY356" fmla="*/ 685800 h 877824"/>
                <a:gd name="connsiteX357" fmla="*/ 2757772 w 7708392"/>
                <a:gd name="connsiteY357" fmla="*/ 587829 h 877824"/>
                <a:gd name="connsiteX358" fmla="*/ 2765497 w 7708392"/>
                <a:gd name="connsiteY358" fmla="*/ 146957 h 877824"/>
                <a:gd name="connsiteX359" fmla="*/ 2773222 w 7708392"/>
                <a:gd name="connsiteY359" fmla="*/ 146957 h 877824"/>
                <a:gd name="connsiteX360" fmla="*/ 2780947 w 7708392"/>
                <a:gd name="connsiteY360" fmla="*/ 685800 h 877824"/>
                <a:gd name="connsiteX361" fmla="*/ 2788671 w 7708392"/>
                <a:gd name="connsiteY361" fmla="*/ 783772 h 877824"/>
                <a:gd name="connsiteX362" fmla="*/ 2796396 w 7708392"/>
                <a:gd name="connsiteY362" fmla="*/ 195943 h 877824"/>
                <a:gd name="connsiteX363" fmla="*/ 2804121 w 7708392"/>
                <a:gd name="connsiteY363" fmla="*/ 48986 h 877824"/>
                <a:gd name="connsiteX364" fmla="*/ 2811846 w 7708392"/>
                <a:gd name="connsiteY364" fmla="*/ 636815 h 877824"/>
                <a:gd name="connsiteX365" fmla="*/ 2819571 w 7708392"/>
                <a:gd name="connsiteY365" fmla="*/ 734786 h 877824"/>
                <a:gd name="connsiteX366" fmla="*/ 2827296 w 7708392"/>
                <a:gd name="connsiteY366" fmla="*/ 244928 h 877824"/>
                <a:gd name="connsiteX367" fmla="*/ 2835020 w 7708392"/>
                <a:gd name="connsiteY367" fmla="*/ 48986 h 877824"/>
                <a:gd name="connsiteX368" fmla="*/ 2842745 w 7708392"/>
                <a:gd name="connsiteY368" fmla="*/ 538843 h 877824"/>
                <a:gd name="connsiteX369" fmla="*/ 2850470 w 7708392"/>
                <a:gd name="connsiteY369" fmla="*/ 734786 h 877824"/>
                <a:gd name="connsiteX370" fmla="*/ 2858195 w 7708392"/>
                <a:gd name="connsiteY370" fmla="*/ 342900 h 877824"/>
                <a:gd name="connsiteX371" fmla="*/ 2865920 w 7708392"/>
                <a:gd name="connsiteY371" fmla="*/ 97972 h 877824"/>
                <a:gd name="connsiteX372" fmla="*/ 2873645 w 7708392"/>
                <a:gd name="connsiteY372" fmla="*/ 48986 h 877824"/>
                <a:gd name="connsiteX373" fmla="*/ 2881370 w 7708392"/>
                <a:gd name="connsiteY373" fmla="*/ 48986 h 877824"/>
                <a:gd name="connsiteX374" fmla="*/ 2889094 w 7708392"/>
                <a:gd name="connsiteY374" fmla="*/ 146957 h 877824"/>
                <a:gd name="connsiteX375" fmla="*/ 2896819 w 7708392"/>
                <a:gd name="connsiteY375" fmla="*/ 636815 h 877824"/>
                <a:gd name="connsiteX376" fmla="*/ 2904544 w 7708392"/>
                <a:gd name="connsiteY376" fmla="*/ 734786 h 877824"/>
                <a:gd name="connsiteX377" fmla="*/ 2912269 w 7708392"/>
                <a:gd name="connsiteY377" fmla="*/ 734786 h 877824"/>
                <a:gd name="connsiteX378" fmla="*/ 2919994 w 7708392"/>
                <a:gd name="connsiteY378" fmla="*/ 783772 h 877824"/>
                <a:gd name="connsiteX379" fmla="*/ 2927719 w 7708392"/>
                <a:gd name="connsiteY379" fmla="*/ 146957 h 877824"/>
                <a:gd name="connsiteX380" fmla="*/ 2935444 w 7708392"/>
                <a:gd name="connsiteY380" fmla="*/ 97972 h 877824"/>
                <a:gd name="connsiteX381" fmla="*/ 2943168 w 7708392"/>
                <a:gd name="connsiteY381" fmla="*/ 685800 h 877824"/>
                <a:gd name="connsiteX382" fmla="*/ 2950893 w 7708392"/>
                <a:gd name="connsiteY382" fmla="*/ 783772 h 877824"/>
                <a:gd name="connsiteX383" fmla="*/ 2958618 w 7708392"/>
                <a:gd name="connsiteY383" fmla="*/ 195943 h 877824"/>
                <a:gd name="connsiteX384" fmla="*/ 2966343 w 7708392"/>
                <a:gd name="connsiteY384" fmla="*/ 97972 h 877824"/>
                <a:gd name="connsiteX385" fmla="*/ 2974068 w 7708392"/>
                <a:gd name="connsiteY385" fmla="*/ 538843 h 877824"/>
                <a:gd name="connsiteX386" fmla="*/ 2981793 w 7708392"/>
                <a:gd name="connsiteY386" fmla="*/ 783772 h 877824"/>
                <a:gd name="connsiteX387" fmla="*/ 2989518 w 7708392"/>
                <a:gd name="connsiteY387" fmla="*/ 342900 h 877824"/>
                <a:gd name="connsiteX388" fmla="*/ 2997242 w 7708392"/>
                <a:gd name="connsiteY388" fmla="*/ 48986 h 877824"/>
                <a:gd name="connsiteX389" fmla="*/ 3004967 w 7708392"/>
                <a:gd name="connsiteY389" fmla="*/ 48986 h 877824"/>
                <a:gd name="connsiteX390" fmla="*/ 3012692 w 7708392"/>
                <a:gd name="connsiteY390" fmla="*/ 0 h 877824"/>
                <a:gd name="connsiteX391" fmla="*/ 3020417 w 7708392"/>
                <a:gd name="connsiteY391" fmla="*/ 195943 h 877824"/>
                <a:gd name="connsiteX392" fmla="*/ 3028142 w 7708392"/>
                <a:gd name="connsiteY392" fmla="*/ 685800 h 877824"/>
                <a:gd name="connsiteX393" fmla="*/ 3035867 w 7708392"/>
                <a:gd name="connsiteY393" fmla="*/ 587829 h 877824"/>
                <a:gd name="connsiteX394" fmla="*/ 3043592 w 7708392"/>
                <a:gd name="connsiteY394" fmla="*/ 146957 h 877824"/>
                <a:gd name="connsiteX395" fmla="*/ 3051316 w 7708392"/>
                <a:gd name="connsiteY395" fmla="*/ 48986 h 877824"/>
                <a:gd name="connsiteX396" fmla="*/ 3059041 w 7708392"/>
                <a:gd name="connsiteY396" fmla="*/ 685800 h 877824"/>
                <a:gd name="connsiteX397" fmla="*/ 3066766 w 7708392"/>
                <a:gd name="connsiteY397" fmla="*/ 734786 h 877824"/>
                <a:gd name="connsiteX398" fmla="*/ 3074491 w 7708392"/>
                <a:gd name="connsiteY398" fmla="*/ 97972 h 877824"/>
                <a:gd name="connsiteX399" fmla="*/ 3082216 w 7708392"/>
                <a:gd name="connsiteY399" fmla="*/ 48986 h 877824"/>
                <a:gd name="connsiteX400" fmla="*/ 3089941 w 7708392"/>
                <a:gd name="connsiteY400" fmla="*/ 587829 h 877824"/>
                <a:gd name="connsiteX401" fmla="*/ 3097665 w 7708392"/>
                <a:gd name="connsiteY401" fmla="*/ 685800 h 877824"/>
                <a:gd name="connsiteX402" fmla="*/ 3105390 w 7708392"/>
                <a:gd name="connsiteY402" fmla="*/ 244928 h 877824"/>
                <a:gd name="connsiteX403" fmla="*/ 3113115 w 7708392"/>
                <a:gd name="connsiteY403" fmla="*/ 48986 h 877824"/>
                <a:gd name="connsiteX404" fmla="*/ 3120840 w 7708392"/>
                <a:gd name="connsiteY404" fmla="*/ 489857 h 877824"/>
                <a:gd name="connsiteX405" fmla="*/ 3128565 w 7708392"/>
                <a:gd name="connsiteY405" fmla="*/ 734786 h 877824"/>
                <a:gd name="connsiteX406" fmla="*/ 3136290 w 7708392"/>
                <a:gd name="connsiteY406" fmla="*/ 783772 h 877824"/>
                <a:gd name="connsiteX407" fmla="*/ 3144014 w 7708392"/>
                <a:gd name="connsiteY407" fmla="*/ 685800 h 877824"/>
                <a:gd name="connsiteX408" fmla="*/ 3151740 w 7708392"/>
                <a:gd name="connsiteY408" fmla="*/ 440872 h 877824"/>
                <a:gd name="connsiteX409" fmla="*/ 3159464 w 7708392"/>
                <a:gd name="connsiteY409" fmla="*/ 195943 h 877824"/>
                <a:gd name="connsiteX410" fmla="*/ 3167189 w 7708392"/>
                <a:gd name="connsiteY410" fmla="*/ 0 h 877824"/>
                <a:gd name="connsiteX411" fmla="*/ 3174914 w 7708392"/>
                <a:gd name="connsiteY411" fmla="*/ 0 h 877824"/>
                <a:gd name="connsiteX412" fmla="*/ 3182639 w 7708392"/>
                <a:gd name="connsiteY412" fmla="*/ 0 h 877824"/>
                <a:gd name="connsiteX413" fmla="*/ 3190364 w 7708392"/>
                <a:gd name="connsiteY413" fmla="*/ 636815 h 877824"/>
                <a:gd name="connsiteX414" fmla="*/ 3198089 w 7708392"/>
                <a:gd name="connsiteY414" fmla="*/ 734786 h 877824"/>
                <a:gd name="connsiteX415" fmla="*/ 3205813 w 7708392"/>
                <a:gd name="connsiteY415" fmla="*/ 734786 h 877824"/>
                <a:gd name="connsiteX416" fmla="*/ 3213538 w 7708392"/>
                <a:gd name="connsiteY416" fmla="*/ 734786 h 877824"/>
                <a:gd name="connsiteX417" fmla="*/ 3221263 w 7708392"/>
                <a:gd name="connsiteY417" fmla="*/ 195943 h 877824"/>
                <a:gd name="connsiteX418" fmla="*/ 3228988 w 7708392"/>
                <a:gd name="connsiteY418" fmla="*/ 97972 h 877824"/>
                <a:gd name="connsiteX419" fmla="*/ 3236713 w 7708392"/>
                <a:gd name="connsiteY419" fmla="*/ 48986 h 877824"/>
                <a:gd name="connsiteX420" fmla="*/ 3244438 w 7708392"/>
                <a:gd name="connsiteY420" fmla="*/ 0 h 877824"/>
                <a:gd name="connsiteX421" fmla="*/ 3252162 w 7708392"/>
                <a:gd name="connsiteY421" fmla="*/ 538843 h 877824"/>
                <a:gd name="connsiteX422" fmla="*/ 3259887 w 7708392"/>
                <a:gd name="connsiteY422" fmla="*/ 783772 h 877824"/>
                <a:gd name="connsiteX423" fmla="*/ 3267612 w 7708392"/>
                <a:gd name="connsiteY423" fmla="*/ 342900 h 877824"/>
                <a:gd name="connsiteX424" fmla="*/ 3275337 w 7708392"/>
                <a:gd name="connsiteY424" fmla="*/ 48986 h 877824"/>
                <a:gd name="connsiteX425" fmla="*/ 3283062 w 7708392"/>
                <a:gd name="connsiteY425" fmla="*/ 293915 h 877824"/>
                <a:gd name="connsiteX426" fmla="*/ 3290787 w 7708392"/>
                <a:gd name="connsiteY426" fmla="*/ 783772 h 877824"/>
                <a:gd name="connsiteX427" fmla="*/ 3298511 w 7708392"/>
                <a:gd name="connsiteY427" fmla="*/ 783772 h 877824"/>
                <a:gd name="connsiteX428" fmla="*/ 3306237 w 7708392"/>
                <a:gd name="connsiteY428" fmla="*/ 783772 h 877824"/>
                <a:gd name="connsiteX429" fmla="*/ 3313961 w 7708392"/>
                <a:gd name="connsiteY429" fmla="*/ 636815 h 877824"/>
                <a:gd name="connsiteX430" fmla="*/ 3321686 w 7708392"/>
                <a:gd name="connsiteY430" fmla="*/ 146957 h 877824"/>
                <a:gd name="connsiteX431" fmla="*/ 3329411 w 7708392"/>
                <a:gd name="connsiteY431" fmla="*/ 97972 h 877824"/>
                <a:gd name="connsiteX432" fmla="*/ 3337136 w 7708392"/>
                <a:gd name="connsiteY432" fmla="*/ 685800 h 877824"/>
                <a:gd name="connsiteX433" fmla="*/ 3344861 w 7708392"/>
                <a:gd name="connsiteY433" fmla="*/ 734786 h 877824"/>
                <a:gd name="connsiteX434" fmla="*/ 3352586 w 7708392"/>
                <a:gd name="connsiteY434" fmla="*/ 195943 h 877824"/>
                <a:gd name="connsiteX435" fmla="*/ 3360310 w 7708392"/>
                <a:gd name="connsiteY435" fmla="*/ 97972 h 877824"/>
                <a:gd name="connsiteX436" fmla="*/ 3368035 w 7708392"/>
                <a:gd name="connsiteY436" fmla="*/ 97972 h 877824"/>
                <a:gd name="connsiteX437" fmla="*/ 3375760 w 7708392"/>
                <a:gd name="connsiteY437" fmla="*/ 0 h 877824"/>
                <a:gd name="connsiteX438" fmla="*/ 3383485 w 7708392"/>
                <a:gd name="connsiteY438" fmla="*/ 538843 h 877824"/>
                <a:gd name="connsiteX439" fmla="*/ 3391210 w 7708392"/>
                <a:gd name="connsiteY439" fmla="*/ 734786 h 877824"/>
                <a:gd name="connsiteX440" fmla="*/ 3398935 w 7708392"/>
                <a:gd name="connsiteY440" fmla="*/ 342900 h 877824"/>
                <a:gd name="connsiteX441" fmla="*/ 3406659 w 7708392"/>
                <a:gd name="connsiteY441" fmla="*/ 97972 h 877824"/>
                <a:gd name="connsiteX442" fmla="*/ 3414384 w 7708392"/>
                <a:gd name="connsiteY442" fmla="*/ 342900 h 877824"/>
                <a:gd name="connsiteX443" fmla="*/ 3422109 w 7708392"/>
                <a:gd name="connsiteY443" fmla="*/ 783772 h 877824"/>
                <a:gd name="connsiteX444" fmla="*/ 3429834 w 7708392"/>
                <a:gd name="connsiteY444" fmla="*/ 440872 h 877824"/>
                <a:gd name="connsiteX445" fmla="*/ 3437559 w 7708392"/>
                <a:gd name="connsiteY445" fmla="*/ 146957 h 877824"/>
                <a:gd name="connsiteX446" fmla="*/ 3445284 w 7708392"/>
                <a:gd name="connsiteY446" fmla="*/ 146957 h 877824"/>
                <a:gd name="connsiteX447" fmla="*/ 3453008 w 7708392"/>
                <a:gd name="connsiteY447" fmla="*/ 685800 h 877824"/>
                <a:gd name="connsiteX448" fmla="*/ 3460734 w 7708392"/>
                <a:gd name="connsiteY448" fmla="*/ 734786 h 877824"/>
                <a:gd name="connsiteX449" fmla="*/ 3468458 w 7708392"/>
                <a:gd name="connsiteY449" fmla="*/ 685800 h 877824"/>
                <a:gd name="connsiteX450" fmla="*/ 3476183 w 7708392"/>
                <a:gd name="connsiteY450" fmla="*/ 783772 h 877824"/>
                <a:gd name="connsiteX451" fmla="*/ 3483908 w 7708392"/>
                <a:gd name="connsiteY451" fmla="*/ 195943 h 877824"/>
                <a:gd name="connsiteX452" fmla="*/ 3491633 w 7708392"/>
                <a:gd name="connsiteY452" fmla="*/ 97972 h 877824"/>
                <a:gd name="connsiteX453" fmla="*/ 3499358 w 7708392"/>
                <a:gd name="connsiteY453" fmla="*/ 48986 h 877824"/>
                <a:gd name="connsiteX454" fmla="*/ 3507083 w 7708392"/>
                <a:gd name="connsiteY454" fmla="*/ 48986 h 877824"/>
                <a:gd name="connsiteX455" fmla="*/ 3514807 w 7708392"/>
                <a:gd name="connsiteY455" fmla="*/ 538843 h 877824"/>
                <a:gd name="connsiteX456" fmla="*/ 3522532 w 7708392"/>
                <a:gd name="connsiteY456" fmla="*/ 685800 h 877824"/>
                <a:gd name="connsiteX457" fmla="*/ 3530257 w 7708392"/>
                <a:gd name="connsiteY457" fmla="*/ 734786 h 877824"/>
                <a:gd name="connsiteX458" fmla="*/ 3537982 w 7708392"/>
                <a:gd name="connsiteY458" fmla="*/ 734786 h 877824"/>
                <a:gd name="connsiteX459" fmla="*/ 3545707 w 7708392"/>
                <a:gd name="connsiteY459" fmla="*/ 685800 h 877824"/>
                <a:gd name="connsiteX460" fmla="*/ 3553432 w 7708392"/>
                <a:gd name="connsiteY460" fmla="*/ 685800 h 877824"/>
                <a:gd name="connsiteX461" fmla="*/ 3561156 w 7708392"/>
                <a:gd name="connsiteY461" fmla="*/ 734786 h 877824"/>
                <a:gd name="connsiteX462" fmla="*/ 3568882 w 7708392"/>
                <a:gd name="connsiteY462" fmla="*/ 734786 h 877824"/>
                <a:gd name="connsiteX463" fmla="*/ 3576606 w 7708392"/>
                <a:gd name="connsiteY463" fmla="*/ 734786 h 877824"/>
                <a:gd name="connsiteX464" fmla="*/ 3584331 w 7708392"/>
                <a:gd name="connsiteY464" fmla="*/ 734786 h 877824"/>
                <a:gd name="connsiteX465" fmla="*/ 3592056 w 7708392"/>
                <a:gd name="connsiteY465" fmla="*/ 783772 h 877824"/>
                <a:gd name="connsiteX466" fmla="*/ 3599781 w 7708392"/>
                <a:gd name="connsiteY466" fmla="*/ 832757 h 877824"/>
                <a:gd name="connsiteX467" fmla="*/ 3607506 w 7708392"/>
                <a:gd name="connsiteY467" fmla="*/ 685800 h 877824"/>
                <a:gd name="connsiteX468" fmla="*/ 3615231 w 7708392"/>
                <a:gd name="connsiteY468" fmla="*/ 832757 h 877824"/>
                <a:gd name="connsiteX469" fmla="*/ 3622955 w 7708392"/>
                <a:gd name="connsiteY469" fmla="*/ 734786 h 877824"/>
                <a:gd name="connsiteX470" fmla="*/ 3630680 w 7708392"/>
                <a:gd name="connsiteY470" fmla="*/ 783772 h 877824"/>
                <a:gd name="connsiteX471" fmla="*/ 3638405 w 7708392"/>
                <a:gd name="connsiteY471" fmla="*/ 734786 h 877824"/>
                <a:gd name="connsiteX472" fmla="*/ 3646130 w 7708392"/>
                <a:gd name="connsiteY472" fmla="*/ 783772 h 877824"/>
                <a:gd name="connsiteX473" fmla="*/ 3653855 w 7708392"/>
                <a:gd name="connsiteY473" fmla="*/ 734786 h 877824"/>
                <a:gd name="connsiteX474" fmla="*/ 3661580 w 7708392"/>
                <a:gd name="connsiteY474" fmla="*/ 832757 h 877824"/>
                <a:gd name="connsiteX475" fmla="*/ 3669304 w 7708392"/>
                <a:gd name="connsiteY475" fmla="*/ 734786 h 877824"/>
                <a:gd name="connsiteX476" fmla="*/ 3677029 w 7708392"/>
                <a:gd name="connsiteY476" fmla="*/ 832757 h 877824"/>
                <a:gd name="connsiteX477" fmla="*/ 3684754 w 7708392"/>
                <a:gd name="connsiteY477" fmla="*/ 783772 h 877824"/>
                <a:gd name="connsiteX478" fmla="*/ 3692479 w 7708392"/>
                <a:gd name="connsiteY478" fmla="*/ 783772 h 877824"/>
                <a:gd name="connsiteX479" fmla="*/ 3700204 w 7708392"/>
                <a:gd name="connsiteY479" fmla="*/ 783772 h 877824"/>
                <a:gd name="connsiteX480" fmla="*/ 3707929 w 7708392"/>
                <a:gd name="connsiteY480" fmla="*/ 783772 h 877824"/>
                <a:gd name="connsiteX481" fmla="*/ 3715653 w 7708392"/>
                <a:gd name="connsiteY481" fmla="*/ 783772 h 877824"/>
                <a:gd name="connsiteX482" fmla="*/ 3723379 w 7708392"/>
                <a:gd name="connsiteY482" fmla="*/ 734786 h 877824"/>
                <a:gd name="connsiteX483" fmla="*/ 3731103 w 7708392"/>
                <a:gd name="connsiteY483" fmla="*/ 783772 h 877824"/>
                <a:gd name="connsiteX484" fmla="*/ 3738828 w 7708392"/>
                <a:gd name="connsiteY484" fmla="*/ 783772 h 877824"/>
                <a:gd name="connsiteX485" fmla="*/ 3746553 w 7708392"/>
                <a:gd name="connsiteY485" fmla="*/ 783772 h 877824"/>
                <a:gd name="connsiteX486" fmla="*/ 3754278 w 7708392"/>
                <a:gd name="connsiteY486" fmla="*/ 783772 h 877824"/>
                <a:gd name="connsiteX487" fmla="*/ 3762003 w 7708392"/>
                <a:gd name="connsiteY487" fmla="*/ 734786 h 877824"/>
                <a:gd name="connsiteX488" fmla="*/ 3769728 w 7708392"/>
                <a:gd name="connsiteY488" fmla="*/ 783772 h 877824"/>
                <a:gd name="connsiteX489" fmla="*/ 3777452 w 7708392"/>
                <a:gd name="connsiteY489" fmla="*/ 783772 h 877824"/>
                <a:gd name="connsiteX490" fmla="*/ 3785177 w 7708392"/>
                <a:gd name="connsiteY490" fmla="*/ 832757 h 877824"/>
                <a:gd name="connsiteX491" fmla="*/ 3792902 w 7708392"/>
                <a:gd name="connsiteY491" fmla="*/ 734786 h 877824"/>
                <a:gd name="connsiteX492" fmla="*/ 3800627 w 7708392"/>
                <a:gd name="connsiteY492" fmla="*/ 832757 h 877824"/>
                <a:gd name="connsiteX493" fmla="*/ 3808352 w 7708392"/>
                <a:gd name="connsiteY493" fmla="*/ 783772 h 877824"/>
                <a:gd name="connsiteX494" fmla="*/ 3816077 w 7708392"/>
                <a:gd name="connsiteY494" fmla="*/ 832757 h 877824"/>
                <a:gd name="connsiteX495" fmla="*/ 3823801 w 7708392"/>
                <a:gd name="connsiteY495" fmla="*/ 783772 h 877824"/>
                <a:gd name="connsiteX496" fmla="*/ 3831526 w 7708392"/>
                <a:gd name="connsiteY496" fmla="*/ 783772 h 877824"/>
                <a:gd name="connsiteX497" fmla="*/ 3839251 w 7708392"/>
                <a:gd name="connsiteY497" fmla="*/ 783772 h 877824"/>
                <a:gd name="connsiteX498" fmla="*/ 3846976 w 7708392"/>
                <a:gd name="connsiteY498" fmla="*/ 783772 h 877824"/>
                <a:gd name="connsiteX499" fmla="*/ 3854701 w 7708392"/>
                <a:gd name="connsiteY499" fmla="*/ 783772 h 877824"/>
                <a:gd name="connsiteX500" fmla="*/ 3862426 w 7708392"/>
                <a:gd name="connsiteY500" fmla="*/ 783772 h 877824"/>
                <a:gd name="connsiteX501" fmla="*/ 3870150 w 7708392"/>
                <a:gd name="connsiteY501" fmla="*/ 734786 h 877824"/>
                <a:gd name="connsiteX502" fmla="*/ 3877876 w 7708392"/>
                <a:gd name="connsiteY502" fmla="*/ 734786 h 877824"/>
                <a:gd name="connsiteX503" fmla="*/ 3885600 w 7708392"/>
                <a:gd name="connsiteY503" fmla="*/ 734786 h 877824"/>
                <a:gd name="connsiteX504" fmla="*/ 3893325 w 7708392"/>
                <a:gd name="connsiteY504" fmla="*/ 734786 h 877824"/>
                <a:gd name="connsiteX505" fmla="*/ 3901050 w 7708392"/>
                <a:gd name="connsiteY505" fmla="*/ 734786 h 877824"/>
                <a:gd name="connsiteX506" fmla="*/ 3908775 w 7708392"/>
                <a:gd name="connsiteY506" fmla="*/ 832757 h 877824"/>
                <a:gd name="connsiteX507" fmla="*/ 3916500 w 7708392"/>
                <a:gd name="connsiteY507" fmla="*/ 734786 h 877824"/>
                <a:gd name="connsiteX508" fmla="*/ 3924225 w 7708392"/>
                <a:gd name="connsiteY508" fmla="*/ 734786 h 877824"/>
                <a:gd name="connsiteX509" fmla="*/ 3931949 w 7708392"/>
                <a:gd name="connsiteY509" fmla="*/ 783772 h 877824"/>
                <a:gd name="connsiteX510" fmla="*/ 3939674 w 7708392"/>
                <a:gd name="connsiteY510" fmla="*/ 783772 h 877824"/>
                <a:gd name="connsiteX511" fmla="*/ 3947399 w 7708392"/>
                <a:gd name="connsiteY511" fmla="*/ 685800 h 877824"/>
                <a:gd name="connsiteX512" fmla="*/ 3955124 w 7708392"/>
                <a:gd name="connsiteY512" fmla="*/ 783772 h 877824"/>
                <a:gd name="connsiteX513" fmla="*/ 3962849 w 7708392"/>
                <a:gd name="connsiteY513" fmla="*/ 734786 h 877824"/>
                <a:gd name="connsiteX514" fmla="*/ 3970574 w 7708392"/>
                <a:gd name="connsiteY514" fmla="*/ 832757 h 877824"/>
                <a:gd name="connsiteX515" fmla="*/ 3978298 w 7708392"/>
                <a:gd name="connsiteY515" fmla="*/ 734786 h 877824"/>
                <a:gd name="connsiteX516" fmla="*/ 3986023 w 7708392"/>
                <a:gd name="connsiteY516" fmla="*/ 734786 h 877824"/>
                <a:gd name="connsiteX517" fmla="*/ 3993748 w 7708392"/>
                <a:gd name="connsiteY517" fmla="*/ 734786 h 877824"/>
                <a:gd name="connsiteX518" fmla="*/ 4001473 w 7708392"/>
                <a:gd name="connsiteY518" fmla="*/ 783772 h 877824"/>
                <a:gd name="connsiteX519" fmla="*/ 4009198 w 7708392"/>
                <a:gd name="connsiteY519" fmla="*/ 734786 h 877824"/>
                <a:gd name="connsiteX520" fmla="*/ 4016923 w 7708392"/>
                <a:gd name="connsiteY520" fmla="*/ 734786 h 877824"/>
                <a:gd name="connsiteX521" fmla="*/ 4024648 w 7708392"/>
                <a:gd name="connsiteY521" fmla="*/ 783772 h 877824"/>
                <a:gd name="connsiteX522" fmla="*/ 4032373 w 7708392"/>
                <a:gd name="connsiteY522" fmla="*/ 832757 h 877824"/>
                <a:gd name="connsiteX523" fmla="*/ 4040097 w 7708392"/>
                <a:gd name="connsiteY523" fmla="*/ 783772 h 877824"/>
                <a:gd name="connsiteX524" fmla="*/ 4047822 w 7708392"/>
                <a:gd name="connsiteY524" fmla="*/ 832757 h 877824"/>
                <a:gd name="connsiteX525" fmla="*/ 4055547 w 7708392"/>
                <a:gd name="connsiteY525" fmla="*/ 783772 h 877824"/>
                <a:gd name="connsiteX526" fmla="*/ 4063272 w 7708392"/>
                <a:gd name="connsiteY526" fmla="*/ 783772 h 877824"/>
                <a:gd name="connsiteX527" fmla="*/ 4070997 w 7708392"/>
                <a:gd name="connsiteY527" fmla="*/ 734786 h 877824"/>
                <a:gd name="connsiteX528" fmla="*/ 4078722 w 7708392"/>
                <a:gd name="connsiteY528" fmla="*/ 783772 h 877824"/>
                <a:gd name="connsiteX529" fmla="*/ 4086446 w 7708392"/>
                <a:gd name="connsiteY529" fmla="*/ 783772 h 877824"/>
                <a:gd name="connsiteX530" fmla="*/ 4094171 w 7708392"/>
                <a:gd name="connsiteY530" fmla="*/ 783772 h 877824"/>
                <a:gd name="connsiteX531" fmla="*/ 4101896 w 7708392"/>
                <a:gd name="connsiteY531" fmla="*/ 783772 h 877824"/>
                <a:gd name="connsiteX532" fmla="*/ 4109621 w 7708392"/>
                <a:gd name="connsiteY532" fmla="*/ 783772 h 877824"/>
                <a:gd name="connsiteX533" fmla="*/ 4117346 w 7708392"/>
                <a:gd name="connsiteY533" fmla="*/ 832757 h 877824"/>
                <a:gd name="connsiteX534" fmla="*/ 4125071 w 7708392"/>
                <a:gd name="connsiteY534" fmla="*/ 832757 h 877824"/>
                <a:gd name="connsiteX535" fmla="*/ 4132795 w 7708392"/>
                <a:gd name="connsiteY535" fmla="*/ 783772 h 877824"/>
                <a:gd name="connsiteX536" fmla="*/ 4140521 w 7708392"/>
                <a:gd name="connsiteY536" fmla="*/ 783772 h 877824"/>
                <a:gd name="connsiteX537" fmla="*/ 4148245 w 7708392"/>
                <a:gd name="connsiteY537" fmla="*/ 783772 h 877824"/>
                <a:gd name="connsiteX538" fmla="*/ 4155970 w 7708392"/>
                <a:gd name="connsiteY538" fmla="*/ 783772 h 877824"/>
                <a:gd name="connsiteX539" fmla="*/ 4163695 w 7708392"/>
                <a:gd name="connsiteY539" fmla="*/ 783772 h 877824"/>
                <a:gd name="connsiteX540" fmla="*/ 4171420 w 7708392"/>
                <a:gd name="connsiteY540" fmla="*/ 783772 h 877824"/>
                <a:gd name="connsiteX541" fmla="*/ 4179145 w 7708392"/>
                <a:gd name="connsiteY541" fmla="*/ 783772 h 877824"/>
                <a:gd name="connsiteX542" fmla="*/ 4186870 w 7708392"/>
                <a:gd name="connsiteY542" fmla="*/ 783772 h 877824"/>
                <a:gd name="connsiteX543" fmla="*/ 4194594 w 7708392"/>
                <a:gd name="connsiteY543" fmla="*/ 734786 h 877824"/>
                <a:gd name="connsiteX544" fmla="*/ 4202319 w 7708392"/>
                <a:gd name="connsiteY544" fmla="*/ 734786 h 877824"/>
                <a:gd name="connsiteX545" fmla="*/ 4210044 w 7708392"/>
                <a:gd name="connsiteY545" fmla="*/ 734786 h 877824"/>
                <a:gd name="connsiteX546" fmla="*/ 4217769 w 7708392"/>
                <a:gd name="connsiteY546" fmla="*/ 734786 h 877824"/>
                <a:gd name="connsiteX547" fmla="*/ 4225494 w 7708392"/>
                <a:gd name="connsiteY547" fmla="*/ 734786 h 877824"/>
                <a:gd name="connsiteX548" fmla="*/ 4233219 w 7708392"/>
                <a:gd name="connsiteY548" fmla="*/ 783772 h 877824"/>
                <a:gd name="connsiteX549" fmla="*/ 4240943 w 7708392"/>
                <a:gd name="connsiteY549" fmla="*/ 783772 h 877824"/>
                <a:gd name="connsiteX550" fmla="*/ 4248668 w 7708392"/>
                <a:gd name="connsiteY550" fmla="*/ 783772 h 877824"/>
                <a:gd name="connsiteX551" fmla="*/ 4256393 w 7708392"/>
                <a:gd name="connsiteY551" fmla="*/ 734786 h 877824"/>
                <a:gd name="connsiteX552" fmla="*/ 4264118 w 7708392"/>
                <a:gd name="connsiteY552" fmla="*/ 783772 h 877824"/>
                <a:gd name="connsiteX553" fmla="*/ 4271843 w 7708392"/>
                <a:gd name="connsiteY553" fmla="*/ 783772 h 877824"/>
                <a:gd name="connsiteX554" fmla="*/ 4279568 w 7708392"/>
                <a:gd name="connsiteY554" fmla="*/ 783772 h 877824"/>
                <a:gd name="connsiteX555" fmla="*/ 4287292 w 7708392"/>
                <a:gd name="connsiteY555" fmla="*/ 734786 h 877824"/>
                <a:gd name="connsiteX556" fmla="*/ 4295018 w 7708392"/>
                <a:gd name="connsiteY556" fmla="*/ 783772 h 877824"/>
                <a:gd name="connsiteX557" fmla="*/ 4302742 w 7708392"/>
                <a:gd name="connsiteY557" fmla="*/ 734786 h 877824"/>
                <a:gd name="connsiteX558" fmla="*/ 4310467 w 7708392"/>
                <a:gd name="connsiteY558" fmla="*/ 783772 h 877824"/>
                <a:gd name="connsiteX559" fmla="*/ 4318192 w 7708392"/>
                <a:gd name="connsiteY559" fmla="*/ 734786 h 877824"/>
                <a:gd name="connsiteX560" fmla="*/ 4325917 w 7708392"/>
                <a:gd name="connsiteY560" fmla="*/ 734786 h 877824"/>
                <a:gd name="connsiteX561" fmla="*/ 4333642 w 7708392"/>
                <a:gd name="connsiteY561" fmla="*/ 783772 h 877824"/>
                <a:gd name="connsiteX562" fmla="*/ 4341367 w 7708392"/>
                <a:gd name="connsiteY562" fmla="*/ 734786 h 877824"/>
                <a:gd name="connsiteX563" fmla="*/ 4349091 w 7708392"/>
                <a:gd name="connsiteY563" fmla="*/ 685800 h 877824"/>
                <a:gd name="connsiteX564" fmla="*/ 4356816 w 7708392"/>
                <a:gd name="connsiteY564" fmla="*/ 685800 h 877824"/>
                <a:gd name="connsiteX565" fmla="*/ 4364541 w 7708392"/>
                <a:gd name="connsiteY565" fmla="*/ 734786 h 877824"/>
                <a:gd name="connsiteX566" fmla="*/ 4372266 w 7708392"/>
                <a:gd name="connsiteY566" fmla="*/ 783772 h 877824"/>
                <a:gd name="connsiteX567" fmla="*/ 4379991 w 7708392"/>
                <a:gd name="connsiteY567" fmla="*/ 734786 h 877824"/>
                <a:gd name="connsiteX568" fmla="*/ 4387716 w 7708392"/>
                <a:gd name="connsiteY568" fmla="*/ 734786 h 877824"/>
                <a:gd name="connsiteX569" fmla="*/ 4395440 w 7708392"/>
                <a:gd name="connsiteY569" fmla="*/ 734786 h 877824"/>
                <a:gd name="connsiteX570" fmla="*/ 4403165 w 7708392"/>
                <a:gd name="connsiteY570" fmla="*/ 881743 h 877824"/>
                <a:gd name="connsiteX571" fmla="*/ 4410890 w 7708392"/>
                <a:gd name="connsiteY571" fmla="*/ 734786 h 877824"/>
                <a:gd name="connsiteX572" fmla="*/ 4418615 w 7708392"/>
                <a:gd name="connsiteY572" fmla="*/ 783772 h 877824"/>
                <a:gd name="connsiteX573" fmla="*/ 4426340 w 7708392"/>
                <a:gd name="connsiteY573" fmla="*/ 783772 h 877824"/>
                <a:gd name="connsiteX574" fmla="*/ 4434065 w 7708392"/>
                <a:gd name="connsiteY574" fmla="*/ 832757 h 877824"/>
                <a:gd name="connsiteX575" fmla="*/ 4441789 w 7708392"/>
                <a:gd name="connsiteY575" fmla="*/ 783772 h 877824"/>
                <a:gd name="connsiteX576" fmla="*/ 4449515 w 7708392"/>
                <a:gd name="connsiteY576" fmla="*/ 734786 h 877824"/>
                <a:gd name="connsiteX577" fmla="*/ 4457238 w 7708392"/>
                <a:gd name="connsiteY577" fmla="*/ 734786 h 877824"/>
                <a:gd name="connsiteX578" fmla="*/ 4464964 w 7708392"/>
                <a:gd name="connsiteY578" fmla="*/ 783772 h 877824"/>
                <a:gd name="connsiteX579" fmla="*/ 4472689 w 7708392"/>
                <a:gd name="connsiteY579" fmla="*/ 734786 h 877824"/>
                <a:gd name="connsiteX580" fmla="*/ 4480414 w 7708392"/>
                <a:gd name="connsiteY580" fmla="*/ 832757 h 877824"/>
                <a:gd name="connsiteX581" fmla="*/ 4488139 w 7708392"/>
                <a:gd name="connsiteY581" fmla="*/ 783772 h 877824"/>
                <a:gd name="connsiteX582" fmla="*/ 4495864 w 7708392"/>
                <a:gd name="connsiteY582" fmla="*/ 832757 h 877824"/>
                <a:gd name="connsiteX583" fmla="*/ 4503588 w 7708392"/>
                <a:gd name="connsiteY583" fmla="*/ 734786 h 877824"/>
                <a:gd name="connsiteX584" fmla="*/ 4511313 w 7708392"/>
                <a:gd name="connsiteY584" fmla="*/ 783772 h 877824"/>
                <a:gd name="connsiteX585" fmla="*/ 4519038 w 7708392"/>
                <a:gd name="connsiteY585" fmla="*/ 685800 h 877824"/>
                <a:gd name="connsiteX586" fmla="*/ 4526763 w 7708392"/>
                <a:gd name="connsiteY586" fmla="*/ 832757 h 877824"/>
                <a:gd name="connsiteX587" fmla="*/ 4534488 w 7708392"/>
                <a:gd name="connsiteY587" fmla="*/ 734786 h 877824"/>
                <a:gd name="connsiteX588" fmla="*/ 4542213 w 7708392"/>
                <a:gd name="connsiteY588" fmla="*/ 783772 h 877824"/>
                <a:gd name="connsiteX589" fmla="*/ 4549937 w 7708392"/>
                <a:gd name="connsiteY589" fmla="*/ 783772 h 877824"/>
                <a:gd name="connsiteX590" fmla="*/ 4557663 w 7708392"/>
                <a:gd name="connsiteY590" fmla="*/ 734786 h 877824"/>
                <a:gd name="connsiteX591" fmla="*/ 4565387 w 7708392"/>
                <a:gd name="connsiteY591" fmla="*/ 685800 h 877824"/>
                <a:gd name="connsiteX592" fmla="*/ 4573112 w 7708392"/>
                <a:gd name="connsiteY592" fmla="*/ 783772 h 877824"/>
                <a:gd name="connsiteX593" fmla="*/ 4580837 w 7708392"/>
                <a:gd name="connsiteY593" fmla="*/ 734786 h 877824"/>
                <a:gd name="connsiteX594" fmla="*/ 4588562 w 7708392"/>
                <a:gd name="connsiteY594" fmla="*/ 832757 h 877824"/>
                <a:gd name="connsiteX595" fmla="*/ 4596287 w 7708392"/>
                <a:gd name="connsiteY595" fmla="*/ 734786 h 877824"/>
                <a:gd name="connsiteX596" fmla="*/ 4604012 w 7708392"/>
                <a:gd name="connsiteY596" fmla="*/ 734786 h 877824"/>
                <a:gd name="connsiteX597" fmla="*/ 4611736 w 7708392"/>
                <a:gd name="connsiteY597" fmla="*/ 734786 h 877824"/>
                <a:gd name="connsiteX598" fmla="*/ 4619462 w 7708392"/>
                <a:gd name="connsiteY598" fmla="*/ 783772 h 877824"/>
                <a:gd name="connsiteX599" fmla="*/ 4627186 w 7708392"/>
                <a:gd name="connsiteY599" fmla="*/ 734786 h 877824"/>
                <a:gd name="connsiteX600" fmla="*/ 4634911 w 7708392"/>
                <a:gd name="connsiteY600" fmla="*/ 783772 h 877824"/>
                <a:gd name="connsiteX601" fmla="*/ 4642636 w 7708392"/>
                <a:gd name="connsiteY601" fmla="*/ 783772 h 877824"/>
                <a:gd name="connsiteX602" fmla="*/ 4650361 w 7708392"/>
                <a:gd name="connsiteY602" fmla="*/ 783772 h 877824"/>
                <a:gd name="connsiteX603" fmla="*/ 4658086 w 7708392"/>
                <a:gd name="connsiteY603" fmla="*/ 685800 h 877824"/>
                <a:gd name="connsiteX604" fmla="*/ 4665810 w 7708392"/>
                <a:gd name="connsiteY604" fmla="*/ 832757 h 877824"/>
                <a:gd name="connsiteX605" fmla="*/ 4673535 w 7708392"/>
                <a:gd name="connsiteY605" fmla="*/ 734786 h 877824"/>
                <a:gd name="connsiteX606" fmla="*/ 4681260 w 7708392"/>
                <a:gd name="connsiteY606" fmla="*/ 783772 h 877824"/>
                <a:gd name="connsiteX607" fmla="*/ 4688985 w 7708392"/>
                <a:gd name="connsiteY607" fmla="*/ 685800 h 877824"/>
                <a:gd name="connsiteX608" fmla="*/ 4696710 w 7708392"/>
                <a:gd name="connsiteY608" fmla="*/ 783772 h 877824"/>
                <a:gd name="connsiteX609" fmla="*/ 4704434 w 7708392"/>
                <a:gd name="connsiteY609" fmla="*/ 783772 h 877824"/>
                <a:gd name="connsiteX610" fmla="*/ 4712160 w 7708392"/>
                <a:gd name="connsiteY610" fmla="*/ 734786 h 877824"/>
                <a:gd name="connsiteX611" fmla="*/ 4719884 w 7708392"/>
                <a:gd name="connsiteY611" fmla="*/ 734786 h 877824"/>
                <a:gd name="connsiteX612" fmla="*/ 4727609 w 7708392"/>
                <a:gd name="connsiteY612" fmla="*/ 783772 h 877824"/>
                <a:gd name="connsiteX613" fmla="*/ 4735334 w 7708392"/>
                <a:gd name="connsiteY613" fmla="*/ 783772 h 877824"/>
                <a:gd name="connsiteX614" fmla="*/ 4743059 w 7708392"/>
                <a:gd name="connsiteY614" fmla="*/ 783772 h 877824"/>
                <a:gd name="connsiteX615" fmla="*/ 4750784 w 7708392"/>
                <a:gd name="connsiteY615" fmla="*/ 685800 h 877824"/>
                <a:gd name="connsiteX616" fmla="*/ 4758509 w 7708392"/>
                <a:gd name="connsiteY616" fmla="*/ 734786 h 877824"/>
                <a:gd name="connsiteX617" fmla="*/ 4766233 w 7708392"/>
                <a:gd name="connsiteY617" fmla="*/ 734786 h 877824"/>
                <a:gd name="connsiteX618" fmla="*/ 4773958 w 7708392"/>
                <a:gd name="connsiteY618" fmla="*/ 734786 h 877824"/>
                <a:gd name="connsiteX619" fmla="*/ 4781683 w 7708392"/>
                <a:gd name="connsiteY619" fmla="*/ 734786 h 877824"/>
                <a:gd name="connsiteX620" fmla="*/ 4789408 w 7708392"/>
                <a:gd name="connsiteY620" fmla="*/ 832757 h 877824"/>
                <a:gd name="connsiteX621" fmla="*/ 4797132 w 7708392"/>
                <a:gd name="connsiteY621" fmla="*/ 783772 h 877824"/>
                <a:gd name="connsiteX622" fmla="*/ 4804858 w 7708392"/>
                <a:gd name="connsiteY622" fmla="*/ 783772 h 877824"/>
                <a:gd name="connsiteX623" fmla="*/ 4812582 w 7708392"/>
                <a:gd name="connsiteY623" fmla="*/ 783772 h 877824"/>
                <a:gd name="connsiteX624" fmla="*/ 4820307 w 7708392"/>
                <a:gd name="connsiteY624" fmla="*/ 832757 h 877824"/>
                <a:gd name="connsiteX625" fmla="*/ 4828032 w 7708392"/>
                <a:gd name="connsiteY625" fmla="*/ 783772 h 877824"/>
                <a:gd name="connsiteX626" fmla="*/ 4835757 w 7708392"/>
                <a:gd name="connsiteY626" fmla="*/ 832757 h 877824"/>
                <a:gd name="connsiteX627" fmla="*/ 4843482 w 7708392"/>
                <a:gd name="connsiteY627" fmla="*/ 734786 h 877824"/>
                <a:gd name="connsiteX628" fmla="*/ 4851207 w 7708392"/>
                <a:gd name="connsiteY628" fmla="*/ 783772 h 877824"/>
                <a:gd name="connsiteX629" fmla="*/ 4858931 w 7708392"/>
                <a:gd name="connsiteY629" fmla="*/ 734786 h 877824"/>
                <a:gd name="connsiteX630" fmla="*/ 4866657 w 7708392"/>
                <a:gd name="connsiteY630" fmla="*/ 783772 h 877824"/>
                <a:gd name="connsiteX631" fmla="*/ 4874381 w 7708392"/>
                <a:gd name="connsiteY631" fmla="*/ 734786 h 877824"/>
                <a:gd name="connsiteX632" fmla="*/ 4882106 w 7708392"/>
                <a:gd name="connsiteY632" fmla="*/ 783772 h 877824"/>
                <a:gd name="connsiteX633" fmla="*/ 4889831 w 7708392"/>
                <a:gd name="connsiteY633" fmla="*/ 783772 h 877824"/>
                <a:gd name="connsiteX634" fmla="*/ 4897556 w 7708392"/>
                <a:gd name="connsiteY634" fmla="*/ 783772 h 877824"/>
                <a:gd name="connsiteX635" fmla="*/ 4905281 w 7708392"/>
                <a:gd name="connsiteY635" fmla="*/ 783772 h 877824"/>
                <a:gd name="connsiteX636" fmla="*/ 4913006 w 7708392"/>
                <a:gd name="connsiteY636" fmla="*/ 783772 h 877824"/>
                <a:gd name="connsiteX637" fmla="*/ 4920730 w 7708392"/>
                <a:gd name="connsiteY637" fmla="*/ 734786 h 877824"/>
                <a:gd name="connsiteX638" fmla="*/ 4928455 w 7708392"/>
                <a:gd name="connsiteY638" fmla="*/ 783772 h 877824"/>
                <a:gd name="connsiteX639" fmla="*/ 4936180 w 7708392"/>
                <a:gd name="connsiteY639" fmla="*/ 734786 h 877824"/>
                <a:gd name="connsiteX640" fmla="*/ 4943905 w 7708392"/>
                <a:gd name="connsiteY640" fmla="*/ 734786 h 877824"/>
                <a:gd name="connsiteX641" fmla="*/ 4951630 w 7708392"/>
                <a:gd name="connsiteY641" fmla="*/ 734786 h 877824"/>
                <a:gd name="connsiteX642" fmla="*/ 4959355 w 7708392"/>
                <a:gd name="connsiteY642" fmla="*/ 832757 h 877824"/>
                <a:gd name="connsiteX643" fmla="*/ 4967079 w 7708392"/>
                <a:gd name="connsiteY643" fmla="*/ 734786 h 877824"/>
                <a:gd name="connsiteX644" fmla="*/ 4974805 w 7708392"/>
                <a:gd name="connsiteY644" fmla="*/ 783772 h 877824"/>
                <a:gd name="connsiteX645" fmla="*/ 4982529 w 7708392"/>
                <a:gd name="connsiteY645" fmla="*/ 783772 h 877824"/>
                <a:gd name="connsiteX646" fmla="*/ 4990254 w 7708392"/>
                <a:gd name="connsiteY646" fmla="*/ 783772 h 877824"/>
                <a:gd name="connsiteX647" fmla="*/ 4997980 w 7708392"/>
                <a:gd name="connsiteY647" fmla="*/ 734786 h 877824"/>
                <a:gd name="connsiteX648" fmla="*/ 5005704 w 7708392"/>
                <a:gd name="connsiteY648" fmla="*/ 783772 h 877824"/>
                <a:gd name="connsiteX649" fmla="*/ 5013429 w 7708392"/>
                <a:gd name="connsiteY649" fmla="*/ 685800 h 877824"/>
                <a:gd name="connsiteX650" fmla="*/ 5021154 w 7708392"/>
                <a:gd name="connsiteY650" fmla="*/ 734786 h 877824"/>
                <a:gd name="connsiteX651" fmla="*/ 5028878 w 7708392"/>
                <a:gd name="connsiteY651" fmla="*/ 734786 h 877824"/>
                <a:gd name="connsiteX652" fmla="*/ 5036603 w 7708392"/>
                <a:gd name="connsiteY652" fmla="*/ 685800 h 877824"/>
                <a:gd name="connsiteX653" fmla="*/ 5044328 w 7708392"/>
                <a:gd name="connsiteY653" fmla="*/ 734786 h 877824"/>
                <a:gd name="connsiteX654" fmla="*/ 5052053 w 7708392"/>
                <a:gd name="connsiteY654" fmla="*/ 783772 h 877824"/>
                <a:gd name="connsiteX655" fmla="*/ 5059778 w 7708392"/>
                <a:gd name="connsiteY655" fmla="*/ 734786 h 877824"/>
                <a:gd name="connsiteX656" fmla="*/ 5067501 w 7708392"/>
                <a:gd name="connsiteY656" fmla="*/ 783772 h 877824"/>
                <a:gd name="connsiteX657" fmla="*/ 5075227 w 7708392"/>
                <a:gd name="connsiteY657" fmla="*/ 783772 h 877824"/>
                <a:gd name="connsiteX658" fmla="*/ 5082952 w 7708392"/>
                <a:gd name="connsiteY658" fmla="*/ 783772 h 877824"/>
                <a:gd name="connsiteX659" fmla="*/ 5090677 w 7708392"/>
                <a:gd name="connsiteY659" fmla="*/ 734786 h 877824"/>
                <a:gd name="connsiteX660" fmla="*/ 5098402 w 7708392"/>
                <a:gd name="connsiteY660" fmla="*/ 734786 h 877824"/>
                <a:gd name="connsiteX661" fmla="*/ 5106127 w 7708392"/>
                <a:gd name="connsiteY661" fmla="*/ 734786 h 877824"/>
                <a:gd name="connsiteX662" fmla="*/ 5113852 w 7708392"/>
                <a:gd name="connsiteY662" fmla="*/ 783772 h 877824"/>
                <a:gd name="connsiteX663" fmla="*/ 5121576 w 7708392"/>
                <a:gd name="connsiteY663" fmla="*/ 832757 h 877824"/>
                <a:gd name="connsiteX664" fmla="*/ 5129302 w 7708392"/>
                <a:gd name="connsiteY664" fmla="*/ 685800 h 877824"/>
                <a:gd name="connsiteX665" fmla="*/ 5137026 w 7708392"/>
                <a:gd name="connsiteY665" fmla="*/ 734786 h 877824"/>
                <a:gd name="connsiteX666" fmla="*/ 5144751 w 7708392"/>
                <a:gd name="connsiteY666" fmla="*/ 783772 h 877824"/>
                <a:gd name="connsiteX667" fmla="*/ 5152476 w 7708392"/>
                <a:gd name="connsiteY667" fmla="*/ 685800 h 877824"/>
                <a:gd name="connsiteX668" fmla="*/ 5160201 w 7708392"/>
                <a:gd name="connsiteY668" fmla="*/ 734786 h 877824"/>
                <a:gd name="connsiteX669" fmla="*/ 5167926 w 7708392"/>
                <a:gd name="connsiteY669" fmla="*/ 685800 h 877824"/>
                <a:gd name="connsiteX670" fmla="*/ 5175651 w 7708392"/>
                <a:gd name="connsiteY670" fmla="*/ 734786 h 877824"/>
                <a:gd name="connsiteX671" fmla="*/ 5183375 w 7708392"/>
                <a:gd name="connsiteY671" fmla="*/ 734786 h 877824"/>
                <a:gd name="connsiteX672" fmla="*/ 5191100 w 7708392"/>
                <a:gd name="connsiteY672" fmla="*/ 685800 h 877824"/>
                <a:gd name="connsiteX673" fmla="*/ 5198825 w 7708392"/>
                <a:gd name="connsiteY673" fmla="*/ 783772 h 877824"/>
                <a:gd name="connsiteX674" fmla="*/ 5206550 w 7708392"/>
                <a:gd name="connsiteY674" fmla="*/ 832757 h 877824"/>
                <a:gd name="connsiteX675" fmla="*/ 5214275 w 7708392"/>
                <a:gd name="connsiteY675" fmla="*/ 685800 h 877824"/>
                <a:gd name="connsiteX676" fmla="*/ 5222000 w 7708392"/>
                <a:gd name="connsiteY676" fmla="*/ 685800 h 877824"/>
                <a:gd name="connsiteX677" fmla="*/ 5229724 w 7708392"/>
                <a:gd name="connsiteY677" fmla="*/ 734786 h 877824"/>
                <a:gd name="connsiteX678" fmla="*/ 5237449 w 7708392"/>
                <a:gd name="connsiteY678" fmla="*/ 783772 h 877824"/>
                <a:gd name="connsiteX679" fmla="*/ 5245174 w 7708392"/>
                <a:gd name="connsiteY679" fmla="*/ 734786 h 877824"/>
                <a:gd name="connsiteX680" fmla="*/ 5252899 w 7708392"/>
                <a:gd name="connsiteY680" fmla="*/ 734786 h 877824"/>
                <a:gd name="connsiteX681" fmla="*/ 5260624 w 7708392"/>
                <a:gd name="connsiteY681" fmla="*/ 783772 h 877824"/>
                <a:gd name="connsiteX682" fmla="*/ 5268349 w 7708392"/>
                <a:gd name="connsiteY682" fmla="*/ 734786 h 877824"/>
                <a:gd name="connsiteX683" fmla="*/ 5276073 w 7708392"/>
                <a:gd name="connsiteY683" fmla="*/ 734786 h 877824"/>
                <a:gd name="connsiteX684" fmla="*/ 5283799 w 7708392"/>
                <a:gd name="connsiteY684" fmla="*/ 734786 h 877824"/>
                <a:gd name="connsiteX685" fmla="*/ 5291523 w 7708392"/>
                <a:gd name="connsiteY685" fmla="*/ 783772 h 877824"/>
                <a:gd name="connsiteX686" fmla="*/ 5299248 w 7708392"/>
                <a:gd name="connsiteY686" fmla="*/ 832757 h 877824"/>
                <a:gd name="connsiteX687" fmla="*/ 5306973 w 7708392"/>
                <a:gd name="connsiteY687" fmla="*/ 783772 h 877824"/>
                <a:gd name="connsiteX688" fmla="*/ 5314698 w 7708392"/>
                <a:gd name="connsiteY688" fmla="*/ 783772 h 877824"/>
                <a:gd name="connsiteX689" fmla="*/ 5322423 w 7708392"/>
                <a:gd name="connsiteY689" fmla="*/ 783772 h 877824"/>
                <a:gd name="connsiteX690" fmla="*/ 5330148 w 7708392"/>
                <a:gd name="connsiteY690" fmla="*/ 832757 h 877824"/>
                <a:gd name="connsiteX691" fmla="*/ 5337873 w 7708392"/>
                <a:gd name="connsiteY691" fmla="*/ 734786 h 877824"/>
                <a:gd name="connsiteX692" fmla="*/ 5345597 w 7708392"/>
                <a:gd name="connsiteY692" fmla="*/ 783772 h 877824"/>
                <a:gd name="connsiteX693" fmla="*/ 5353322 w 7708392"/>
                <a:gd name="connsiteY693" fmla="*/ 734786 h 877824"/>
                <a:gd name="connsiteX694" fmla="*/ 5361047 w 7708392"/>
                <a:gd name="connsiteY694" fmla="*/ 832757 h 877824"/>
                <a:gd name="connsiteX695" fmla="*/ 5368772 w 7708392"/>
                <a:gd name="connsiteY695" fmla="*/ 783772 h 877824"/>
                <a:gd name="connsiteX696" fmla="*/ 5376497 w 7708392"/>
                <a:gd name="connsiteY696" fmla="*/ 832757 h 877824"/>
                <a:gd name="connsiteX697" fmla="*/ 5384221 w 7708392"/>
                <a:gd name="connsiteY697" fmla="*/ 783772 h 877824"/>
                <a:gd name="connsiteX698" fmla="*/ 5391946 w 7708392"/>
                <a:gd name="connsiteY698" fmla="*/ 783772 h 877824"/>
                <a:gd name="connsiteX699" fmla="*/ 5399671 w 7708392"/>
                <a:gd name="connsiteY699" fmla="*/ 734786 h 877824"/>
                <a:gd name="connsiteX700" fmla="*/ 5407395 w 7708392"/>
                <a:gd name="connsiteY700" fmla="*/ 734786 h 877824"/>
                <a:gd name="connsiteX701" fmla="*/ 5415121 w 7708392"/>
                <a:gd name="connsiteY701" fmla="*/ 734786 h 877824"/>
                <a:gd name="connsiteX702" fmla="*/ 5422846 w 7708392"/>
                <a:gd name="connsiteY702" fmla="*/ 783772 h 877824"/>
                <a:gd name="connsiteX703" fmla="*/ 5430570 w 7708392"/>
                <a:gd name="connsiteY703" fmla="*/ 734786 h 877824"/>
                <a:gd name="connsiteX704" fmla="*/ 5438296 w 7708392"/>
                <a:gd name="connsiteY704" fmla="*/ 832757 h 877824"/>
                <a:gd name="connsiteX705" fmla="*/ 5446020 w 7708392"/>
                <a:gd name="connsiteY705" fmla="*/ 783772 h 877824"/>
                <a:gd name="connsiteX706" fmla="*/ 5453745 w 7708392"/>
                <a:gd name="connsiteY706" fmla="*/ 783772 h 877824"/>
                <a:gd name="connsiteX707" fmla="*/ 5461470 w 7708392"/>
                <a:gd name="connsiteY707" fmla="*/ 734786 h 877824"/>
                <a:gd name="connsiteX708" fmla="*/ 5469195 w 7708392"/>
                <a:gd name="connsiteY708" fmla="*/ 783772 h 877824"/>
                <a:gd name="connsiteX709" fmla="*/ 5476920 w 7708392"/>
                <a:gd name="connsiteY709" fmla="*/ 783772 h 877824"/>
                <a:gd name="connsiteX710" fmla="*/ 5484645 w 7708392"/>
                <a:gd name="connsiteY710" fmla="*/ 783772 h 877824"/>
                <a:gd name="connsiteX711" fmla="*/ 5492369 w 7708392"/>
                <a:gd name="connsiteY711" fmla="*/ 734786 h 877824"/>
                <a:gd name="connsiteX712" fmla="*/ 5500094 w 7708392"/>
                <a:gd name="connsiteY712" fmla="*/ 783772 h 877824"/>
                <a:gd name="connsiteX713" fmla="*/ 5507819 w 7708392"/>
                <a:gd name="connsiteY713" fmla="*/ 734786 h 877824"/>
                <a:gd name="connsiteX714" fmla="*/ 5515544 w 7708392"/>
                <a:gd name="connsiteY714" fmla="*/ 783772 h 877824"/>
                <a:gd name="connsiteX715" fmla="*/ 5523269 w 7708392"/>
                <a:gd name="connsiteY715" fmla="*/ 685800 h 877824"/>
                <a:gd name="connsiteX716" fmla="*/ 5530994 w 7708392"/>
                <a:gd name="connsiteY716" fmla="*/ 783772 h 877824"/>
                <a:gd name="connsiteX717" fmla="*/ 5538718 w 7708392"/>
                <a:gd name="connsiteY717" fmla="*/ 734786 h 877824"/>
                <a:gd name="connsiteX718" fmla="*/ 5546444 w 7708392"/>
                <a:gd name="connsiteY718" fmla="*/ 783772 h 877824"/>
                <a:gd name="connsiteX719" fmla="*/ 5554168 w 7708392"/>
                <a:gd name="connsiteY719" fmla="*/ 734786 h 877824"/>
                <a:gd name="connsiteX720" fmla="*/ 5561893 w 7708392"/>
                <a:gd name="connsiteY720" fmla="*/ 685800 h 877824"/>
                <a:gd name="connsiteX721" fmla="*/ 5569618 w 7708392"/>
                <a:gd name="connsiteY721" fmla="*/ 783772 h 877824"/>
                <a:gd name="connsiteX722" fmla="*/ 5577343 w 7708392"/>
                <a:gd name="connsiteY722" fmla="*/ 783772 h 877824"/>
                <a:gd name="connsiteX723" fmla="*/ 5585068 w 7708392"/>
                <a:gd name="connsiteY723" fmla="*/ 685800 h 877824"/>
                <a:gd name="connsiteX724" fmla="*/ 5592793 w 7708392"/>
                <a:gd name="connsiteY724" fmla="*/ 734786 h 877824"/>
                <a:gd name="connsiteX725" fmla="*/ 5600517 w 7708392"/>
                <a:gd name="connsiteY725" fmla="*/ 783772 h 877824"/>
                <a:gd name="connsiteX726" fmla="*/ 5608243 w 7708392"/>
                <a:gd name="connsiteY726" fmla="*/ 734786 h 877824"/>
                <a:gd name="connsiteX727" fmla="*/ 5615967 w 7708392"/>
                <a:gd name="connsiteY727" fmla="*/ 734786 h 877824"/>
                <a:gd name="connsiteX728" fmla="*/ 5623692 w 7708392"/>
                <a:gd name="connsiteY728" fmla="*/ 734786 h 877824"/>
                <a:gd name="connsiteX729" fmla="*/ 5631417 w 7708392"/>
                <a:gd name="connsiteY729" fmla="*/ 734786 h 877824"/>
                <a:gd name="connsiteX730" fmla="*/ 5639142 w 7708392"/>
                <a:gd name="connsiteY730" fmla="*/ 832757 h 877824"/>
                <a:gd name="connsiteX731" fmla="*/ 5646866 w 7708392"/>
                <a:gd name="connsiteY731" fmla="*/ 685800 h 877824"/>
                <a:gd name="connsiteX732" fmla="*/ 5654591 w 7708392"/>
                <a:gd name="connsiteY732" fmla="*/ 734786 h 877824"/>
                <a:gd name="connsiteX733" fmla="*/ 5662316 w 7708392"/>
                <a:gd name="connsiteY733" fmla="*/ 783772 h 877824"/>
                <a:gd name="connsiteX734" fmla="*/ 5670041 w 7708392"/>
                <a:gd name="connsiteY734" fmla="*/ 734786 h 877824"/>
                <a:gd name="connsiteX735" fmla="*/ 5677767 w 7708392"/>
                <a:gd name="connsiteY735" fmla="*/ 734786 h 877824"/>
                <a:gd name="connsiteX736" fmla="*/ 5685491 w 7708392"/>
                <a:gd name="connsiteY736" fmla="*/ 783772 h 877824"/>
                <a:gd name="connsiteX737" fmla="*/ 5693215 w 7708392"/>
                <a:gd name="connsiteY737" fmla="*/ 734786 h 877824"/>
                <a:gd name="connsiteX738" fmla="*/ 5700941 w 7708392"/>
                <a:gd name="connsiteY738" fmla="*/ 783772 h 877824"/>
                <a:gd name="connsiteX739" fmla="*/ 5708665 w 7708392"/>
                <a:gd name="connsiteY739" fmla="*/ 734786 h 877824"/>
                <a:gd name="connsiteX740" fmla="*/ 5716390 w 7708392"/>
                <a:gd name="connsiteY740" fmla="*/ 734786 h 877824"/>
                <a:gd name="connsiteX741" fmla="*/ 5724115 w 7708392"/>
                <a:gd name="connsiteY741" fmla="*/ 734786 h 877824"/>
                <a:gd name="connsiteX742" fmla="*/ 5731840 w 7708392"/>
                <a:gd name="connsiteY742" fmla="*/ 783772 h 877824"/>
                <a:gd name="connsiteX743" fmla="*/ 5739565 w 7708392"/>
                <a:gd name="connsiteY743" fmla="*/ 783772 h 877824"/>
                <a:gd name="connsiteX744" fmla="*/ 5747288 w 7708392"/>
                <a:gd name="connsiteY744" fmla="*/ 832757 h 877824"/>
                <a:gd name="connsiteX745" fmla="*/ 5755014 w 7708392"/>
                <a:gd name="connsiteY745" fmla="*/ 783772 h 877824"/>
                <a:gd name="connsiteX746" fmla="*/ 5762739 w 7708392"/>
                <a:gd name="connsiteY746" fmla="*/ 783772 h 877824"/>
                <a:gd name="connsiteX747" fmla="*/ 5770464 w 7708392"/>
                <a:gd name="connsiteY747" fmla="*/ 783772 h 877824"/>
                <a:gd name="connsiteX748" fmla="*/ 5778189 w 7708392"/>
                <a:gd name="connsiteY748" fmla="*/ 783772 h 877824"/>
                <a:gd name="connsiteX749" fmla="*/ 5785914 w 7708392"/>
                <a:gd name="connsiteY749" fmla="*/ 783772 h 877824"/>
                <a:gd name="connsiteX750" fmla="*/ 5793639 w 7708392"/>
                <a:gd name="connsiteY750" fmla="*/ 783772 h 877824"/>
                <a:gd name="connsiteX751" fmla="*/ 5801363 w 7708392"/>
                <a:gd name="connsiteY751" fmla="*/ 734786 h 877824"/>
                <a:gd name="connsiteX752" fmla="*/ 5809088 w 7708392"/>
                <a:gd name="connsiteY752" fmla="*/ 783772 h 877824"/>
                <a:gd name="connsiteX753" fmla="*/ 5816813 w 7708392"/>
                <a:gd name="connsiteY753" fmla="*/ 783772 h 877824"/>
                <a:gd name="connsiteX754" fmla="*/ 5824538 w 7708392"/>
                <a:gd name="connsiteY754" fmla="*/ 832757 h 877824"/>
                <a:gd name="connsiteX755" fmla="*/ 5832263 w 7708392"/>
                <a:gd name="connsiteY755" fmla="*/ 734786 h 877824"/>
                <a:gd name="connsiteX756" fmla="*/ 5839988 w 7708392"/>
                <a:gd name="connsiteY756" fmla="*/ 734786 h 877824"/>
                <a:gd name="connsiteX757" fmla="*/ 5847712 w 7708392"/>
                <a:gd name="connsiteY757" fmla="*/ 783772 h 877824"/>
                <a:gd name="connsiteX758" fmla="*/ 5855438 w 7708392"/>
                <a:gd name="connsiteY758" fmla="*/ 783772 h 877824"/>
                <a:gd name="connsiteX759" fmla="*/ 5863162 w 7708392"/>
                <a:gd name="connsiteY759" fmla="*/ 734786 h 877824"/>
                <a:gd name="connsiteX760" fmla="*/ 5870887 w 7708392"/>
                <a:gd name="connsiteY760" fmla="*/ 783772 h 877824"/>
                <a:gd name="connsiteX761" fmla="*/ 5878612 w 7708392"/>
                <a:gd name="connsiteY761" fmla="*/ 734786 h 877824"/>
                <a:gd name="connsiteX762" fmla="*/ 5886337 w 7708392"/>
                <a:gd name="connsiteY762" fmla="*/ 783772 h 877824"/>
                <a:gd name="connsiteX763" fmla="*/ 5894062 w 7708392"/>
                <a:gd name="connsiteY763" fmla="*/ 734786 h 877824"/>
                <a:gd name="connsiteX764" fmla="*/ 5901787 w 7708392"/>
                <a:gd name="connsiteY764" fmla="*/ 783772 h 877824"/>
                <a:gd name="connsiteX765" fmla="*/ 5909511 w 7708392"/>
                <a:gd name="connsiteY765" fmla="*/ 783772 h 877824"/>
                <a:gd name="connsiteX766" fmla="*/ 5917236 w 7708392"/>
                <a:gd name="connsiteY766" fmla="*/ 832757 h 877824"/>
                <a:gd name="connsiteX767" fmla="*/ 5924961 w 7708392"/>
                <a:gd name="connsiteY767" fmla="*/ 734786 h 877824"/>
                <a:gd name="connsiteX768" fmla="*/ 5932686 w 7708392"/>
                <a:gd name="connsiteY768" fmla="*/ 734786 h 877824"/>
                <a:gd name="connsiteX769" fmla="*/ 5940411 w 7708392"/>
                <a:gd name="connsiteY769" fmla="*/ 734786 h 877824"/>
                <a:gd name="connsiteX770" fmla="*/ 5948137 w 7708392"/>
                <a:gd name="connsiteY770" fmla="*/ 734786 h 877824"/>
                <a:gd name="connsiteX771" fmla="*/ 5955860 w 7708392"/>
                <a:gd name="connsiteY771" fmla="*/ 734786 h 877824"/>
                <a:gd name="connsiteX772" fmla="*/ 5963586 w 7708392"/>
                <a:gd name="connsiteY772" fmla="*/ 783772 h 877824"/>
                <a:gd name="connsiteX773" fmla="*/ 5971310 w 7708392"/>
                <a:gd name="connsiteY773" fmla="*/ 783772 h 877824"/>
                <a:gd name="connsiteX774" fmla="*/ 5979035 w 7708392"/>
                <a:gd name="connsiteY774" fmla="*/ 783772 h 877824"/>
                <a:gd name="connsiteX775" fmla="*/ 5986760 w 7708392"/>
                <a:gd name="connsiteY775" fmla="*/ 685800 h 877824"/>
                <a:gd name="connsiteX776" fmla="*/ 5994485 w 7708392"/>
                <a:gd name="connsiteY776" fmla="*/ 734786 h 877824"/>
                <a:gd name="connsiteX777" fmla="*/ 6002210 w 7708392"/>
                <a:gd name="connsiteY777" fmla="*/ 783772 h 877824"/>
                <a:gd name="connsiteX778" fmla="*/ 6009935 w 7708392"/>
                <a:gd name="connsiteY778" fmla="*/ 783772 h 877824"/>
                <a:gd name="connsiteX779" fmla="*/ 6017659 w 7708392"/>
                <a:gd name="connsiteY779" fmla="*/ 783772 h 877824"/>
                <a:gd name="connsiteX780" fmla="*/ 6025384 w 7708392"/>
                <a:gd name="connsiteY780" fmla="*/ 832757 h 877824"/>
                <a:gd name="connsiteX781" fmla="*/ 6033109 w 7708392"/>
                <a:gd name="connsiteY781" fmla="*/ 832757 h 877824"/>
                <a:gd name="connsiteX782" fmla="*/ 6040834 w 7708392"/>
                <a:gd name="connsiteY782" fmla="*/ 783772 h 877824"/>
                <a:gd name="connsiteX783" fmla="*/ 6048559 w 7708392"/>
                <a:gd name="connsiteY783" fmla="*/ 832757 h 877824"/>
                <a:gd name="connsiteX784" fmla="*/ 6056284 w 7708392"/>
                <a:gd name="connsiteY784" fmla="*/ 783772 h 877824"/>
                <a:gd name="connsiteX785" fmla="*/ 6064008 w 7708392"/>
                <a:gd name="connsiteY785" fmla="*/ 783772 h 877824"/>
                <a:gd name="connsiteX786" fmla="*/ 6071733 w 7708392"/>
                <a:gd name="connsiteY786" fmla="*/ 832757 h 877824"/>
                <a:gd name="connsiteX787" fmla="*/ 6079458 w 7708392"/>
                <a:gd name="connsiteY787" fmla="*/ 734786 h 877824"/>
                <a:gd name="connsiteX788" fmla="*/ 6087183 w 7708392"/>
                <a:gd name="connsiteY788" fmla="*/ 832757 h 877824"/>
                <a:gd name="connsiteX789" fmla="*/ 6094908 w 7708392"/>
                <a:gd name="connsiteY789" fmla="*/ 783772 h 877824"/>
                <a:gd name="connsiteX790" fmla="*/ 6102633 w 7708392"/>
                <a:gd name="connsiteY790" fmla="*/ 734786 h 877824"/>
                <a:gd name="connsiteX791" fmla="*/ 6110357 w 7708392"/>
                <a:gd name="connsiteY791" fmla="*/ 685800 h 877824"/>
                <a:gd name="connsiteX792" fmla="*/ 6118083 w 7708392"/>
                <a:gd name="connsiteY792" fmla="*/ 832757 h 877824"/>
                <a:gd name="connsiteX793" fmla="*/ 6125807 w 7708392"/>
                <a:gd name="connsiteY793" fmla="*/ 783772 h 877824"/>
                <a:gd name="connsiteX794" fmla="*/ 6133532 w 7708392"/>
                <a:gd name="connsiteY794" fmla="*/ 783772 h 877824"/>
                <a:gd name="connsiteX795" fmla="*/ 6141257 w 7708392"/>
                <a:gd name="connsiteY795" fmla="*/ 734786 h 877824"/>
                <a:gd name="connsiteX796" fmla="*/ 6148982 w 7708392"/>
                <a:gd name="connsiteY796" fmla="*/ 783772 h 877824"/>
                <a:gd name="connsiteX797" fmla="*/ 6156707 w 7708392"/>
                <a:gd name="connsiteY797" fmla="*/ 734786 h 877824"/>
                <a:gd name="connsiteX798" fmla="*/ 6164432 w 7708392"/>
                <a:gd name="connsiteY798" fmla="*/ 783772 h 877824"/>
                <a:gd name="connsiteX799" fmla="*/ 6172156 w 7708392"/>
                <a:gd name="connsiteY799" fmla="*/ 685800 h 877824"/>
                <a:gd name="connsiteX800" fmla="*/ 6179881 w 7708392"/>
                <a:gd name="connsiteY800" fmla="*/ 734786 h 877824"/>
                <a:gd name="connsiteX801" fmla="*/ 6187606 w 7708392"/>
                <a:gd name="connsiteY801" fmla="*/ 783772 h 877824"/>
                <a:gd name="connsiteX802" fmla="*/ 6195331 w 7708392"/>
                <a:gd name="connsiteY802" fmla="*/ 832757 h 877824"/>
                <a:gd name="connsiteX803" fmla="*/ 6203056 w 7708392"/>
                <a:gd name="connsiteY803" fmla="*/ 783772 h 877824"/>
                <a:gd name="connsiteX804" fmla="*/ 6210781 w 7708392"/>
                <a:gd name="connsiteY804" fmla="*/ 734786 h 877824"/>
                <a:gd name="connsiteX805" fmla="*/ 6218505 w 7708392"/>
                <a:gd name="connsiteY805" fmla="*/ 734786 h 877824"/>
                <a:gd name="connsiteX806" fmla="*/ 6226230 w 7708392"/>
                <a:gd name="connsiteY806" fmla="*/ 734786 h 877824"/>
                <a:gd name="connsiteX807" fmla="*/ 6233955 w 7708392"/>
                <a:gd name="connsiteY807" fmla="*/ 734786 h 877824"/>
                <a:gd name="connsiteX808" fmla="*/ 6241680 w 7708392"/>
                <a:gd name="connsiteY808" fmla="*/ 832757 h 877824"/>
                <a:gd name="connsiteX809" fmla="*/ 6249405 w 7708392"/>
                <a:gd name="connsiteY809" fmla="*/ 783772 h 877824"/>
                <a:gd name="connsiteX810" fmla="*/ 6257130 w 7708392"/>
                <a:gd name="connsiteY810" fmla="*/ 783772 h 877824"/>
                <a:gd name="connsiteX811" fmla="*/ 6264854 w 7708392"/>
                <a:gd name="connsiteY811" fmla="*/ 734786 h 877824"/>
                <a:gd name="connsiteX812" fmla="*/ 6272580 w 7708392"/>
                <a:gd name="connsiteY812" fmla="*/ 783772 h 877824"/>
                <a:gd name="connsiteX813" fmla="*/ 6280304 w 7708392"/>
                <a:gd name="connsiteY813" fmla="*/ 783772 h 877824"/>
                <a:gd name="connsiteX814" fmla="*/ 6288029 w 7708392"/>
                <a:gd name="connsiteY814" fmla="*/ 832757 h 877824"/>
                <a:gd name="connsiteX815" fmla="*/ 6295754 w 7708392"/>
                <a:gd name="connsiteY815" fmla="*/ 734786 h 877824"/>
                <a:gd name="connsiteX816" fmla="*/ 6303479 w 7708392"/>
                <a:gd name="connsiteY816" fmla="*/ 783772 h 877824"/>
                <a:gd name="connsiteX817" fmla="*/ 6311204 w 7708392"/>
                <a:gd name="connsiteY817" fmla="*/ 734786 h 877824"/>
                <a:gd name="connsiteX818" fmla="*/ 6318929 w 7708392"/>
                <a:gd name="connsiteY818" fmla="*/ 783772 h 877824"/>
                <a:gd name="connsiteX819" fmla="*/ 6326653 w 7708392"/>
                <a:gd name="connsiteY819" fmla="*/ 734786 h 877824"/>
                <a:gd name="connsiteX820" fmla="*/ 6334378 w 7708392"/>
                <a:gd name="connsiteY820" fmla="*/ 783772 h 877824"/>
                <a:gd name="connsiteX821" fmla="*/ 6342103 w 7708392"/>
                <a:gd name="connsiteY821" fmla="*/ 783772 h 877824"/>
                <a:gd name="connsiteX822" fmla="*/ 6349828 w 7708392"/>
                <a:gd name="connsiteY822" fmla="*/ 734786 h 877824"/>
                <a:gd name="connsiteX823" fmla="*/ 6357553 w 7708392"/>
                <a:gd name="connsiteY823" fmla="*/ 734786 h 877824"/>
                <a:gd name="connsiteX824" fmla="*/ 6365278 w 7708392"/>
                <a:gd name="connsiteY824" fmla="*/ 783772 h 877824"/>
                <a:gd name="connsiteX825" fmla="*/ 6373002 w 7708392"/>
                <a:gd name="connsiteY825" fmla="*/ 734786 h 877824"/>
                <a:gd name="connsiteX826" fmla="*/ 6380727 w 7708392"/>
                <a:gd name="connsiteY826" fmla="*/ 783772 h 877824"/>
                <a:gd name="connsiteX827" fmla="*/ 6388452 w 7708392"/>
                <a:gd name="connsiteY827" fmla="*/ 734786 h 877824"/>
                <a:gd name="connsiteX828" fmla="*/ 6396176 w 7708392"/>
                <a:gd name="connsiteY828" fmla="*/ 783772 h 877824"/>
                <a:gd name="connsiteX829" fmla="*/ 6403902 w 7708392"/>
                <a:gd name="connsiteY829" fmla="*/ 783772 h 877824"/>
                <a:gd name="connsiteX830" fmla="*/ 6411627 w 7708392"/>
                <a:gd name="connsiteY830" fmla="*/ 783772 h 877824"/>
                <a:gd name="connsiteX831" fmla="*/ 6419352 w 7708392"/>
                <a:gd name="connsiteY831" fmla="*/ 832757 h 877824"/>
                <a:gd name="connsiteX832" fmla="*/ 6427077 w 7708392"/>
                <a:gd name="connsiteY832" fmla="*/ 685800 h 877824"/>
                <a:gd name="connsiteX833" fmla="*/ 6434801 w 7708392"/>
                <a:gd name="connsiteY833" fmla="*/ 783772 h 877824"/>
                <a:gd name="connsiteX834" fmla="*/ 6442526 w 7708392"/>
                <a:gd name="connsiteY834" fmla="*/ 783772 h 877824"/>
                <a:gd name="connsiteX835" fmla="*/ 6450251 w 7708392"/>
                <a:gd name="connsiteY835" fmla="*/ 734786 h 877824"/>
                <a:gd name="connsiteX836" fmla="*/ 6457976 w 7708392"/>
                <a:gd name="connsiteY836" fmla="*/ 734786 h 877824"/>
                <a:gd name="connsiteX837" fmla="*/ 6465701 w 7708392"/>
                <a:gd name="connsiteY837" fmla="*/ 783772 h 877824"/>
                <a:gd name="connsiteX838" fmla="*/ 6473426 w 7708392"/>
                <a:gd name="connsiteY838" fmla="*/ 783772 h 877824"/>
                <a:gd name="connsiteX839" fmla="*/ 6481150 w 7708392"/>
                <a:gd name="connsiteY839" fmla="*/ 783772 h 877824"/>
                <a:gd name="connsiteX840" fmla="*/ 6488875 w 7708392"/>
                <a:gd name="connsiteY840" fmla="*/ 734786 h 877824"/>
                <a:gd name="connsiteX841" fmla="*/ 6496600 w 7708392"/>
                <a:gd name="connsiteY841" fmla="*/ 734786 h 877824"/>
                <a:gd name="connsiteX842" fmla="*/ 6504325 w 7708392"/>
                <a:gd name="connsiteY842" fmla="*/ 783772 h 877824"/>
                <a:gd name="connsiteX843" fmla="*/ 6512050 w 7708392"/>
                <a:gd name="connsiteY843" fmla="*/ 734786 h 877824"/>
                <a:gd name="connsiteX844" fmla="*/ 6519775 w 7708392"/>
                <a:gd name="connsiteY844" fmla="*/ 734786 h 877824"/>
                <a:gd name="connsiteX845" fmla="*/ 6527499 w 7708392"/>
                <a:gd name="connsiteY845" fmla="*/ 783772 h 877824"/>
                <a:gd name="connsiteX846" fmla="*/ 6535225 w 7708392"/>
                <a:gd name="connsiteY846" fmla="*/ 734786 h 877824"/>
                <a:gd name="connsiteX847" fmla="*/ 6542949 w 7708392"/>
                <a:gd name="connsiteY847" fmla="*/ 734786 h 877824"/>
                <a:gd name="connsiteX848" fmla="*/ 6550674 w 7708392"/>
                <a:gd name="connsiteY848" fmla="*/ 783772 h 877824"/>
                <a:gd name="connsiteX849" fmla="*/ 6558400 w 7708392"/>
                <a:gd name="connsiteY849" fmla="*/ 783772 h 877824"/>
                <a:gd name="connsiteX850" fmla="*/ 6566124 w 7708392"/>
                <a:gd name="connsiteY850" fmla="*/ 734786 h 877824"/>
                <a:gd name="connsiteX851" fmla="*/ 6573849 w 7708392"/>
                <a:gd name="connsiteY851" fmla="*/ 685800 h 877824"/>
                <a:gd name="connsiteX852" fmla="*/ 6581574 w 7708392"/>
                <a:gd name="connsiteY852" fmla="*/ 783772 h 877824"/>
                <a:gd name="connsiteX853" fmla="*/ 6589298 w 7708392"/>
                <a:gd name="connsiteY853" fmla="*/ 783772 h 877824"/>
                <a:gd name="connsiteX854" fmla="*/ 6597023 w 7708392"/>
                <a:gd name="connsiteY854" fmla="*/ 783772 h 877824"/>
                <a:gd name="connsiteX855" fmla="*/ 6604748 w 7708392"/>
                <a:gd name="connsiteY855" fmla="*/ 734786 h 877824"/>
                <a:gd name="connsiteX856" fmla="*/ 6612473 w 7708392"/>
                <a:gd name="connsiteY856" fmla="*/ 734786 h 877824"/>
                <a:gd name="connsiteX857" fmla="*/ 6620198 w 7708392"/>
                <a:gd name="connsiteY857" fmla="*/ 783772 h 877824"/>
                <a:gd name="connsiteX858" fmla="*/ 6627923 w 7708392"/>
                <a:gd name="connsiteY858" fmla="*/ 783772 h 877824"/>
                <a:gd name="connsiteX859" fmla="*/ 6635647 w 7708392"/>
                <a:gd name="connsiteY859" fmla="*/ 734786 h 877824"/>
                <a:gd name="connsiteX860" fmla="*/ 6643372 w 7708392"/>
                <a:gd name="connsiteY860" fmla="*/ 783772 h 877824"/>
                <a:gd name="connsiteX861" fmla="*/ 6651097 w 7708392"/>
                <a:gd name="connsiteY861" fmla="*/ 734786 h 877824"/>
                <a:gd name="connsiteX862" fmla="*/ 6658822 w 7708392"/>
                <a:gd name="connsiteY862" fmla="*/ 783772 h 877824"/>
                <a:gd name="connsiteX863" fmla="*/ 6666547 w 7708392"/>
                <a:gd name="connsiteY863" fmla="*/ 734786 h 877824"/>
                <a:gd name="connsiteX864" fmla="*/ 6674272 w 7708392"/>
                <a:gd name="connsiteY864" fmla="*/ 734786 h 877824"/>
                <a:gd name="connsiteX865" fmla="*/ 6681996 w 7708392"/>
                <a:gd name="connsiteY865" fmla="*/ 734786 h 877824"/>
                <a:gd name="connsiteX866" fmla="*/ 6689722 w 7708392"/>
                <a:gd name="connsiteY866" fmla="*/ 734786 h 877824"/>
                <a:gd name="connsiteX867" fmla="*/ 6697446 w 7708392"/>
                <a:gd name="connsiteY867" fmla="*/ 685800 h 877824"/>
                <a:gd name="connsiteX868" fmla="*/ 6705171 w 7708392"/>
                <a:gd name="connsiteY868" fmla="*/ 783772 h 877824"/>
                <a:gd name="connsiteX869" fmla="*/ 6712896 w 7708392"/>
                <a:gd name="connsiteY869" fmla="*/ 734786 h 877824"/>
                <a:gd name="connsiteX870" fmla="*/ 6720620 w 7708392"/>
                <a:gd name="connsiteY870" fmla="*/ 783772 h 877824"/>
                <a:gd name="connsiteX871" fmla="*/ 6728346 w 7708392"/>
                <a:gd name="connsiteY871" fmla="*/ 783772 h 877824"/>
                <a:gd name="connsiteX872" fmla="*/ 6736069 w 7708392"/>
                <a:gd name="connsiteY872" fmla="*/ 734786 h 877824"/>
                <a:gd name="connsiteX873" fmla="*/ 6743795 w 7708392"/>
                <a:gd name="connsiteY873" fmla="*/ 783772 h 877824"/>
                <a:gd name="connsiteX874" fmla="*/ 6751520 w 7708392"/>
                <a:gd name="connsiteY874" fmla="*/ 734786 h 877824"/>
                <a:gd name="connsiteX875" fmla="*/ 6759245 w 7708392"/>
                <a:gd name="connsiteY875" fmla="*/ 783772 h 877824"/>
                <a:gd name="connsiteX876" fmla="*/ 6766970 w 7708392"/>
                <a:gd name="connsiteY876" fmla="*/ 734786 h 877824"/>
                <a:gd name="connsiteX877" fmla="*/ 6774695 w 7708392"/>
                <a:gd name="connsiteY877" fmla="*/ 783772 h 877824"/>
                <a:gd name="connsiteX878" fmla="*/ 6782420 w 7708392"/>
                <a:gd name="connsiteY878" fmla="*/ 832757 h 877824"/>
                <a:gd name="connsiteX879" fmla="*/ 6790144 w 7708392"/>
                <a:gd name="connsiteY879" fmla="*/ 783772 h 877824"/>
                <a:gd name="connsiteX880" fmla="*/ 6797869 w 7708392"/>
                <a:gd name="connsiteY880" fmla="*/ 783772 h 877824"/>
                <a:gd name="connsiteX881" fmla="*/ 6805594 w 7708392"/>
                <a:gd name="connsiteY881" fmla="*/ 734786 h 877824"/>
                <a:gd name="connsiteX882" fmla="*/ 6813319 w 7708392"/>
                <a:gd name="connsiteY882" fmla="*/ 734786 h 877824"/>
                <a:gd name="connsiteX883" fmla="*/ 6821044 w 7708392"/>
                <a:gd name="connsiteY883" fmla="*/ 685800 h 877824"/>
                <a:gd name="connsiteX884" fmla="*/ 6828768 w 7708392"/>
                <a:gd name="connsiteY884" fmla="*/ 783772 h 877824"/>
                <a:gd name="connsiteX885" fmla="*/ 6836493 w 7708392"/>
                <a:gd name="connsiteY885" fmla="*/ 783772 h 877824"/>
                <a:gd name="connsiteX886" fmla="*/ 6844219 w 7708392"/>
                <a:gd name="connsiteY886" fmla="*/ 783772 h 877824"/>
                <a:gd name="connsiteX887" fmla="*/ 6851943 w 7708392"/>
                <a:gd name="connsiteY887" fmla="*/ 734786 h 877824"/>
                <a:gd name="connsiteX888" fmla="*/ 6859668 w 7708392"/>
                <a:gd name="connsiteY888" fmla="*/ 783772 h 877824"/>
                <a:gd name="connsiteX889" fmla="*/ 6867393 w 7708392"/>
                <a:gd name="connsiteY889" fmla="*/ 783772 h 877824"/>
                <a:gd name="connsiteX890" fmla="*/ 6875117 w 7708392"/>
                <a:gd name="connsiteY890" fmla="*/ 783772 h 877824"/>
                <a:gd name="connsiteX891" fmla="*/ 6882843 w 7708392"/>
                <a:gd name="connsiteY891" fmla="*/ 734786 h 877824"/>
                <a:gd name="connsiteX892" fmla="*/ 6890568 w 7708392"/>
                <a:gd name="connsiteY892" fmla="*/ 734786 h 877824"/>
                <a:gd name="connsiteX893" fmla="*/ 6898293 w 7708392"/>
                <a:gd name="connsiteY893" fmla="*/ 734786 h 877824"/>
                <a:gd name="connsiteX894" fmla="*/ 6906017 w 7708392"/>
                <a:gd name="connsiteY894" fmla="*/ 832757 h 877824"/>
                <a:gd name="connsiteX895" fmla="*/ 6913742 w 7708392"/>
                <a:gd name="connsiteY895" fmla="*/ 685800 h 877824"/>
                <a:gd name="connsiteX896" fmla="*/ 6921467 w 7708392"/>
                <a:gd name="connsiteY896" fmla="*/ 783772 h 877824"/>
                <a:gd name="connsiteX897" fmla="*/ 6929192 w 7708392"/>
                <a:gd name="connsiteY897" fmla="*/ 734786 h 877824"/>
                <a:gd name="connsiteX898" fmla="*/ 6936917 w 7708392"/>
                <a:gd name="connsiteY898" fmla="*/ 734786 h 877824"/>
                <a:gd name="connsiteX899" fmla="*/ 6944641 w 7708392"/>
                <a:gd name="connsiteY899" fmla="*/ 685800 h 877824"/>
                <a:gd name="connsiteX900" fmla="*/ 6952367 w 7708392"/>
                <a:gd name="connsiteY900" fmla="*/ 685800 h 877824"/>
                <a:gd name="connsiteX901" fmla="*/ 6960091 w 7708392"/>
                <a:gd name="connsiteY901" fmla="*/ 734786 h 877824"/>
                <a:gd name="connsiteX902" fmla="*/ 6967816 w 7708392"/>
                <a:gd name="connsiteY902" fmla="*/ 734786 h 877824"/>
                <a:gd name="connsiteX903" fmla="*/ 6975541 w 7708392"/>
                <a:gd name="connsiteY903" fmla="*/ 734786 h 877824"/>
                <a:gd name="connsiteX904" fmla="*/ 6983265 w 7708392"/>
                <a:gd name="connsiteY904" fmla="*/ 734786 h 877824"/>
                <a:gd name="connsiteX905" fmla="*/ 6990991 w 7708392"/>
                <a:gd name="connsiteY905" fmla="*/ 734786 h 877824"/>
                <a:gd name="connsiteX906" fmla="*/ 6998716 w 7708392"/>
                <a:gd name="connsiteY906" fmla="*/ 783772 h 877824"/>
                <a:gd name="connsiteX907" fmla="*/ 7006440 w 7708392"/>
                <a:gd name="connsiteY907" fmla="*/ 734786 h 877824"/>
                <a:gd name="connsiteX908" fmla="*/ 7014165 w 7708392"/>
                <a:gd name="connsiteY908" fmla="*/ 832757 h 877824"/>
                <a:gd name="connsiteX909" fmla="*/ 7021890 w 7708392"/>
                <a:gd name="connsiteY909" fmla="*/ 783772 h 877824"/>
                <a:gd name="connsiteX910" fmla="*/ 7029615 w 7708392"/>
                <a:gd name="connsiteY910" fmla="*/ 734786 h 877824"/>
                <a:gd name="connsiteX911" fmla="*/ 7037340 w 7708392"/>
                <a:gd name="connsiteY911" fmla="*/ 734786 h 877824"/>
                <a:gd name="connsiteX912" fmla="*/ 7045065 w 7708392"/>
                <a:gd name="connsiteY912" fmla="*/ 734786 h 877824"/>
                <a:gd name="connsiteX913" fmla="*/ 7052789 w 7708392"/>
                <a:gd name="connsiteY913" fmla="*/ 734786 h 877824"/>
                <a:gd name="connsiteX914" fmla="*/ 7060514 w 7708392"/>
                <a:gd name="connsiteY914" fmla="*/ 783772 h 877824"/>
                <a:gd name="connsiteX915" fmla="*/ 7068239 w 7708392"/>
                <a:gd name="connsiteY915" fmla="*/ 783772 h 877824"/>
                <a:gd name="connsiteX916" fmla="*/ 7075964 w 7708392"/>
                <a:gd name="connsiteY916" fmla="*/ 783772 h 877824"/>
                <a:gd name="connsiteX917" fmla="*/ 7083689 w 7708392"/>
                <a:gd name="connsiteY917" fmla="*/ 783772 h 877824"/>
                <a:gd name="connsiteX918" fmla="*/ 7091413 w 7708392"/>
                <a:gd name="connsiteY918" fmla="*/ 832757 h 877824"/>
                <a:gd name="connsiteX919" fmla="*/ 7099138 w 7708392"/>
                <a:gd name="connsiteY919" fmla="*/ 685800 h 877824"/>
                <a:gd name="connsiteX920" fmla="*/ 7106864 w 7708392"/>
                <a:gd name="connsiteY920" fmla="*/ 783772 h 877824"/>
                <a:gd name="connsiteX921" fmla="*/ 7114588 w 7708392"/>
                <a:gd name="connsiteY921" fmla="*/ 734786 h 877824"/>
                <a:gd name="connsiteX922" fmla="*/ 7122313 w 7708392"/>
                <a:gd name="connsiteY922" fmla="*/ 832757 h 877824"/>
                <a:gd name="connsiteX923" fmla="*/ 7130038 w 7708392"/>
                <a:gd name="connsiteY923" fmla="*/ 734786 h 877824"/>
                <a:gd name="connsiteX924" fmla="*/ 7137762 w 7708392"/>
                <a:gd name="connsiteY924" fmla="*/ 685800 h 877824"/>
                <a:gd name="connsiteX925" fmla="*/ 7145488 w 7708392"/>
                <a:gd name="connsiteY925" fmla="*/ 783772 h 877824"/>
                <a:gd name="connsiteX926" fmla="*/ 7153213 w 7708392"/>
                <a:gd name="connsiteY926" fmla="*/ 783772 h 877824"/>
                <a:gd name="connsiteX927" fmla="*/ 7160937 w 7708392"/>
                <a:gd name="connsiteY927" fmla="*/ 783772 h 877824"/>
                <a:gd name="connsiteX928" fmla="*/ 7168662 w 7708392"/>
                <a:gd name="connsiteY928" fmla="*/ 783772 h 877824"/>
                <a:gd name="connsiteX929" fmla="*/ 7176387 w 7708392"/>
                <a:gd name="connsiteY929" fmla="*/ 734786 h 877824"/>
                <a:gd name="connsiteX930" fmla="*/ 7184112 w 7708392"/>
                <a:gd name="connsiteY930" fmla="*/ 832757 h 877824"/>
                <a:gd name="connsiteX931" fmla="*/ 7191837 w 7708392"/>
                <a:gd name="connsiteY931" fmla="*/ 734786 h 877824"/>
                <a:gd name="connsiteX932" fmla="*/ 7199561 w 7708392"/>
                <a:gd name="connsiteY932" fmla="*/ 734786 h 877824"/>
                <a:gd name="connsiteX933" fmla="*/ 7207286 w 7708392"/>
                <a:gd name="connsiteY933" fmla="*/ 832757 h 877824"/>
                <a:gd name="connsiteX934" fmla="*/ 7215011 w 7708392"/>
                <a:gd name="connsiteY934" fmla="*/ 734786 h 877824"/>
                <a:gd name="connsiteX935" fmla="*/ 7222736 w 7708392"/>
                <a:gd name="connsiteY935" fmla="*/ 734786 h 877824"/>
                <a:gd name="connsiteX936" fmla="*/ 7230461 w 7708392"/>
                <a:gd name="connsiteY936" fmla="*/ 783772 h 877824"/>
                <a:gd name="connsiteX937" fmla="*/ 7238186 w 7708392"/>
                <a:gd name="connsiteY937" fmla="*/ 734786 h 877824"/>
                <a:gd name="connsiteX938" fmla="*/ 7245910 w 7708392"/>
                <a:gd name="connsiteY938" fmla="*/ 832757 h 877824"/>
                <a:gd name="connsiteX939" fmla="*/ 7253635 w 7708392"/>
                <a:gd name="connsiteY939" fmla="*/ 783772 h 877824"/>
                <a:gd name="connsiteX940" fmla="*/ 7261361 w 7708392"/>
                <a:gd name="connsiteY940" fmla="*/ 832757 h 877824"/>
                <a:gd name="connsiteX941" fmla="*/ 7269085 w 7708392"/>
                <a:gd name="connsiteY941" fmla="*/ 783772 h 877824"/>
                <a:gd name="connsiteX942" fmla="*/ 7276810 w 7708392"/>
                <a:gd name="connsiteY942" fmla="*/ 832757 h 877824"/>
                <a:gd name="connsiteX943" fmla="*/ 7284535 w 7708392"/>
                <a:gd name="connsiteY943" fmla="*/ 783772 h 877824"/>
                <a:gd name="connsiteX944" fmla="*/ 7292259 w 7708392"/>
                <a:gd name="connsiteY944" fmla="*/ 832757 h 877824"/>
                <a:gd name="connsiteX945" fmla="*/ 7299985 w 7708392"/>
                <a:gd name="connsiteY945" fmla="*/ 783772 h 877824"/>
                <a:gd name="connsiteX946" fmla="*/ 7307709 w 7708392"/>
                <a:gd name="connsiteY946" fmla="*/ 832757 h 877824"/>
                <a:gd name="connsiteX947" fmla="*/ 7315434 w 7708392"/>
                <a:gd name="connsiteY947" fmla="*/ 734786 h 877824"/>
                <a:gd name="connsiteX948" fmla="*/ 7323159 w 7708392"/>
                <a:gd name="connsiteY948" fmla="*/ 734786 h 877824"/>
                <a:gd name="connsiteX949" fmla="*/ 7330884 w 7708392"/>
                <a:gd name="connsiteY949" fmla="*/ 832757 h 877824"/>
                <a:gd name="connsiteX950" fmla="*/ 7338609 w 7708392"/>
                <a:gd name="connsiteY950" fmla="*/ 783772 h 877824"/>
                <a:gd name="connsiteX951" fmla="*/ 7346333 w 7708392"/>
                <a:gd name="connsiteY951" fmla="*/ 734786 h 877824"/>
                <a:gd name="connsiteX952" fmla="*/ 7354058 w 7708392"/>
                <a:gd name="connsiteY952" fmla="*/ 783772 h 877824"/>
                <a:gd name="connsiteX953" fmla="*/ 7361783 w 7708392"/>
                <a:gd name="connsiteY953" fmla="*/ 734786 h 877824"/>
                <a:gd name="connsiteX954" fmla="*/ 7369508 w 7708392"/>
                <a:gd name="connsiteY954" fmla="*/ 783772 h 877824"/>
                <a:gd name="connsiteX955" fmla="*/ 7377233 w 7708392"/>
                <a:gd name="connsiteY955" fmla="*/ 685800 h 877824"/>
                <a:gd name="connsiteX956" fmla="*/ 7384958 w 7708392"/>
                <a:gd name="connsiteY956" fmla="*/ 783772 h 877824"/>
                <a:gd name="connsiteX957" fmla="*/ 7392683 w 7708392"/>
                <a:gd name="connsiteY957" fmla="*/ 734786 h 877824"/>
                <a:gd name="connsiteX958" fmla="*/ 7400407 w 7708392"/>
                <a:gd name="connsiteY958" fmla="*/ 832757 h 877824"/>
                <a:gd name="connsiteX959" fmla="*/ 7408133 w 7708392"/>
                <a:gd name="connsiteY959" fmla="*/ 734786 h 877824"/>
                <a:gd name="connsiteX960" fmla="*/ 7415858 w 7708392"/>
                <a:gd name="connsiteY960" fmla="*/ 734786 h 877824"/>
                <a:gd name="connsiteX961" fmla="*/ 7423582 w 7708392"/>
                <a:gd name="connsiteY961" fmla="*/ 783772 h 877824"/>
                <a:gd name="connsiteX962" fmla="*/ 7431307 w 7708392"/>
                <a:gd name="connsiteY962" fmla="*/ 734786 h 877824"/>
                <a:gd name="connsiteX963" fmla="*/ 7439032 w 7708392"/>
                <a:gd name="connsiteY963" fmla="*/ 832757 h 877824"/>
                <a:gd name="connsiteX964" fmla="*/ 7446757 w 7708392"/>
                <a:gd name="connsiteY964" fmla="*/ 734786 h 877824"/>
                <a:gd name="connsiteX965" fmla="*/ 7454482 w 7708392"/>
                <a:gd name="connsiteY965" fmla="*/ 734786 h 877824"/>
                <a:gd name="connsiteX966" fmla="*/ 7462206 w 7708392"/>
                <a:gd name="connsiteY966" fmla="*/ 734786 h 877824"/>
                <a:gd name="connsiteX967" fmla="*/ 7469931 w 7708392"/>
                <a:gd name="connsiteY967" fmla="*/ 734786 h 877824"/>
                <a:gd name="connsiteX968" fmla="*/ 7477656 w 7708392"/>
                <a:gd name="connsiteY968" fmla="*/ 734786 h 877824"/>
                <a:gd name="connsiteX969" fmla="*/ 7485381 w 7708392"/>
                <a:gd name="connsiteY969" fmla="*/ 734786 h 877824"/>
                <a:gd name="connsiteX970" fmla="*/ 7493106 w 7708392"/>
                <a:gd name="connsiteY970" fmla="*/ 734786 h 877824"/>
                <a:gd name="connsiteX971" fmla="*/ 7500831 w 7708392"/>
                <a:gd name="connsiteY971" fmla="*/ 734786 h 877824"/>
                <a:gd name="connsiteX972" fmla="*/ 7508555 w 7708392"/>
                <a:gd name="connsiteY972" fmla="*/ 685800 h 877824"/>
                <a:gd name="connsiteX973" fmla="*/ 7516280 w 7708392"/>
                <a:gd name="connsiteY973" fmla="*/ 783772 h 877824"/>
                <a:gd name="connsiteX974" fmla="*/ 7524006 w 7708392"/>
                <a:gd name="connsiteY974" fmla="*/ 783772 h 877824"/>
                <a:gd name="connsiteX975" fmla="*/ 7531730 w 7708392"/>
                <a:gd name="connsiteY975" fmla="*/ 783772 h 877824"/>
                <a:gd name="connsiteX976" fmla="*/ 7539455 w 7708392"/>
                <a:gd name="connsiteY976" fmla="*/ 783772 h 877824"/>
                <a:gd name="connsiteX977" fmla="*/ 7547181 w 7708392"/>
                <a:gd name="connsiteY977" fmla="*/ 783772 h 877824"/>
                <a:gd name="connsiteX978" fmla="*/ 7554904 w 7708392"/>
                <a:gd name="connsiteY978" fmla="*/ 832757 h 877824"/>
                <a:gd name="connsiteX979" fmla="*/ 7562630 w 7708392"/>
                <a:gd name="connsiteY979" fmla="*/ 685800 h 877824"/>
                <a:gd name="connsiteX980" fmla="*/ 7570354 w 7708392"/>
                <a:gd name="connsiteY980" fmla="*/ 783772 h 877824"/>
                <a:gd name="connsiteX981" fmla="*/ 7578079 w 7708392"/>
                <a:gd name="connsiteY981" fmla="*/ 734786 h 877824"/>
                <a:gd name="connsiteX982" fmla="*/ 7585804 w 7708392"/>
                <a:gd name="connsiteY982" fmla="*/ 783772 h 877824"/>
                <a:gd name="connsiteX983" fmla="*/ 7593529 w 7708392"/>
                <a:gd name="connsiteY983" fmla="*/ 734786 h 877824"/>
                <a:gd name="connsiteX984" fmla="*/ 7601254 w 7708392"/>
                <a:gd name="connsiteY984" fmla="*/ 832757 h 877824"/>
                <a:gd name="connsiteX985" fmla="*/ 7608979 w 7708392"/>
                <a:gd name="connsiteY985" fmla="*/ 783772 h 877824"/>
                <a:gd name="connsiteX986" fmla="*/ 7616702 w 7708392"/>
                <a:gd name="connsiteY986" fmla="*/ 832757 h 877824"/>
                <a:gd name="connsiteX987" fmla="*/ 7624428 w 7708392"/>
                <a:gd name="connsiteY987" fmla="*/ 734786 h 877824"/>
                <a:gd name="connsiteX988" fmla="*/ 7632153 w 7708392"/>
                <a:gd name="connsiteY988" fmla="*/ 783772 h 877824"/>
                <a:gd name="connsiteX989" fmla="*/ 7639878 w 7708392"/>
                <a:gd name="connsiteY989" fmla="*/ 783772 h 877824"/>
                <a:gd name="connsiteX990" fmla="*/ 7647603 w 7708392"/>
                <a:gd name="connsiteY990" fmla="*/ 734786 h 877824"/>
                <a:gd name="connsiteX991" fmla="*/ 7655328 w 7708392"/>
                <a:gd name="connsiteY991" fmla="*/ 685800 h 877824"/>
                <a:gd name="connsiteX992" fmla="*/ 7663052 w 7708392"/>
                <a:gd name="connsiteY992" fmla="*/ 832757 h 877824"/>
                <a:gd name="connsiteX993" fmla="*/ 7670777 w 7708392"/>
                <a:gd name="connsiteY993" fmla="*/ 783772 h 877824"/>
                <a:gd name="connsiteX994" fmla="*/ 7678502 w 7708392"/>
                <a:gd name="connsiteY994" fmla="*/ 832757 h 877824"/>
                <a:gd name="connsiteX995" fmla="*/ 7686227 w 7708392"/>
                <a:gd name="connsiteY995" fmla="*/ 783772 h 877824"/>
                <a:gd name="connsiteX996" fmla="*/ 7693951 w 7708392"/>
                <a:gd name="connsiteY996" fmla="*/ 734786 h 877824"/>
                <a:gd name="connsiteX997" fmla="*/ 7701677 w 7708392"/>
                <a:gd name="connsiteY997" fmla="*/ 832757 h 877824"/>
                <a:gd name="connsiteX998" fmla="*/ 7709402 w 7708392"/>
                <a:gd name="connsiteY998" fmla="*/ 832757 h 877824"/>
                <a:gd name="connsiteX999" fmla="*/ 7717127 w 7708392"/>
                <a:gd name="connsiteY999" fmla="*/ 734786 h 87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Lst>
              <a:rect l="l" t="t" r="r" b="b"/>
              <a:pathLst>
                <a:path w="7708392" h="877824">
                  <a:moveTo>
                    <a:pt x="0" y="783772"/>
                  </a:moveTo>
                  <a:lnTo>
                    <a:pt x="7725" y="783772"/>
                  </a:lnTo>
                  <a:lnTo>
                    <a:pt x="15450" y="783772"/>
                  </a:lnTo>
                  <a:lnTo>
                    <a:pt x="23174" y="734786"/>
                  </a:lnTo>
                  <a:lnTo>
                    <a:pt x="30899" y="685800"/>
                  </a:lnTo>
                  <a:lnTo>
                    <a:pt x="38624" y="783772"/>
                  </a:lnTo>
                  <a:lnTo>
                    <a:pt x="46349" y="783772"/>
                  </a:lnTo>
                  <a:lnTo>
                    <a:pt x="54074" y="734786"/>
                  </a:lnTo>
                  <a:lnTo>
                    <a:pt x="61799" y="783772"/>
                  </a:lnTo>
                  <a:lnTo>
                    <a:pt x="69524" y="783772"/>
                  </a:lnTo>
                  <a:lnTo>
                    <a:pt x="77248" y="832757"/>
                  </a:lnTo>
                  <a:lnTo>
                    <a:pt x="84973" y="783772"/>
                  </a:lnTo>
                  <a:lnTo>
                    <a:pt x="92698" y="734786"/>
                  </a:lnTo>
                  <a:lnTo>
                    <a:pt x="100423" y="734786"/>
                  </a:lnTo>
                  <a:lnTo>
                    <a:pt x="108148" y="783772"/>
                  </a:lnTo>
                  <a:lnTo>
                    <a:pt x="115873" y="783772"/>
                  </a:lnTo>
                  <a:lnTo>
                    <a:pt x="123598" y="783772"/>
                  </a:lnTo>
                  <a:lnTo>
                    <a:pt x="131322" y="783772"/>
                  </a:lnTo>
                  <a:lnTo>
                    <a:pt x="139047" y="832757"/>
                  </a:lnTo>
                  <a:lnTo>
                    <a:pt x="146772" y="734786"/>
                  </a:lnTo>
                  <a:lnTo>
                    <a:pt x="154497" y="783772"/>
                  </a:lnTo>
                  <a:lnTo>
                    <a:pt x="162222" y="783772"/>
                  </a:lnTo>
                  <a:lnTo>
                    <a:pt x="169947" y="783772"/>
                  </a:lnTo>
                  <a:lnTo>
                    <a:pt x="177671" y="734786"/>
                  </a:lnTo>
                  <a:lnTo>
                    <a:pt x="185396" y="783772"/>
                  </a:lnTo>
                  <a:lnTo>
                    <a:pt x="193121" y="734786"/>
                  </a:lnTo>
                  <a:lnTo>
                    <a:pt x="200846" y="734786"/>
                  </a:lnTo>
                  <a:lnTo>
                    <a:pt x="208571" y="734786"/>
                  </a:lnTo>
                  <a:lnTo>
                    <a:pt x="216296" y="783772"/>
                  </a:lnTo>
                  <a:lnTo>
                    <a:pt x="224021" y="734786"/>
                  </a:lnTo>
                  <a:lnTo>
                    <a:pt x="231745" y="832757"/>
                  </a:lnTo>
                  <a:lnTo>
                    <a:pt x="239470" y="783772"/>
                  </a:lnTo>
                  <a:lnTo>
                    <a:pt x="247195" y="734786"/>
                  </a:lnTo>
                  <a:lnTo>
                    <a:pt x="254920" y="783772"/>
                  </a:lnTo>
                  <a:lnTo>
                    <a:pt x="262645" y="783772"/>
                  </a:lnTo>
                  <a:lnTo>
                    <a:pt x="270370" y="734786"/>
                  </a:lnTo>
                  <a:lnTo>
                    <a:pt x="278095" y="783772"/>
                  </a:lnTo>
                  <a:lnTo>
                    <a:pt x="285819" y="783772"/>
                  </a:lnTo>
                  <a:lnTo>
                    <a:pt x="293544" y="783772"/>
                  </a:lnTo>
                  <a:lnTo>
                    <a:pt x="301269" y="734786"/>
                  </a:lnTo>
                  <a:lnTo>
                    <a:pt x="308994" y="783772"/>
                  </a:lnTo>
                  <a:lnTo>
                    <a:pt x="316719" y="783772"/>
                  </a:lnTo>
                  <a:lnTo>
                    <a:pt x="324444" y="832757"/>
                  </a:lnTo>
                  <a:lnTo>
                    <a:pt x="332169" y="783772"/>
                  </a:lnTo>
                  <a:lnTo>
                    <a:pt x="339893" y="734786"/>
                  </a:lnTo>
                  <a:lnTo>
                    <a:pt x="347618" y="734786"/>
                  </a:lnTo>
                  <a:lnTo>
                    <a:pt x="355343" y="783772"/>
                  </a:lnTo>
                  <a:lnTo>
                    <a:pt x="363068" y="734786"/>
                  </a:lnTo>
                  <a:lnTo>
                    <a:pt x="370793" y="783772"/>
                  </a:lnTo>
                  <a:lnTo>
                    <a:pt x="378518" y="734786"/>
                  </a:lnTo>
                  <a:lnTo>
                    <a:pt x="386242" y="832757"/>
                  </a:lnTo>
                  <a:lnTo>
                    <a:pt x="393967" y="734786"/>
                  </a:lnTo>
                  <a:lnTo>
                    <a:pt x="401692" y="734786"/>
                  </a:lnTo>
                  <a:lnTo>
                    <a:pt x="409417" y="783772"/>
                  </a:lnTo>
                  <a:lnTo>
                    <a:pt x="417142" y="783772"/>
                  </a:lnTo>
                  <a:lnTo>
                    <a:pt x="424867" y="783772"/>
                  </a:lnTo>
                  <a:lnTo>
                    <a:pt x="432592" y="734786"/>
                  </a:lnTo>
                  <a:lnTo>
                    <a:pt x="440316" y="783772"/>
                  </a:lnTo>
                  <a:lnTo>
                    <a:pt x="448041" y="832757"/>
                  </a:lnTo>
                  <a:lnTo>
                    <a:pt x="455766" y="734786"/>
                  </a:lnTo>
                  <a:lnTo>
                    <a:pt x="463491" y="832757"/>
                  </a:lnTo>
                  <a:lnTo>
                    <a:pt x="471216" y="783772"/>
                  </a:lnTo>
                  <a:lnTo>
                    <a:pt x="478941" y="832757"/>
                  </a:lnTo>
                  <a:lnTo>
                    <a:pt x="486666" y="783772"/>
                  </a:lnTo>
                  <a:lnTo>
                    <a:pt x="494390" y="734786"/>
                  </a:lnTo>
                  <a:lnTo>
                    <a:pt x="502115" y="685800"/>
                  </a:lnTo>
                  <a:lnTo>
                    <a:pt x="509840" y="783772"/>
                  </a:lnTo>
                  <a:lnTo>
                    <a:pt x="517565" y="734786"/>
                  </a:lnTo>
                  <a:lnTo>
                    <a:pt x="525290" y="734786"/>
                  </a:lnTo>
                  <a:lnTo>
                    <a:pt x="533015" y="734786"/>
                  </a:lnTo>
                  <a:lnTo>
                    <a:pt x="540739" y="783772"/>
                  </a:lnTo>
                  <a:lnTo>
                    <a:pt x="548464" y="734786"/>
                  </a:lnTo>
                  <a:lnTo>
                    <a:pt x="556189" y="783772"/>
                  </a:lnTo>
                  <a:lnTo>
                    <a:pt x="563914" y="734786"/>
                  </a:lnTo>
                  <a:lnTo>
                    <a:pt x="571639" y="832757"/>
                  </a:lnTo>
                  <a:lnTo>
                    <a:pt x="579364" y="734786"/>
                  </a:lnTo>
                  <a:lnTo>
                    <a:pt x="587089" y="685800"/>
                  </a:lnTo>
                  <a:lnTo>
                    <a:pt x="594813" y="783772"/>
                  </a:lnTo>
                  <a:lnTo>
                    <a:pt x="602538" y="734786"/>
                  </a:lnTo>
                  <a:lnTo>
                    <a:pt x="610263" y="734786"/>
                  </a:lnTo>
                  <a:lnTo>
                    <a:pt x="617988" y="783772"/>
                  </a:lnTo>
                  <a:lnTo>
                    <a:pt x="625713" y="783772"/>
                  </a:lnTo>
                  <a:lnTo>
                    <a:pt x="633438" y="783772"/>
                  </a:lnTo>
                  <a:lnTo>
                    <a:pt x="641163" y="734786"/>
                  </a:lnTo>
                  <a:lnTo>
                    <a:pt x="648887" y="783772"/>
                  </a:lnTo>
                  <a:lnTo>
                    <a:pt x="656612" y="734786"/>
                  </a:lnTo>
                  <a:lnTo>
                    <a:pt x="664337" y="832757"/>
                  </a:lnTo>
                  <a:lnTo>
                    <a:pt x="672062" y="783772"/>
                  </a:lnTo>
                  <a:lnTo>
                    <a:pt x="679787" y="832757"/>
                  </a:lnTo>
                  <a:lnTo>
                    <a:pt x="687512" y="783772"/>
                  </a:lnTo>
                  <a:lnTo>
                    <a:pt x="695237" y="832757"/>
                  </a:lnTo>
                  <a:lnTo>
                    <a:pt x="702961" y="734786"/>
                  </a:lnTo>
                  <a:lnTo>
                    <a:pt x="710686" y="783772"/>
                  </a:lnTo>
                  <a:lnTo>
                    <a:pt x="718411" y="783772"/>
                  </a:lnTo>
                  <a:lnTo>
                    <a:pt x="726136" y="832757"/>
                  </a:lnTo>
                  <a:lnTo>
                    <a:pt x="733861" y="734786"/>
                  </a:lnTo>
                  <a:lnTo>
                    <a:pt x="741586" y="783772"/>
                  </a:lnTo>
                  <a:lnTo>
                    <a:pt x="749311" y="734786"/>
                  </a:lnTo>
                  <a:lnTo>
                    <a:pt x="757035" y="783772"/>
                  </a:lnTo>
                  <a:lnTo>
                    <a:pt x="764760" y="734786"/>
                  </a:lnTo>
                  <a:lnTo>
                    <a:pt x="772485" y="734786"/>
                  </a:lnTo>
                  <a:lnTo>
                    <a:pt x="780210" y="832757"/>
                  </a:lnTo>
                  <a:lnTo>
                    <a:pt x="787935" y="783772"/>
                  </a:lnTo>
                  <a:lnTo>
                    <a:pt x="795660" y="734786"/>
                  </a:lnTo>
                  <a:lnTo>
                    <a:pt x="803385" y="734786"/>
                  </a:lnTo>
                  <a:lnTo>
                    <a:pt x="811109" y="832757"/>
                  </a:lnTo>
                  <a:lnTo>
                    <a:pt x="818834" y="832757"/>
                  </a:lnTo>
                  <a:lnTo>
                    <a:pt x="826559" y="734786"/>
                  </a:lnTo>
                  <a:lnTo>
                    <a:pt x="834284" y="783772"/>
                  </a:lnTo>
                  <a:lnTo>
                    <a:pt x="842009" y="783772"/>
                  </a:lnTo>
                  <a:lnTo>
                    <a:pt x="849734" y="783772"/>
                  </a:lnTo>
                  <a:lnTo>
                    <a:pt x="857458" y="734786"/>
                  </a:lnTo>
                  <a:lnTo>
                    <a:pt x="865183" y="734786"/>
                  </a:lnTo>
                  <a:lnTo>
                    <a:pt x="872908" y="734786"/>
                  </a:lnTo>
                  <a:lnTo>
                    <a:pt x="880633" y="832757"/>
                  </a:lnTo>
                  <a:lnTo>
                    <a:pt x="888358" y="685800"/>
                  </a:lnTo>
                  <a:lnTo>
                    <a:pt x="896083" y="734786"/>
                  </a:lnTo>
                  <a:lnTo>
                    <a:pt x="903808" y="783772"/>
                  </a:lnTo>
                  <a:lnTo>
                    <a:pt x="911532" y="832757"/>
                  </a:lnTo>
                  <a:lnTo>
                    <a:pt x="919257" y="734786"/>
                  </a:lnTo>
                  <a:lnTo>
                    <a:pt x="926982" y="783772"/>
                  </a:lnTo>
                  <a:lnTo>
                    <a:pt x="934707" y="734786"/>
                  </a:lnTo>
                  <a:lnTo>
                    <a:pt x="942432" y="783772"/>
                  </a:lnTo>
                  <a:lnTo>
                    <a:pt x="950157" y="783772"/>
                  </a:lnTo>
                  <a:lnTo>
                    <a:pt x="957882" y="783772"/>
                  </a:lnTo>
                  <a:lnTo>
                    <a:pt x="965606" y="734786"/>
                  </a:lnTo>
                  <a:lnTo>
                    <a:pt x="973331" y="783772"/>
                  </a:lnTo>
                  <a:lnTo>
                    <a:pt x="981056" y="734786"/>
                  </a:lnTo>
                  <a:lnTo>
                    <a:pt x="988781" y="783772"/>
                  </a:lnTo>
                  <a:lnTo>
                    <a:pt x="996506" y="734786"/>
                  </a:lnTo>
                  <a:lnTo>
                    <a:pt x="1004231" y="783772"/>
                  </a:lnTo>
                  <a:lnTo>
                    <a:pt x="1011956" y="734786"/>
                  </a:lnTo>
                  <a:lnTo>
                    <a:pt x="1019680" y="734786"/>
                  </a:lnTo>
                  <a:lnTo>
                    <a:pt x="1027405" y="734786"/>
                  </a:lnTo>
                  <a:lnTo>
                    <a:pt x="1035130" y="734786"/>
                  </a:lnTo>
                  <a:lnTo>
                    <a:pt x="1042855" y="734786"/>
                  </a:lnTo>
                  <a:lnTo>
                    <a:pt x="1050580" y="734786"/>
                  </a:lnTo>
                  <a:lnTo>
                    <a:pt x="1058305" y="783772"/>
                  </a:lnTo>
                  <a:lnTo>
                    <a:pt x="1066029" y="734786"/>
                  </a:lnTo>
                  <a:lnTo>
                    <a:pt x="1073754" y="734786"/>
                  </a:lnTo>
                  <a:lnTo>
                    <a:pt x="1081479" y="734786"/>
                  </a:lnTo>
                  <a:lnTo>
                    <a:pt x="1089204" y="783772"/>
                  </a:lnTo>
                  <a:lnTo>
                    <a:pt x="1096929" y="783772"/>
                  </a:lnTo>
                  <a:lnTo>
                    <a:pt x="1104654" y="734786"/>
                  </a:lnTo>
                  <a:lnTo>
                    <a:pt x="1112379" y="783772"/>
                  </a:lnTo>
                  <a:lnTo>
                    <a:pt x="1120103" y="783772"/>
                  </a:lnTo>
                  <a:lnTo>
                    <a:pt x="1127828" y="783772"/>
                  </a:lnTo>
                  <a:lnTo>
                    <a:pt x="1135553" y="734786"/>
                  </a:lnTo>
                  <a:lnTo>
                    <a:pt x="1143278" y="783772"/>
                  </a:lnTo>
                  <a:lnTo>
                    <a:pt x="1151003" y="783772"/>
                  </a:lnTo>
                  <a:lnTo>
                    <a:pt x="1158728" y="783772"/>
                  </a:lnTo>
                  <a:lnTo>
                    <a:pt x="1166453" y="685800"/>
                  </a:lnTo>
                  <a:lnTo>
                    <a:pt x="1174177" y="832757"/>
                  </a:lnTo>
                  <a:lnTo>
                    <a:pt x="1181902" y="783772"/>
                  </a:lnTo>
                  <a:lnTo>
                    <a:pt x="1189627" y="832757"/>
                  </a:lnTo>
                  <a:lnTo>
                    <a:pt x="1197352" y="783772"/>
                  </a:lnTo>
                  <a:lnTo>
                    <a:pt x="1205077" y="734786"/>
                  </a:lnTo>
                  <a:lnTo>
                    <a:pt x="1212802" y="734786"/>
                  </a:lnTo>
                  <a:lnTo>
                    <a:pt x="1220527" y="832757"/>
                  </a:lnTo>
                  <a:lnTo>
                    <a:pt x="1228251" y="685800"/>
                  </a:lnTo>
                  <a:lnTo>
                    <a:pt x="1235976" y="685800"/>
                  </a:lnTo>
                  <a:lnTo>
                    <a:pt x="1243701" y="783772"/>
                  </a:lnTo>
                  <a:lnTo>
                    <a:pt x="1251426" y="783772"/>
                  </a:lnTo>
                  <a:lnTo>
                    <a:pt x="1259151" y="734786"/>
                  </a:lnTo>
                  <a:lnTo>
                    <a:pt x="1266876" y="734786"/>
                  </a:lnTo>
                  <a:lnTo>
                    <a:pt x="1274600" y="832757"/>
                  </a:lnTo>
                  <a:lnTo>
                    <a:pt x="1282325" y="832757"/>
                  </a:lnTo>
                  <a:lnTo>
                    <a:pt x="1290050" y="734786"/>
                  </a:lnTo>
                  <a:lnTo>
                    <a:pt x="1297775" y="734786"/>
                  </a:lnTo>
                  <a:lnTo>
                    <a:pt x="1305500" y="783772"/>
                  </a:lnTo>
                  <a:lnTo>
                    <a:pt x="1313225" y="832757"/>
                  </a:lnTo>
                  <a:lnTo>
                    <a:pt x="1320950" y="734786"/>
                  </a:lnTo>
                  <a:lnTo>
                    <a:pt x="1328674" y="783772"/>
                  </a:lnTo>
                  <a:lnTo>
                    <a:pt x="1336399" y="734786"/>
                  </a:lnTo>
                  <a:lnTo>
                    <a:pt x="1344124" y="783772"/>
                  </a:lnTo>
                  <a:lnTo>
                    <a:pt x="1351849" y="734786"/>
                  </a:lnTo>
                  <a:lnTo>
                    <a:pt x="1359574" y="783772"/>
                  </a:lnTo>
                  <a:lnTo>
                    <a:pt x="1367299" y="734786"/>
                  </a:lnTo>
                  <a:lnTo>
                    <a:pt x="1375024" y="783772"/>
                  </a:lnTo>
                  <a:lnTo>
                    <a:pt x="1382748" y="734786"/>
                  </a:lnTo>
                  <a:lnTo>
                    <a:pt x="1390473" y="783772"/>
                  </a:lnTo>
                  <a:lnTo>
                    <a:pt x="1398198" y="734786"/>
                  </a:lnTo>
                  <a:lnTo>
                    <a:pt x="1405923" y="734786"/>
                  </a:lnTo>
                  <a:lnTo>
                    <a:pt x="1413648" y="734786"/>
                  </a:lnTo>
                  <a:lnTo>
                    <a:pt x="1421373" y="832757"/>
                  </a:lnTo>
                  <a:lnTo>
                    <a:pt x="1429097" y="783772"/>
                  </a:lnTo>
                  <a:lnTo>
                    <a:pt x="1436822" y="783772"/>
                  </a:lnTo>
                  <a:lnTo>
                    <a:pt x="1444547" y="734786"/>
                  </a:lnTo>
                  <a:lnTo>
                    <a:pt x="1452272" y="734786"/>
                  </a:lnTo>
                  <a:lnTo>
                    <a:pt x="1459997" y="734786"/>
                  </a:lnTo>
                  <a:lnTo>
                    <a:pt x="1467722" y="832757"/>
                  </a:lnTo>
                  <a:lnTo>
                    <a:pt x="1475447" y="734786"/>
                  </a:lnTo>
                  <a:lnTo>
                    <a:pt x="1483171" y="734786"/>
                  </a:lnTo>
                  <a:lnTo>
                    <a:pt x="1490896" y="783772"/>
                  </a:lnTo>
                  <a:lnTo>
                    <a:pt x="1498621" y="783772"/>
                  </a:lnTo>
                  <a:lnTo>
                    <a:pt x="1506346" y="734786"/>
                  </a:lnTo>
                  <a:lnTo>
                    <a:pt x="1514071" y="783772"/>
                  </a:lnTo>
                  <a:lnTo>
                    <a:pt x="1521796" y="734786"/>
                  </a:lnTo>
                  <a:lnTo>
                    <a:pt x="1529521" y="783772"/>
                  </a:lnTo>
                  <a:lnTo>
                    <a:pt x="1537245" y="734786"/>
                  </a:lnTo>
                  <a:lnTo>
                    <a:pt x="1544970" y="832757"/>
                  </a:lnTo>
                  <a:lnTo>
                    <a:pt x="1552695" y="783772"/>
                  </a:lnTo>
                  <a:lnTo>
                    <a:pt x="1560420" y="783772"/>
                  </a:lnTo>
                  <a:lnTo>
                    <a:pt x="1568145" y="783772"/>
                  </a:lnTo>
                  <a:lnTo>
                    <a:pt x="1575870" y="734786"/>
                  </a:lnTo>
                  <a:lnTo>
                    <a:pt x="1583595" y="783772"/>
                  </a:lnTo>
                  <a:lnTo>
                    <a:pt x="1591319" y="734786"/>
                  </a:lnTo>
                  <a:lnTo>
                    <a:pt x="1599044" y="734786"/>
                  </a:lnTo>
                  <a:lnTo>
                    <a:pt x="1606769" y="783772"/>
                  </a:lnTo>
                  <a:lnTo>
                    <a:pt x="1614494" y="783772"/>
                  </a:lnTo>
                  <a:lnTo>
                    <a:pt x="1622219" y="783772"/>
                  </a:lnTo>
                  <a:lnTo>
                    <a:pt x="1629944" y="734786"/>
                  </a:lnTo>
                  <a:lnTo>
                    <a:pt x="1637668" y="734786"/>
                  </a:lnTo>
                  <a:lnTo>
                    <a:pt x="1645393" y="538843"/>
                  </a:lnTo>
                  <a:lnTo>
                    <a:pt x="1653118" y="146957"/>
                  </a:lnTo>
                  <a:lnTo>
                    <a:pt x="1660843" y="195943"/>
                  </a:lnTo>
                  <a:lnTo>
                    <a:pt x="1668568" y="636815"/>
                  </a:lnTo>
                  <a:lnTo>
                    <a:pt x="1676293" y="734786"/>
                  </a:lnTo>
                  <a:lnTo>
                    <a:pt x="1684018" y="244928"/>
                  </a:lnTo>
                  <a:lnTo>
                    <a:pt x="1691742" y="97972"/>
                  </a:lnTo>
                  <a:lnTo>
                    <a:pt x="1699467" y="685800"/>
                  </a:lnTo>
                  <a:lnTo>
                    <a:pt x="1707192" y="783772"/>
                  </a:lnTo>
                  <a:lnTo>
                    <a:pt x="1714917" y="244928"/>
                  </a:lnTo>
                  <a:lnTo>
                    <a:pt x="1722642" y="146957"/>
                  </a:lnTo>
                  <a:lnTo>
                    <a:pt x="1730367" y="587829"/>
                  </a:lnTo>
                  <a:lnTo>
                    <a:pt x="1738092" y="734786"/>
                  </a:lnTo>
                  <a:lnTo>
                    <a:pt x="1745816" y="342900"/>
                  </a:lnTo>
                  <a:lnTo>
                    <a:pt x="1753541" y="97972"/>
                  </a:lnTo>
                  <a:lnTo>
                    <a:pt x="1761266" y="440872"/>
                  </a:lnTo>
                  <a:lnTo>
                    <a:pt x="1768991" y="734786"/>
                  </a:lnTo>
                  <a:lnTo>
                    <a:pt x="1776716" y="489857"/>
                  </a:lnTo>
                  <a:lnTo>
                    <a:pt x="1784441" y="146957"/>
                  </a:lnTo>
                  <a:lnTo>
                    <a:pt x="1792166" y="195943"/>
                  </a:lnTo>
                  <a:lnTo>
                    <a:pt x="1799890" y="783772"/>
                  </a:lnTo>
                  <a:lnTo>
                    <a:pt x="1807615" y="685800"/>
                  </a:lnTo>
                  <a:lnTo>
                    <a:pt x="1815340" y="195943"/>
                  </a:lnTo>
                  <a:lnTo>
                    <a:pt x="1823065" y="146957"/>
                  </a:lnTo>
                  <a:lnTo>
                    <a:pt x="1830790" y="685800"/>
                  </a:lnTo>
                  <a:lnTo>
                    <a:pt x="1838515" y="734786"/>
                  </a:lnTo>
                  <a:lnTo>
                    <a:pt x="1846239" y="195943"/>
                  </a:lnTo>
                  <a:lnTo>
                    <a:pt x="1853964" y="97972"/>
                  </a:lnTo>
                  <a:lnTo>
                    <a:pt x="1861689" y="97972"/>
                  </a:lnTo>
                  <a:lnTo>
                    <a:pt x="1869414" y="48986"/>
                  </a:lnTo>
                  <a:lnTo>
                    <a:pt x="1877139" y="440872"/>
                  </a:lnTo>
                  <a:lnTo>
                    <a:pt x="1884864" y="685800"/>
                  </a:lnTo>
                  <a:lnTo>
                    <a:pt x="1892589" y="293915"/>
                  </a:lnTo>
                  <a:lnTo>
                    <a:pt x="1900313" y="146957"/>
                  </a:lnTo>
                  <a:lnTo>
                    <a:pt x="1908038" y="244928"/>
                  </a:lnTo>
                  <a:lnTo>
                    <a:pt x="1915763" y="734786"/>
                  </a:lnTo>
                  <a:lnTo>
                    <a:pt x="1923488" y="587829"/>
                  </a:lnTo>
                  <a:lnTo>
                    <a:pt x="1931213" y="146957"/>
                  </a:lnTo>
                  <a:lnTo>
                    <a:pt x="1938938" y="48986"/>
                  </a:lnTo>
                  <a:lnTo>
                    <a:pt x="1946663" y="734786"/>
                  </a:lnTo>
                  <a:lnTo>
                    <a:pt x="1954387" y="783772"/>
                  </a:lnTo>
                  <a:lnTo>
                    <a:pt x="1962112" y="783772"/>
                  </a:lnTo>
                  <a:lnTo>
                    <a:pt x="1969837" y="734786"/>
                  </a:lnTo>
                  <a:lnTo>
                    <a:pt x="1977562" y="195943"/>
                  </a:lnTo>
                  <a:lnTo>
                    <a:pt x="1985287" y="48986"/>
                  </a:lnTo>
                  <a:lnTo>
                    <a:pt x="1993012" y="636815"/>
                  </a:lnTo>
                  <a:lnTo>
                    <a:pt x="2000737" y="734786"/>
                  </a:lnTo>
                  <a:lnTo>
                    <a:pt x="2008461" y="244928"/>
                  </a:lnTo>
                  <a:lnTo>
                    <a:pt x="2016186" y="48986"/>
                  </a:lnTo>
                  <a:lnTo>
                    <a:pt x="2023911" y="489857"/>
                  </a:lnTo>
                  <a:lnTo>
                    <a:pt x="2031636" y="685800"/>
                  </a:lnTo>
                  <a:lnTo>
                    <a:pt x="2039361" y="391886"/>
                  </a:lnTo>
                  <a:lnTo>
                    <a:pt x="2047086" y="146957"/>
                  </a:lnTo>
                  <a:lnTo>
                    <a:pt x="2054810" y="48986"/>
                  </a:lnTo>
                  <a:lnTo>
                    <a:pt x="2062535" y="48986"/>
                  </a:lnTo>
                  <a:lnTo>
                    <a:pt x="2070260" y="146957"/>
                  </a:lnTo>
                  <a:lnTo>
                    <a:pt x="2077985" y="734786"/>
                  </a:lnTo>
                  <a:lnTo>
                    <a:pt x="2085710" y="783772"/>
                  </a:lnTo>
                  <a:lnTo>
                    <a:pt x="2093435" y="734786"/>
                  </a:lnTo>
                  <a:lnTo>
                    <a:pt x="2101160" y="783772"/>
                  </a:lnTo>
                  <a:lnTo>
                    <a:pt x="2108884" y="195943"/>
                  </a:lnTo>
                  <a:lnTo>
                    <a:pt x="2116609" y="97972"/>
                  </a:lnTo>
                  <a:lnTo>
                    <a:pt x="2124334" y="48986"/>
                  </a:lnTo>
                  <a:lnTo>
                    <a:pt x="2132059" y="97972"/>
                  </a:lnTo>
                  <a:lnTo>
                    <a:pt x="2139784" y="538843"/>
                  </a:lnTo>
                  <a:lnTo>
                    <a:pt x="2147509" y="783772"/>
                  </a:lnTo>
                  <a:lnTo>
                    <a:pt x="2155234" y="293915"/>
                  </a:lnTo>
                  <a:lnTo>
                    <a:pt x="2162958" y="146957"/>
                  </a:lnTo>
                  <a:lnTo>
                    <a:pt x="2170683" y="391886"/>
                  </a:lnTo>
                  <a:lnTo>
                    <a:pt x="2178408" y="783772"/>
                  </a:lnTo>
                  <a:lnTo>
                    <a:pt x="2186133" y="489857"/>
                  </a:lnTo>
                  <a:lnTo>
                    <a:pt x="2193858" y="146957"/>
                  </a:lnTo>
                  <a:lnTo>
                    <a:pt x="2201583" y="244928"/>
                  </a:lnTo>
                  <a:lnTo>
                    <a:pt x="2209308" y="783772"/>
                  </a:lnTo>
                  <a:lnTo>
                    <a:pt x="2217032" y="734786"/>
                  </a:lnTo>
                  <a:lnTo>
                    <a:pt x="2224757" y="832757"/>
                  </a:lnTo>
                  <a:lnTo>
                    <a:pt x="2232482" y="685800"/>
                  </a:lnTo>
                  <a:lnTo>
                    <a:pt x="2240207" y="244928"/>
                  </a:lnTo>
                  <a:lnTo>
                    <a:pt x="2247932" y="48986"/>
                  </a:lnTo>
                  <a:lnTo>
                    <a:pt x="2255657" y="0"/>
                  </a:lnTo>
                  <a:lnTo>
                    <a:pt x="2263381" y="48986"/>
                  </a:lnTo>
                  <a:lnTo>
                    <a:pt x="2271106" y="636815"/>
                  </a:lnTo>
                  <a:lnTo>
                    <a:pt x="2278831" y="685800"/>
                  </a:lnTo>
                  <a:lnTo>
                    <a:pt x="2286556" y="685800"/>
                  </a:lnTo>
                  <a:lnTo>
                    <a:pt x="2294281" y="734786"/>
                  </a:lnTo>
                  <a:lnTo>
                    <a:pt x="2302006" y="342900"/>
                  </a:lnTo>
                  <a:lnTo>
                    <a:pt x="2309731" y="97972"/>
                  </a:lnTo>
                  <a:lnTo>
                    <a:pt x="2317455" y="293915"/>
                  </a:lnTo>
                  <a:lnTo>
                    <a:pt x="2325180" y="734786"/>
                  </a:lnTo>
                  <a:lnTo>
                    <a:pt x="2332905" y="538843"/>
                  </a:lnTo>
                  <a:lnTo>
                    <a:pt x="2340630" y="97972"/>
                  </a:lnTo>
                  <a:lnTo>
                    <a:pt x="2348355" y="97972"/>
                  </a:lnTo>
                  <a:lnTo>
                    <a:pt x="2356080" y="97972"/>
                  </a:lnTo>
                  <a:lnTo>
                    <a:pt x="2363805" y="48986"/>
                  </a:lnTo>
                  <a:lnTo>
                    <a:pt x="2371529" y="587829"/>
                  </a:lnTo>
                  <a:lnTo>
                    <a:pt x="2379254" y="636815"/>
                  </a:lnTo>
                  <a:lnTo>
                    <a:pt x="2386979" y="146957"/>
                  </a:lnTo>
                  <a:lnTo>
                    <a:pt x="2394704" y="48986"/>
                  </a:lnTo>
                  <a:lnTo>
                    <a:pt x="2402429" y="636815"/>
                  </a:lnTo>
                  <a:lnTo>
                    <a:pt x="2410154" y="685800"/>
                  </a:lnTo>
                  <a:lnTo>
                    <a:pt x="2417878" y="783772"/>
                  </a:lnTo>
                  <a:lnTo>
                    <a:pt x="2425603" y="783772"/>
                  </a:lnTo>
                  <a:lnTo>
                    <a:pt x="2433328" y="342900"/>
                  </a:lnTo>
                  <a:lnTo>
                    <a:pt x="2441053" y="97972"/>
                  </a:lnTo>
                  <a:lnTo>
                    <a:pt x="2448778" y="440872"/>
                  </a:lnTo>
                  <a:lnTo>
                    <a:pt x="2456503" y="734786"/>
                  </a:lnTo>
                  <a:lnTo>
                    <a:pt x="2464228" y="489857"/>
                  </a:lnTo>
                  <a:lnTo>
                    <a:pt x="2471952" y="146957"/>
                  </a:lnTo>
                  <a:lnTo>
                    <a:pt x="2479677" y="48986"/>
                  </a:lnTo>
                  <a:lnTo>
                    <a:pt x="2487402" y="48986"/>
                  </a:lnTo>
                  <a:lnTo>
                    <a:pt x="2495127" y="97972"/>
                  </a:lnTo>
                  <a:lnTo>
                    <a:pt x="2502852" y="685800"/>
                  </a:lnTo>
                  <a:lnTo>
                    <a:pt x="2510577" y="734786"/>
                  </a:lnTo>
                  <a:lnTo>
                    <a:pt x="2518302" y="734786"/>
                  </a:lnTo>
                  <a:lnTo>
                    <a:pt x="2526026" y="734786"/>
                  </a:lnTo>
                  <a:lnTo>
                    <a:pt x="2533751" y="195943"/>
                  </a:lnTo>
                  <a:lnTo>
                    <a:pt x="2541476" y="146957"/>
                  </a:lnTo>
                  <a:lnTo>
                    <a:pt x="2549201" y="636815"/>
                  </a:lnTo>
                  <a:lnTo>
                    <a:pt x="2556926" y="685800"/>
                  </a:lnTo>
                  <a:lnTo>
                    <a:pt x="2564651" y="244928"/>
                  </a:lnTo>
                  <a:lnTo>
                    <a:pt x="2572376" y="97972"/>
                  </a:lnTo>
                  <a:lnTo>
                    <a:pt x="2580100" y="391886"/>
                  </a:lnTo>
                  <a:lnTo>
                    <a:pt x="2587825" y="734786"/>
                  </a:lnTo>
                  <a:lnTo>
                    <a:pt x="2595550" y="440872"/>
                  </a:lnTo>
                  <a:lnTo>
                    <a:pt x="2603275" y="146957"/>
                  </a:lnTo>
                  <a:lnTo>
                    <a:pt x="2611000" y="244928"/>
                  </a:lnTo>
                  <a:lnTo>
                    <a:pt x="2618725" y="685800"/>
                  </a:lnTo>
                  <a:lnTo>
                    <a:pt x="2626449" y="636815"/>
                  </a:lnTo>
                  <a:lnTo>
                    <a:pt x="2634174" y="195943"/>
                  </a:lnTo>
                  <a:lnTo>
                    <a:pt x="2641899" y="48986"/>
                  </a:lnTo>
                  <a:lnTo>
                    <a:pt x="2649624" y="734786"/>
                  </a:lnTo>
                  <a:lnTo>
                    <a:pt x="2657349" y="734786"/>
                  </a:lnTo>
                  <a:lnTo>
                    <a:pt x="2665074" y="195943"/>
                  </a:lnTo>
                  <a:lnTo>
                    <a:pt x="2672799" y="48986"/>
                  </a:lnTo>
                  <a:lnTo>
                    <a:pt x="2680523" y="587829"/>
                  </a:lnTo>
                  <a:lnTo>
                    <a:pt x="2688248" y="734786"/>
                  </a:lnTo>
                  <a:lnTo>
                    <a:pt x="2695973" y="244928"/>
                  </a:lnTo>
                  <a:lnTo>
                    <a:pt x="2703698" y="146957"/>
                  </a:lnTo>
                  <a:lnTo>
                    <a:pt x="2711423" y="440872"/>
                  </a:lnTo>
                  <a:lnTo>
                    <a:pt x="2719148" y="783772"/>
                  </a:lnTo>
                  <a:lnTo>
                    <a:pt x="2726873" y="391886"/>
                  </a:lnTo>
                  <a:lnTo>
                    <a:pt x="2734597" y="97972"/>
                  </a:lnTo>
                  <a:lnTo>
                    <a:pt x="2742322" y="244928"/>
                  </a:lnTo>
                  <a:lnTo>
                    <a:pt x="2750047" y="685800"/>
                  </a:lnTo>
                  <a:lnTo>
                    <a:pt x="2757772" y="587829"/>
                  </a:lnTo>
                  <a:lnTo>
                    <a:pt x="2765497" y="146957"/>
                  </a:lnTo>
                  <a:lnTo>
                    <a:pt x="2773222" y="146957"/>
                  </a:lnTo>
                  <a:lnTo>
                    <a:pt x="2780947" y="685800"/>
                  </a:lnTo>
                  <a:lnTo>
                    <a:pt x="2788671" y="783772"/>
                  </a:lnTo>
                  <a:lnTo>
                    <a:pt x="2796396" y="195943"/>
                  </a:lnTo>
                  <a:lnTo>
                    <a:pt x="2804121" y="48986"/>
                  </a:lnTo>
                  <a:lnTo>
                    <a:pt x="2811846" y="636815"/>
                  </a:lnTo>
                  <a:lnTo>
                    <a:pt x="2819571" y="734786"/>
                  </a:lnTo>
                  <a:lnTo>
                    <a:pt x="2827296" y="244928"/>
                  </a:lnTo>
                  <a:lnTo>
                    <a:pt x="2835020" y="48986"/>
                  </a:lnTo>
                  <a:lnTo>
                    <a:pt x="2842745" y="538843"/>
                  </a:lnTo>
                  <a:lnTo>
                    <a:pt x="2850470" y="734786"/>
                  </a:lnTo>
                  <a:lnTo>
                    <a:pt x="2858195" y="342900"/>
                  </a:lnTo>
                  <a:lnTo>
                    <a:pt x="2865920" y="97972"/>
                  </a:lnTo>
                  <a:lnTo>
                    <a:pt x="2873645" y="48986"/>
                  </a:lnTo>
                  <a:lnTo>
                    <a:pt x="2881370" y="48986"/>
                  </a:lnTo>
                  <a:lnTo>
                    <a:pt x="2889094" y="146957"/>
                  </a:lnTo>
                  <a:lnTo>
                    <a:pt x="2896819" y="636815"/>
                  </a:lnTo>
                  <a:lnTo>
                    <a:pt x="2904544" y="734786"/>
                  </a:lnTo>
                  <a:lnTo>
                    <a:pt x="2912269" y="734786"/>
                  </a:lnTo>
                  <a:lnTo>
                    <a:pt x="2919994" y="783772"/>
                  </a:lnTo>
                  <a:lnTo>
                    <a:pt x="2927719" y="146957"/>
                  </a:lnTo>
                  <a:lnTo>
                    <a:pt x="2935444" y="97972"/>
                  </a:lnTo>
                  <a:lnTo>
                    <a:pt x="2943168" y="685800"/>
                  </a:lnTo>
                  <a:lnTo>
                    <a:pt x="2950893" y="783772"/>
                  </a:lnTo>
                  <a:lnTo>
                    <a:pt x="2958618" y="195943"/>
                  </a:lnTo>
                  <a:lnTo>
                    <a:pt x="2966343" y="97972"/>
                  </a:lnTo>
                  <a:lnTo>
                    <a:pt x="2974068" y="538843"/>
                  </a:lnTo>
                  <a:lnTo>
                    <a:pt x="2981793" y="783772"/>
                  </a:lnTo>
                  <a:lnTo>
                    <a:pt x="2989518" y="342900"/>
                  </a:lnTo>
                  <a:lnTo>
                    <a:pt x="2997242" y="48986"/>
                  </a:lnTo>
                  <a:lnTo>
                    <a:pt x="3004967" y="48986"/>
                  </a:lnTo>
                  <a:lnTo>
                    <a:pt x="3012692" y="0"/>
                  </a:lnTo>
                  <a:lnTo>
                    <a:pt x="3020417" y="195943"/>
                  </a:lnTo>
                  <a:lnTo>
                    <a:pt x="3028142" y="685800"/>
                  </a:lnTo>
                  <a:lnTo>
                    <a:pt x="3035867" y="587829"/>
                  </a:lnTo>
                  <a:lnTo>
                    <a:pt x="3043592" y="146957"/>
                  </a:lnTo>
                  <a:lnTo>
                    <a:pt x="3051316" y="48986"/>
                  </a:lnTo>
                  <a:lnTo>
                    <a:pt x="3059041" y="685800"/>
                  </a:lnTo>
                  <a:lnTo>
                    <a:pt x="3066766" y="734786"/>
                  </a:lnTo>
                  <a:lnTo>
                    <a:pt x="3074491" y="97972"/>
                  </a:lnTo>
                  <a:lnTo>
                    <a:pt x="3082216" y="48986"/>
                  </a:lnTo>
                  <a:lnTo>
                    <a:pt x="3089941" y="587829"/>
                  </a:lnTo>
                  <a:lnTo>
                    <a:pt x="3097665" y="685800"/>
                  </a:lnTo>
                  <a:lnTo>
                    <a:pt x="3105390" y="244928"/>
                  </a:lnTo>
                  <a:lnTo>
                    <a:pt x="3113115" y="48986"/>
                  </a:lnTo>
                  <a:lnTo>
                    <a:pt x="3120840" y="489857"/>
                  </a:lnTo>
                  <a:lnTo>
                    <a:pt x="3128565" y="734786"/>
                  </a:lnTo>
                  <a:lnTo>
                    <a:pt x="3136290" y="783772"/>
                  </a:lnTo>
                  <a:lnTo>
                    <a:pt x="3144014" y="685800"/>
                  </a:lnTo>
                  <a:lnTo>
                    <a:pt x="3151740" y="440872"/>
                  </a:lnTo>
                  <a:lnTo>
                    <a:pt x="3159464" y="195943"/>
                  </a:lnTo>
                  <a:lnTo>
                    <a:pt x="3167189" y="0"/>
                  </a:lnTo>
                  <a:lnTo>
                    <a:pt x="3174914" y="0"/>
                  </a:lnTo>
                  <a:lnTo>
                    <a:pt x="3182639" y="0"/>
                  </a:lnTo>
                  <a:lnTo>
                    <a:pt x="3190364" y="636815"/>
                  </a:lnTo>
                  <a:lnTo>
                    <a:pt x="3198089" y="734786"/>
                  </a:lnTo>
                  <a:lnTo>
                    <a:pt x="3205813" y="734786"/>
                  </a:lnTo>
                  <a:lnTo>
                    <a:pt x="3213538" y="734786"/>
                  </a:lnTo>
                  <a:lnTo>
                    <a:pt x="3221263" y="195943"/>
                  </a:lnTo>
                  <a:lnTo>
                    <a:pt x="3228988" y="97972"/>
                  </a:lnTo>
                  <a:lnTo>
                    <a:pt x="3236713" y="48986"/>
                  </a:lnTo>
                  <a:lnTo>
                    <a:pt x="3244438" y="0"/>
                  </a:lnTo>
                  <a:lnTo>
                    <a:pt x="3252162" y="538843"/>
                  </a:lnTo>
                  <a:lnTo>
                    <a:pt x="3259887" y="783772"/>
                  </a:lnTo>
                  <a:lnTo>
                    <a:pt x="3267612" y="342900"/>
                  </a:lnTo>
                  <a:lnTo>
                    <a:pt x="3275337" y="48986"/>
                  </a:lnTo>
                  <a:lnTo>
                    <a:pt x="3283062" y="293915"/>
                  </a:lnTo>
                  <a:lnTo>
                    <a:pt x="3290787" y="783772"/>
                  </a:lnTo>
                  <a:lnTo>
                    <a:pt x="3298511" y="783772"/>
                  </a:lnTo>
                  <a:lnTo>
                    <a:pt x="3306237" y="783772"/>
                  </a:lnTo>
                  <a:lnTo>
                    <a:pt x="3313961" y="636815"/>
                  </a:lnTo>
                  <a:lnTo>
                    <a:pt x="3321686" y="146957"/>
                  </a:lnTo>
                  <a:lnTo>
                    <a:pt x="3329411" y="97972"/>
                  </a:lnTo>
                  <a:lnTo>
                    <a:pt x="3337136" y="685800"/>
                  </a:lnTo>
                  <a:lnTo>
                    <a:pt x="3344861" y="734786"/>
                  </a:lnTo>
                  <a:lnTo>
                    <a:pt x="3352586" y="195943"/>
                  </a:lnTo>
                  <a:lnTo>
                    <a:pt x="3360310" y="97972"/>
                  </a:lnTo>
                  <a:lnTo>
                    <a:pt x="3368035" y="97972"/>
                  </a:lnTo>
                  <a:lnTo>
                    <a:pt x="3375760" y="0"/>
                  </a:lnTo>
                  <a:lnTo>
                    <a:pt x="3383485" y="538843"/>
                  </a:lnTo>
                  <a:lnTo>
                    <a:pt x="3391210" y="734786"/>
                  </a:lnTo>
                  <a:lnTo>
                    <a:pt x="3398935" y="342900"/>
                  </a:lnTo>
                  <a:lnTo>
                    <a:pt x="3406659" y="97972"/>
                  </a:lnTo>
                  <a:lnTo>
                    <a:pt x="3414384" y="342900"/>
                  </a:lnTo>
                  <a:lnTo>
                    <a:pt x="3422109" y="783772"/>
                  </a:lnTo>
                  <a:lnTo>
                    <a:pt x="3429834" y="440872"/>
                  </a:lnTo>
                  <a:lnTo>
                    <a:pt x="3437559" y="146957"/>
                  </a:lnTo>
                  <a:lnTo>
                    <a:pt x="3445284" y="146957"/>
                  </a:lnTo>
                  <a:lnTo>
                    <a:pt x="3453008" y="685800"/>
                  </a:lnTo>
                  <a:lnTo>
                    <a:pt x="3460734" y="734786"/>
                  </a:lnTo>
                  <a:lnTo>
                    <a:pt x="3468458" y="685800"/>
                  </a:lnTo>
                  <a:lnTo>
                    <a:pt x="3476183" y="783772"/>
                  </a:lnTo>
                  <a:lnTo>
                    <a:pt x="3483908" y="195943"/>
                  </a:lnTo>
                  <a:lnTo>
                    <a:pt x="3491633" y="97972"/>
                  </a:lnTo>
                  <a:lnTo>
                    <a:pt x="3499358" y="48986"/>
                  </a:lnTo>
                  <a:lnTo>
                    <a:pt x="3507083" y="48986"/>
                  </a:lnTo>
                  <a:lnTo>
                    <a:pt x="3514807" y="538843"/>
                  </a:lnTo>
                  <a:lnTo>
                    <a:pt x="3522532" y="685800"/>
                  </a:lnTo>
                  <a:lnTo>
                    <a:pt x="3530257" y="734786"/>
                  </a:lnTo>
                  <a:lnTo>
                    <a:pt x="3537982" y="734786"/>
                  </a:lnTo>
                  <a:lnTo>
                    <a:pt x="3545707" y="685800"/>
                  </a:lnTo>
                  <a:lnTo>
                    <a:pt x="3553432" y="685800"/>
                  </a:lnTo>
                  <a:lnTo>
                    <a:pt x="3561156" y="734786"/>
                  </a:lnTo>
                  <a:lnTo>
                    <a:pt x="3568882" y="734786"/>
                  </a:lnTo>
                  <a:lnTo>
                    <a:pt x="3576606" y="734786"/>
                  </a:lnTo>
                  <a:lnTo>
                    <a:pt x="3584331" y="734786"/>
                  </a:lnTo>
                  <a:lnTo>
                    <a:pt x="3592056" y="783772"/>
                  </a:lnTo>
                  <a:lnTo>
                    <a:pt x="3599781" y="832757"/>
                  </a:lnTo>
                  <a:lnTo>
                    <a:pt x="3607506" y="685800"/>
                  </a:lnTo>
                  <a:lnTo>
                    <a:pt x="3615231" y="832757"/>
                  </a:lnTo>
                  <a:lnTo>
                    <a:pt x="3622955" y="734786"/>
                  </a:lnTo>
                  <a:lnTo>
                    <a:pt x="3630680" y="783772"/>
                  </a:lnTo>
                  <a:lnTo>
                    <a:pt x="3638405" y="734786"/>
                  </a:lnTo>
                  <a:lnTo>
                    <a:pt x="3646130" y="783772"/>
                  </a:lnTo>
                  <a:lnTo>
                    <a:pt x="3653855" y="734786"/>
                  </a:lnTo>
                  <a:lnTo>
                    <a:pt x="3661580" y="832757"/>
                  </a:lnTo>
                  <a:lnTo>
                    <a:pt x="3669304" y="734786"/>
                  </a:lnTo>
                  <a:lnTo>
                    <a:pt x="3677029" y="832757"/>
                  </a:lnTo>
                  <a:lnTo>
                    <a:pt x="3684754" y="783772"/>
                  </a:lnTo>
                  <a:lnTo>
                    <a:pt x="3692479" y="783772"/>
                  </a:lnTo>
                  <a:lnTo>
                    <a:pt x="3700204" y="783772"/>
                  </a:lnTo>
                  <a:lnTo>
                    <a:pt x="3707929" y="783772"/>
                  </a:lnTo>
                  <a:lnTo>
                    <a:pt x="3715653" y="783772"/>
                  </a:lnTo>
                  <a:lnTo>
                    <a:pt x="3723379" y="734786"/>
                  </a:lnTo>
                  <a:lnTo>
                    <a:pt x="3731103" y="783772"/>
                  </a:lnTo>
                  <a:lnTo>
                    <a:pt x="3738828" y="783772"/>
                  </a:lnTo>
                  <a:lnTo>
                    <a:pt x="3746553" y="783772"/>
                  </a:lnTo>
                  <a:lnTo>
                    <a:pt x="3754278" y="783772"/>
                  </a:lnTo>
                  <a:lnTo>
                    <a:pt x="3762003" y="734786"/>
                  </a:lnTo>
                  <a:lnTo>
                    <a:pt x="3769728" y="783772"/>
                  </a:lnTo>
                  <a:lnTo>
                    <a:pt x="3777452" y="783772"/>
                  </a:lnTo>
                  <a:lnTo>
                    <a:pt x="3785177" y="832757"/>
                  </a:lnTo>
                  <a:lnTo>
                    <a:pt x="3792902" y="734786"/>
                  </a:lnTo>
                  <a:lnTo>
                    <a:pt x="3800627" y="832757"/>
                  </a:lnTo>
                  <a:lnTo>
                    <a:pt x="3808352" y="783772"/>
                  </a:lnTo>
                  <a:lnTo>
                    <a:pt x="3816077" y="832757"/>
                  </a:lnTo>
                  <a:lnTo>
                    <a:pt x="3823801" y="783772"/>
                  </a:lnTo>
                  <a:lnTo>
                    <a:pt x="3831526" y="783772"/>
                  </a:lnTo>
                  <a:lnTo>
                    <a:pt x="3839251" y="783772"/>
                  </a:lnTo>
                  <a:lnTo>
                    <a:pt x="3846976" y="783772"/>
                  </a:lnTo>
                  <a:lnTo>
                    <a:pt x="3854701" y="783772"/>
                  </a:lnTo>
                  <a:lnTo>
                    <a:pt x="3862426" y="783772"/>
                  </a:lnTo>
                  <a:lnTo>
                    <a:pt x="3870150" y="734786"/>
                  </a:lnTo>
                  <a:lnTo>
                    <a:pt x="3877876" y="734786"/>
                  </a:lnTo>
                  <a:lnTo>
                    <a:pt x="3885600" y="734786"/>
                  </a:lnTo>
                  <a:lnTo>
                    <a:pt x="3893325" y="734786"/>
                  </a:lnTo>
                  <a:lnTo>
                    <a:pt x="3901050" y="734786"/>
                  </a:lnTo>
                  <a:lnTo>
                    <a:pt x="3908775" y="832757"/>
                  </a:lnTo>
                  <a:lnTo>
                    <a:pt x="3916500" y="734786"/>
                  </a:lnTo>
                  <a:lnTo>
                    <a:pt x="3924225" y="734786"/>
                  </a:lnTo>
                  <a:lnTo>
                    <a:pt x="3931949" y="783772"/>
                  </a:lnTo>
                  <a:lnTo>
                    <a:pt x="3939674" y="783772"/>
                  </a:lnTo>
                  <a:lnTo>
                    <a:pt x="3947399" y="685800"/>
                  </a:lnTo>
                  <a:lnTo>
                    <a:pt x="3955124" y="783772"/>
                  </a:lnTo>
                  <a:lnTo>
                    <a:pt x="3962849" y="734786"/>
                  </a:lnTo>
                  <a:lnTo>
                    <a:pt x="3970574" y="832757"/>
                  </a:lnTo>
                  <a:lnTo>
                    <a:pt x="3978298" y="734786"/>
                  </a:lnTo>
                  <a:lnTo>
                    <a:pt x="3986023" y="734786"/>
                  </a:lnTo>
                  <a:lnTo>
                    <a:pt x="3993748" y="734786"/>
                  </a:lnTo>
                  <a:lnTo>
                    <a:pt x="4001473" y="783772"/>
                  </a:lnTo>
                  <a:lnTo>
                    <a:pt x="4009198" y="734786"/>
                  </a:lnTo>
                  <a:lnTo>
                    <a:pt x="4016923" y="734786"/>
                  </a:lnTo>
                  <a:lnTo>
                    <a:pt x="4024648" y="783772"/>
                  </a:lnTo>
                  <a:lnTo>
                    <a:pt x="4032373" y="832757"/>
                  </a:lnTo>
                  <a:lnTo>
                    <a:pt x="4040097" y="783772"/>
                  </a:lnTo>
                  <a:lnTo>
                    <a:pt x="4047822" y="832757"/>
                  </a:lnTo>
                  <a:lnTo>
                    <a:pt x="4055547" y="783772"/>
                  </a:lnTo>
                  <a:lnTo>
                    <a:pt x="4063272" y="783772"/>
                  </a:lnTo>
                  <a:lnTo>
                    <a:pt x="4070997" y="734786"/>
                  </a:lnTo>
                  <a:lnTo>
                    <a:pt x="4078722" y="783772"/>
                  </a:lnTo>
                  <a:lnTo>
                    <a:pt x="4086446" y="783772"/>
                  </a:lnTo>
                  <a:lnTo>
                    <a:pt x="4094171" y="783772"/>
                  </a:lnTo>
                  <a:lnTo>
                    <a:pt x="4101896" y="783772"/>
                  </a:lnTo>
                  <a:lnTo>
                    <a:pt x="4109621" y="783772"/>
                  </a:lnTo>
                  <a:lnTo>
                    <a:pt x="4117346" y="832757"/>
                  </a:lnTo>
                  <a:lnTo>
                    <a:pt x="4125071" y="832757"/>
                  </a:lnTo>
                  <a:lnTo>
                    <a:pt x="4132795" y="783772"/>
                  </a:lnTo>
                  <a:lnTo>
                    <a:pt x="4140521" y="783772"/>
                  </a:lnTo>
                  <a:lnTo>
                    <a:pt x="4148245" y="783772"/>
                  </a:lnTo>
                  <a:lnTo>
                    <a:pt x="4155970" y="783772"/>
                  </a:lnTo>
                  <a:lnTo>
                    <a:pt x="4163695" y="783772"/>
                  </a:lnTo>
                  <a:lnTo>
                    <a:pt x="4171420" y="783772"/>
                  </a:lnTo>
                  <a:lnTo>
                    <a:pt x="4179145" y="783772"/>
                  </a:lnTo>
                  <a:lnTo>
                    <a:pt x="4186870" y="783772"/>
                  </a:lnTo>
                  <a:lnTo>
                    <a:pt x="4194594" y="734786"/>
                  </a:lnTo>
                  <a:lnTo>
                    <a:pt x="4202319" y="734786"/>
                  </a:lnTo>
                  <a:lnTo>
                    <a:pt x="4210044" y="734786"/>
                  </a:lnTo>
                  <a:lnTo>
                    <a:pt x="4217769" y="734786"/>
                  </a:lnTo>
                  <a:lnTo>
                    <a:pt x="4225494" y="734786"/>
                  </a:lnTo>
                  <a:lnTo>
                    <a:pt x="4233219" y="783772"/>
                  </a:lnTo>
                  <a:lnTo>
                    <a:pt x="4240943" y="783772"/>
                  </a:lnTo>
                  <a:lnTo>
                    <a:pt x="4248668" y="783772"/>
                  </a:lnTo>
                  <a:lnTo>
                    <a:pt x="4256393" y="734786"/>
                  </a:lnTo>
                  <a:lnTo>
                    <a:pt x="4264118" y="783772"/>
                  </a:lnTo>
                  <a:lnTo>
                    <a:pt x="4271843" y="783772"/>
                  </a:lnTo>
                  <a:lnTo>
                    <a:pt x="4279568" y="783772"/>
                  </a:lnTo>
                  <a:lnTo>
                    <a:pt x="4287292" y="734786"/>
                  </a:lnTo>
                  <a:lnTo>
                    <a:pt x="4295018" y="783772"/>
                  </a:lnTo>
                  <a:lnTo>
                    <a:pt x="4302742" y="734786"/>
                  </a:lnTo>
                  <a:lnTo>
                    <a:pt x="4310467" y="783772"/>
                  </a:lnTo>
                  <a:lnTo>
                    <a:pt x="4318192" y="734786"/>
                  </a:lnTo>
                  <a:lnTo>
                    <a:pt x="4325917" y="734786"/>
                  </a:lnTo>
                  <a:lnTo>
                    <a:pt x="4333642" y="783772"/>
                  </a:lnTo>
                  <a:lnTo>
                    <a:pt x="4341367" y="734786"/>
                  </a:lnTo>
                  <a:lnTo>
                    <a:pt x="4349091" y="685800"/>
                  </a:lnTo>
                  <a:lnTo>
                    <a:pt x="4356816" y="685800"/>
                  </a:lnTo>
                  <a:lnTo>
                    <a:pt x="4364541" y="734786"/>
                  </a:lnTo>
                  <a:lnTo>
                    <a:pt x="4372266" y="783772"/>
                  </a:lnTo>
                  <a:lnTo>
                    <a:pt x="4379991" y="734786"/>
                  </a:lnTo>
                  <a:lnTo>
                    <a:pt x="4387716" y="734786"/>
                  </a:lnTo>
                  <a:lnTo>
                    <a:pt x="4395440" y="734786"/>
                  </a:lnTo>
                  <a:lnTo>
                    <a:pt x="4403165" y="881743"/>
                  </a:lnTo>
                  <a:lnTo>
                    <a:pt x="4410890" y="734786"/>
                  </a:lnTo>
                  <a:lnTo>
                    <a:pt x="4418615" y="783772"/>
                  </a:lnTo>
                  <a:lnTo>
                    <a:pt x="4426340" y="783772"/>
                  </a:lnTo>
                  <a:lnTo>
                    <a:pt x="4434065" y="832757"/>
                  </a:lnTo>
                  <a:lnTo>
                    <a:pt x="4441789" y="783772"/>
                  </a:lnTo>
                  <a:lnTo>
                    <a:pt x="4449515" y="734786"/>
                  </a:lnTo>
                  <a:lnTo>
                    <a:pt x="4457238" y="734786"/>
                  </a:lnTo>
                  <a:lnTo>
                    <a:pt x="4464964" y="783772"/>
                  </a:lnTo>
                  <a:lnTo>
                    <a:pt x="4472689" y="734786"/>
                  </a:lnTo>
                  <a:lnTo>
                    <a:pt x="4480414" y="832757"/>
                  </a:lnTo>
                  <a:lnTo>
                    <a:pt x="4488139" y="783772"/>
                  </a:lnTo>
                  <a:lnTo>
                    <a:pt x="4495864" y="832757"/>
                  </a:lnTo>
                  <a:lnTo>
                    <a:pt x="4503588" y="734786"/>
                  </a:lnTo>
                  <a:lnTo>
                    <a:pt x="4511313" y="783772"/>
                  </a:lnTo>
                  <a:lnTo>
                    <a:pt x="4519038" y="685800"/>
                  </a:lnTo>
                  <a:lnTo>
                    <a:pt x="4526763" y="832757"/>
                  </a:lnTo>
                  <a:lnTo>
                    <a:pt x="4534488" y="734786"/>
                  </a:lnTo>
                  <a:lnTo>
                    <a:pt x="4542213" y="783772"/>
                  </a:lnTo>
                  <a:lnTo>
                    <a:pt x="4549937" y="783772"/>
                  </a:lnTo>
                  <a:lnTo>
                    <a:pt x="4557663" y="734786"/>
                  </a:lnTo>
                  <a:lnTo>
                    <a:pt x="4565387" y="685800"/>
                  </a:lnTo>
                  <a:lnTo>
                    <a:pt x="4573112" y="783772"/>
                  </a:lnTo>
                  <a:lnTo>
                    <a:pt x="4580837" y="734786"/>
                  </a:lnTo>
                  <a:lnTo>
                    <a:pt x="4588562" y="832757"/>
                  </a:lnTo>
                  <a:lnTo>
                    <a:pt x="4596287" y="734786"/>
                  </a:lnTo>
                  <a:lnTo>
                    <a:pt x="4604012" y="734786"/>
                  </a:lnTo>
                  <a:lnTo>
                    <a:pt x="4611736" y="734786"/>
                  </a:lnTo>
                  <a:lnTo>
                    <a:pt x="4619462" y="783772"/>
                  </a:lnTo>
                  <a:lnTo>
                    <a:pt x="4627186" y="734786"/>
                  </a:lnTo>
                  <a:lnTo>
                    <a:pt x="4634911" y="783772"/>
                  </a:lnTo>
                  <a:lnTo>
                    <a:pt x="4642636" y="783772"/>
                  </a:lnTo>
                  <a:lnTo>
                    <a:pt x="4650361" y="783772"/>
                  </a:lnTo>
                  <a:lnTo>
                    <a:pt x="4658086" y="685800"/>
                  </a:lnTo>
                  <a:lnTo>
                    <a:pt x="4665810" y="832757"/>
                  </a:lnTo>
                  <a:lnTo>
                    <a:pt x="4673535" y="734786"/>
                  </a:lnTo>
                  <a:lnTo>
                    <a:pt x="4681260" y="783772"/>
                  </a:lnTo>
                  <a:lnTo>
                    <a:pt x="4688985" y="685800"/>
                  </a:lnTo>
                  <a:lnTo>
                    <a:pt x="4696710" y="783772"/>
                  </a:lnTo>
                  <a:lnTo>
                    <a:pt x="4704434" y="783772"/>
                  </a:lnTo>
                  <a:lnTo>
                    <a:pt x="4712160" y="734786"/>
                  </a:lnTo>
                  <a:lnTo>
                    <a:pt x="4719884" y="734786"/>
                  </a:lnTo>
                  <a:lnTo>
                    <a:pt x="4727609" y="783772"/>
                  </a:lnTo>
                  <a:lnTo>
                    <a:pt x="4735334" y="783772"/>
                  </a:lnTo>
                  <a:lnTo>
                    <a:pt x="4743059" y="783772"/>
                  </a:lnTo>
                  <a:lnTo>
                    <a:pt x="4750784" y="685800"/>
                  </a:lnTo>
                  <a:lnTo>
                    <a:pt x="4758509" y="734786"/>
                  </a:lnTo>
                  <a:lnTo>
                    <a:pt x="4766233" y="734786"/>
                  </a:lnTo>
                  <a:lnTo>
                    <a:pt x="4773958" y="734786"/>
                  </a:lnTo>
                  <a:lnTo>
                    <a:pt x="4781683" y="734786"/>
                  </a:lnTo>
                  <a:lnTo>
                    <a:pt x="4789408" y="832757"/>
                  </a:lnTo>
                  <a:lnTo>
                    <a:pt x="4797132" y="783772"/>
                  </a:lnTo>
                  <a:lnTo>
                    <a:pt x="4804858" y="783772"/>
                  </a:lnTo>
                  <a:lnTo>
                    <a:pt x="4812582" y="783772"/>
                  </a:lnTo>
                  <a:lnTo>
                    <a:pt x="4820307" y="832757"/>
                  </a:lnTo>
                  <a:lnTo>
                    <a:pt x="4828032" y="783772"/>
                  </a:lnTo>
                  <a:lnTo>
                    <a:pt x="4835757" y="832757"/>
                  </a:lnTo>
                  <a:lnTo>
                    <a:pt x="4843482" y="734786"/>
                  </a:lnTo>
                  <a:lnTo>
                    <a:pt x="4851207" y="783772"/>
                  </a:lnTo>
                  <a:lnTo>
                    <a:pt x="4858931" y="734786"/>
                  </a:lnTo>
                  <a:lnTo>
                    <a:pt x="4866657" y="783772"/>
                  </a:lnTo>
                  <a:lnTo>
                    <a:pt x="4874381" y="734786"/>
                  </a:lnTo>
                  <a:lnTo>
                    <a:pt x="4882106" y="783772"/>
                  </a:lnTo>
                  <a:lnTo>
                    <a:pt x="4889831" y="783772"/>
                  </a:lnTo>
                  <a:lnTo>
                    <a:pt x="4897556" y="783772"/>
                  </a:lnTo>
                  <a:lnTo>
                    <a:pt x="4905281" y="783772"/>
                  </a:lnTo>
                  <a:lnTo>
                    <a:pt x="4913006" y="783772"/>
                  </a:lnTo>
                  <a:lnTo>
                    <a:pt x="4920730" y="734786"/>
                  </a:lnTo>
                  <a:lnTo>
                    <a:pt x="4928455" y="783772"/>
                  </a:lnTo>
                  <a:lnTo>
                    <a:pt x="4936180" y="734786"/>
                  </a:lnTo>
                  <a:lnTo>
                    <a:pt x="4943905" y="734786"/>
                  </a:lnTo>
                  <a:lnTo>
                    <a:pt x="4951630" y="734786"/>
                  </a:lnTo>
                  <a:lnTo>
                    <a:pt x="4959355" y="832757"/>
                  </a:lnTo>
                  <a:lnTo>
                    <a:pt x="4967079" y="734786"/>
                  </a:lnTo>
                  <a:lnTo>
                    <a:pt x="4974805" y="783772"/>
                  </a:lnTo>
                  <a:lnTo>
                    <a:pt x="4982529" y="783772"/>
                  </a:lnTo>
                  <a:lnTo>
                    <a:pt x="4990254" y="783772"/>
                  </a:lnTo>
                  <a:lnTo>
                    <a:pt x="4997980" y="734786"/>
                  </a:lnTo>
                  <a:lnTo>
                    <a:pt x="5005704" y="783772"/>
                  </a:lnTo>
                  <a:lnTo>
                    <a:pt x="5013429" y="685800"/>
                  </a:lnTo>
                  <a:lnTo>
                    <a:pt x="5021154" y="734786"/>
                  </a:lnTo>
                  <a:lnTo>
                    <a:pt x="5028878" y="734786"/>
                  </a:lnTo>
                  <a:lnTo>
                    <a:pt x="5036603" y="685800"/>
                  </a:lnTo>
                  <a:lnTo>
                    <a:pt x="5044328" y="734786"/>
                  </a:lnTo>
                  <a:lnTo>
                    <a:pt x="5052053" y="783772"/>
                  </a:lnTo>
                  <a:lnTo>
                    <a:pt x="5059778" y="734786"/>
                  </a:lnTo>
                  <a:lnTo>
                    <a:pt x="5067501" y="783772"/>
                  </a:lnTo>
                  <a:lnTo>
                    <a:pt x="5075227" y="783772"/>
                  </a:lnTo>
                  <a:lnTo>
                    <a:pt x="5082952" y="783772"/>
                  </a:lnTo>
                  <a:lnTo>
                    <a:pt x="5090677" y="734786"/>
                  </a:lnTo>
                  <a:lnTo>
                    <a:pt x="5098402" y="734786"/>
                  </a:lnTo>
                  <a:lnTo>
                    <a:pt x="5106127" y="734786"/>
                  </a:lnTo>
                  <a:lnTo>
                    <a:pt x="5113852" y="783772"/>
                  </a:lnTo>
                  <a:lnTo>
                    <a:pt x="5121576" y="832757"/>
                  </a:lnTo>
                  <a:lnTo>
                    <a:pt x="5129302" y="685800"/>
                  </a:lnTo>
                  <a:lnTo>
                    <a:pt x="5137026" y="734786"/>
                  </a:lnTo>
                  <a:lnTo>
                    <a:pt x="5144751" y="783772"/>
                  </a:lnTo>
                  <a:lnTo>
                    <a:pt x="5152476" y="685800"/>
                  </a:lnTo>
                  <a:lnTo>
                    <a:pt x="5160201" y="734786"/>
                  </a:lnTo>
                  <a:lnTo>
                    <a:pt x="5167926" y="685800"/>
                  </a:lnTo>
                  <a:lnTo>
                    <a:pt x="5175651" y="734786"/>
                  </a:lnTo>
                  <a:lnTo>
                    <a:pt x="5183375" y="734786"/>
                  </a:lnTo>
                  <a:lnTo>
                    <a:pt x="5191100" y="685800"/>
                  </a:lnTo>
                  <a:lnTo>
                    <a:pt x="5198825" y="783772"/>
                  </a:lnTo>
                  <a:lnTo>
                    <a:pt x="5206550" y="832757"/>
                  </a:lnTo>
                  <a:lnTo>
                    <a:pt x="5214275" y="685800"/>
                  </a:lnTo>
                  <a:lnTo>
                    <a:pt x="5222000" y="685800"/>
                  </a:lnTo>
                  <a:lnTo>
                    <a:pt x="5229724" y="734786"/>
                  </a:lnTo>
                  <a:lnTo>
                    <a:pt x="5237449" y="783772"/>
                  </a:lnTo>
                  <a:lnTo>
                    <a:pt x="5245174" y="734786"/>
                  </a:lnTo>
                  <a:lnTo>
                    <a:pt x="5252899" y="734786"/>
                  </a:lnTo>
                  <a:lnTo>
                    <a:pt x="5260624" y="783772"/>
                  </a:lnTo>
                  <a:lnTo>
                    <a:pt x="5268349" y="734786"/>
                  </a:lnTo>
                  <a:lnTo>
                    <a:pt x="5276073" y="734786"/>
                  </a:lnTo>
                  <a:lnTo>
                    <a:pt x="5283799" y="734786"/>
                  </a:lnTo>
                  <a:lnTo>
                    <a:pt x="5291523" y="783772"/>
                  </a:lnTo>
                  <a:lnTo>
                    <a:pt x="5299248" y="832757"/>
                  </a:lnTo>
                  <a:lnTo>
                    <a:pt x="5306973" y="783772"/>
                  </a:lnTo>
                  <a:lnTo>
                    <a:pt x="5314698" y="783772"/>
                  </a:lnTo>
                  <a:lnTo>
                    <a:pt x="5322423" y="783772"/>
                  </a:lnTo>
                  <a:lnTo>
                    <a:pt x="5330148" y="832757"/>
                  </a:lnTo>
                  <a:lnTo>
                    <a:pt x="5337873" y="734786"/>
                  </a:lnTo>
                  <a:lnTo>
                    <a:pt x="5345597" y="783772"/>
                  </a:lnTo>
                  <a:lnTo>
                    <a:pt x="5353322" y="734786"/>
                  </a:lnTo>
                  <a:lnTo>
                    <a:pt x="5361047" y="832757"/>
                  </a:lnTo>
                  <a:lnTo>
                    <a:pt x="5368772" y="783772"/>
                  </a:lnTo>
                  <a:lnTo>
                    <a:pt x="5376497" y="832757"/>
                  </a:lnTo>
                  <a:lnTo>
                    <a:pt x="5384221" y="783772"/>
                  </a:lnTo>
                  <a:lnTo>
                    <a:pt x="5391946" y="783772"/>
                  </a:lnTo>
                  <a:lnTo>
                    <a:pt x="5399671" y="734786"/>
                  </a:lnTo>
                  <a:lnTo>
                    <a:pt x="5407395" y="734786"/>
                  </a:lnTo>
                  <a:lnTo>
                    <a:pt x="5415121" y="734786"/>
                  </a:lnTo>
                  <a:lnTo>
                    <a:pt x="5422846" y="783772"/>
                  </a:lnTo>
                  <a:lnTo>
                    <a:pt x="5430570" y="734786"/>
                  </a:lnTo>
                  <a:lnTo>
                    <a:pt x="5438296" y="832757"/>
                  </a:lnTo>
                  <a:lnTo>
                    <a:pt x="5446020" y="783772"/>
                  </a:lnTo>
                  <a:lnTo>
                    <a:pt x="5453745" y="783772"/>
                  </a:lnTo>
                  <a:lnTo>
                    <a:pt x="5461470" y="734786"/>
                  </a:lnTo>
                  <a:lnTo>
                    <a:pt x="5469195" y="783772"/>
                  </a:lnTo>
                  <a:lnTo>
                    <a:pt x="5476920" y="783772"/>
                  </a:lnTo>
                  <a:lnTo>
                    <a:pt x="5484645" y="783772"/>
                  </a:lnTo>
                  <a:lnTo>
                    <a:pt x="5492369" y="734786"/>
                  </a:lnTo>
                  <a:lnTo>
                    <a:pt x="5500094" y="783772"/>
                  </a:lnTo>
                  <a:lnTo>
                    <a:pt x="5507819" y="734786"/>
                  </a:lnTo>
                  <a:lnTo>
                    <a:pt x="5515544" y="783772"/>
                  </a:lnTo>
                  <a:lnTo>
                    <a:pt x="5523269" y="685800"/>
                  </a:lnTo>
                  <a:lnTo>
                    <a:pt x="5530994" y="783772"/>
                  </a:lnTo>
                  <a:lnTo>
                    <a:pt x="5538718" y="734786"/>
                  </a:lnTo>
                  <a:lnTo>
                    <a:pt x="5546444" y="783772"/>
                  </a:lnTo>
                  <a:lnTo>
                    <a:pt x="5554168" y="734786"/>
                  </a:lnTo>
                  <a:lnTo>
                    <a:pt x="5561893" y="685800"/>
                  </a:lnTo>
                  <a:lnTo>
                    <a:pt x="5569618" y="783772"/>
                  </a:lnTo>
                  <a:lnTo>
                    <a:pt x="5577343" y="783772"/>
                  </a:lnTo>
                  <a:lnTo>
                    <a:pt x="5585068" y="685800"/>
                  </a:lnTo>
                  <a:lnTo>
                    <a:pt x="5592793" y="734786"/>
                  </a:lnTo>
                  <a:lnTo>
                    <a:pt x="5600517" y="783772"/>
                  </a:lnTo>
                  <a:lnTo>
                    <a:pt x="5608243" y="734786"/>
                  </a:lnTo>
                  <a:lnTo>
                    <a:pt x="5615967" y="734786"/>
                  </a:lnTo>
                  <a:lnTo>
                    <a:pt x="5623692" y="734786"/>
                  </a:lnTo>
                  <a:lnTo>
                    <a:pt x="5631417" y="734786"/>
                  </a:lnTo>
                  <a:lnTo>
                    <a:pt x="5639142" y="832757"/>
                  </a:lnTo>
                  <a:lnTo>
                    <a:pt x="5646866" y="685800"/>
                  </a:lnTo>
                  <a:lnTo>
                    <a:pt x="5654591" y="734786"/>
                  </a:lnTo>
                  <a:lnTo>
                    <a:pt x="5662316" y="783772"/>
                  </a:lnTo>
                  <a:lnTo>
                    <a:pt x="5670041" y="734786"/>
                  </a:lnTo>
                  <a:lnTo>
                    <a:pt x="5677767" y="734786"/>
                  </a:lnTo>
                  <a:lnTo>
                    <a:pt x="5685491" y="783772"/>
                  </a:lnTo>
                  <a:lnTo>
                    <a:pt x="5693215" y="734786"/>
                  </a:lnTo>
                  <a:lnTo>
                    <a:pt x="5700941" y="783772"/>
                  </a:lnTo>
                  <a:lnTo>
                    <a:pt x="5708665" y="734786"/>
                  </a:lnTo>
                  <a:lnTo>
                    <a:pt x="5716390" y="734786"/>
                  </a:lnTo>
                  <a:lnTo>
                    <a:pt x="5724115" y="734786"/>
                  </a:lnTo>
                  <a:lnTo>
                    <a:pt x="5731840" y="783772"/>
                  </a:lnTo>
                  <a:lnTo>
                    <a:pt x="5739565" y="783772"/>
                  </a:lnTo>
                  <a:lnTo>
                    <a:pt x="5747288" y="832757"/>
                  </a:lnTo>
                  <a:lnTo>
                    <a:pt x="5755014" y="783772"/>
                  </a:lnTo>
                  <a:lnTo>
                    <a:pt x="5762739" y="783772"/>
                  </a:lnTo>
                  <a:lnTo>
                    <a:pt x="5770464" y="783772"/>
                  </a:lnTo>
                  <a:lnTo>
                    <a:pt x="5778189" y="783772"/>
                  </a:lnTo>
                  <a:lnTo>
                    <a:pt x="5785914" y="783772"/>
                  </a:lnTo>
                  <a:lnTo>
                    <a:pt x="5793639" y="783772"/>
                  </a:lnTo>
                  <a:lnTo>
                    <a:pt x="5801363" y="734786"/>
                  </a:lnTo>
                  <a:lnTo>
                    <a:pt x="5809088" y="783772"/>
                  </a:lnTo>
                  <a:lnTo>
                    <a:pt x="5816813" y="783772"/>
                  </a:lnTo>
                  <a:lnTo>
                    <a:pt x="5824538" y="832757"/>
                  </a:lnTo>
                  <a:lnTo>
                    <a:pt x="5832263" y="734786"/>
                  </a:lnTo>
                  <a:lnTo>
                    <a:pt x="5839988" y="734786"/>
                  </a:lnTo>
                  <a:lnTo>
                    <a:pt x="5847712" y="783772"/>
                  </a:lnTo>
                  <a:lnTo>
                    <a:pt x="5855438" y="783772"/>
                  </a:lnTo>
                  <a:lnTo>
                    <a:pt x="5863162" y="734786"/>
                  </a:lnTo>
                  <a:lnTo>
                    <a:pt x="5870887" y="783772"/>
                  </a:lnTo>
                  <a:lnTo>
                    <a:pt x="5878612" y="734786"/>
                  </a:lnTo>
                  <a:lnTo>
                    <a:pt x="5886337" y="783772"/>
                  </a:lnTo>
                  <a:lnTo>
                    <a:pt x="5894062" y="734786"/>
                  </a:lnTo>
                  <a:lnTo>
                    <a:pt x="5901787" y="783772"/>
                  </a:lnTo>
                  <a:lnTo>
                    <a:pt x="5909511" y="783772"/>
                  </a:lnTo>
                  <a:lnTo>
                    <a:pt x="5917236" y="832757"/>
                  </a:lnTo>
                  <a:lnTo>
                    <a:pt x="5924961" y="734786"/>
                  </a:lnTo>
                  <a:lnTo>
                    <a:pt x="5932686" y="734786"/>
                  </a:lnTo>
                  <a:lnTo>
                    <a:pt x="5940411" y="734786"/>
                  </a:lnTo>
                  <a:lnTo>
                    <a:pt x="5948137" y="734786"/>
                  </a:lnTo>
                  <a:lnTo>
                    <a:pt x="5955860" y="734786"/>
                  </a:lnTo>
                  <a:lnTo>
                    <a:pt x="5963586" y="783772"/>
                  </a:lnTo>
                  <a:lnTo>
                    <a:pt x="5971310" y="783772"/>
                  </a:lnTo>
                  <a:lnTo>
                    <a:pt x="5979035" y="783772"/>
                  </a:lnTo>
                  <a:lnTo>
                    <a:pt x="5986760" y="685800"/>
                  </a:lnTo>
                  <a:lnTo>
                    <a:pt x="5994485" y="734786"/>
                  </a:lnTo>
                  <a:lnTo>
                    <a:pt x="6002210" y="783772"/>
                  </a:lnTo>
                  <a:lnTo>
                    <a:pt x="6009935" y="783772"/>
                  </a:lnTo>
                  <a:lnTo>
                    <a:pt x="6017659" y="783772"/>
                  </a:lnTo>
                  <a:lnTo>
                    <a:pt x="6025384" y="832757"/>
                  </a:lnTo>
                  <a:lnTo>
                    <a:pt x="6033109" y="832757"/>
                  </a:lnTo>
                  <a:lnTo>
                    <a:pt x="6040834" y="783772"/>
                  </a:lnTo>
                  <a:lnTo>
                    <a:pt x="6048559" y="832757"/>
                  </a:lnTo>
                  <a:lnTo>
                    <a:pt x="6056284" y="783772"/>
                  </a:lnTo>
                  <a:lnTo>
                    <a:pt x="6064008" y="783772"/>
                  </a:lnTo>
                  <a:lnTo>
                    <a:pt x="6071733" y="832757"/>
                  </a:lnTo>
                  <a:lnTo>
                    <a:pt x="6079458" y="734786"/>
                  </a:lnTo>
                  <a:lnTo>
                    <a:pt x="6087183" y="832757"/>
                  </a:lnTo>
                  <a:lnTo>
                    <a:pt x="6094908" y="783772"/>
                  </a:lnTo>
                  <a:lnTo>
                    <a:pt x="6102633" y="734786"/>
                  </a:lnTo>
                  <a:lnTo>
                    <a:pt x="6110357" y="685800"/>
                  </a:lnTo>
                  <a:lnTo>
                    <a:pt x="6118083" y="832757"/>
                  </a:lnTo>
                  <a:lnTo>
                    <a:pt x="6125807" y="783772"/>
                  </a:lnTo>
                  <a:lnTo>
                    <a:pt x="6133532" y="783772"/>
                  </a:lnTo>
                  <a:lnTo>
                    <a:pt x="6141257" y="734786"/>
                  </a:lnTo>
                  <a:lnTo>
                    <a:pt x="6148982" y="783772"/>
                  </a:lnTo>
                  <a:lnTo>
                    <a:pt x="6156707" y="734786"/>
                  </a:lnTo>
                  <a:lnTo>
                    <a:pt x="6164432" y="783772"/>
                  </a:lnTo>
                  <a:lnTo>
                    <a:pt x="6172156" y="685800"/>
                  </a:lnTo>
                  <a:lnTo>
                    <a:pt x="6179881" y="734786"/>
                  </a:lnTo>
                  <a:lnTo>
                    <a:pt x="6187606" y="783772"/>
                  </a:lnTo>
                  <a:lnTo>
                    <a:pt x="6195331" y="832757"/>
                  </a:lnTo>
                  <a:lnTo>
                    <a:pt x="6203056" y="783772"/>
                  </a:lnTo>
                  <a:lnTo>
                    <a:pt x="6210781" y="734786"/>
                  </a:lnTo>
                  <a:lnTo>
                    <a:pt x="6218505" y="734786"/>
                  </a:lnTo>
                  <a:lnTo>
                    <a:pt x="6226230" y="734786"/>
                  </a:lnTo>
                  <a:lnTo>
                    <a:pt x="6233955" y="734786"/>
                  </a:lnTo>
                  <a:lnTo>
                    <a:pt x="6241680" y="832757"/>
                  </a:lnTo>
                  <a:lnTo>
                    <a:pt x="6249405" y="783772"/>
                  </a:lnTo>
                  <a:lnTo>
                    <a:pt x="6257130" y="783772"/>
                  </a:lnTo>
                  <a:lnTo>
                    <a:pt x="6264854" y="734786"/>
                  </a:lnTo>
                  <a:lnTo>
                    <a:pt x="6272580" y="783772"/>
                  </a:lnTo>
                  <a:lnTo>
                    <a:pt x="6280304" y="783772"/>
                  </a:lnTo>
                  <a:lnTo>
                    <a:pt x="6288029" y="832757"/>
                  </a:lnTo>
                  <a:lnTo>
                    <a:pt x="6295754" y="734786"/>
                  </a:lnTo>
                  <a:lnTo>
                    <a:pt x="6303479" y="783772"/>
                  </a:lnTo>
                  <a:lnTo>
                    <a:pt x="6311204" y="734786"/>
                  </a:lnTo>
                  <a:lnTo>
                    <a:pt x="6318929" y="783772"/>
                  </a:lnTo>
                  <a:lnTo>
                    <a:pt x="6326653" y="734786"/>
                  </a:lnTo>
                  <a:lnTo>
                    <a:pt x="6334378" y="783772"/>
                  </a:lnTo>
                  <a:lnTo>
                    <a:pt x="6342103" y="783772"/>
                  </a:lnTo>
                  <a:lnTo>
                    <a:pt x="6349828" y="734786"/>
                  </a:lnTo>
                  <a:lnTo>
                    <a:pt x="6357553" y="734786"/>
                  </a:lnTo>
                  <a:lnTo>
                    <a:pt x="6365278" y="783772"/>
                  </a:lnTo>
                  <a:lnTo>
                    <a:pt x="6373002" y="734786"/>
                  </a:lnTo>
                  <a:lnTo>
                    <a:pt x="6380727" y="783772"/>
                  </a:lnTo>
                  <a:lnTo>
                    <a:pt x="6388452" y="734786"/>
                  </a:lnTo>
                  <a:lnTo>
                    <a:pt x="6396176" y="783772"/>
                  </a:lnTo>
                  <a:lnTo>
                    <a:pt x="6403902" y="783772"/>
                  </a:lnTo>
                  <a:lnTo>
                    <a:pt x="6411627" y="783772"/>
                  </a:lnTo>
                  <a:lnTo>
                    <a:pt x="6419352" y="832757"/>
                  </a:lnTo>
                  <a:lnTo>
                    <a:pt x="6427077" y="685800"/>
                  </a:lnTo>
                  <a:lnTo>
                    <a:pt x="6434801" y="783772"/>
                  </a:lnTo>
                  <a:lnTo>
                    <a:pt x="6442526" y="783772"/>
                  </a:lnTo>
                  <a:lnTo>
                    <a:pt x="6450251" y="734786"/>
                  </a:lnTo>
                  <a:lnTo>
                    <a:pt x="6457976" y="734786"/>
                  </a:lnTo>
                  <a:lnTo>
                    <a:pt x="6465701" y="783772"/>
                  </a:lnTo>
                  <a:lnTo>
                    <a:pt x="6473426" y="783772"/>
                  </a:lnTo>
                  <a:lnTo>
                    <a:pt x="6481150" y="783772"/>
                  </a:lnTo>
                  <a:lnTo>
                    <a:pt x="6488875" y="734786"/>
                  </a:lnTo>
                  <a:lnTo>
                    <a:pt x="6496600" y="734786"/>
                  </a:lnTo>
                  <a:lnTo>
                    <a:pt x="6504325" y="783772"/>
                  </a:lnTo>
                  <a:lnTo>
                    <a:pt x="6512050" y="734786"/>
                  </a:lnTo>
                  <a:lnTo>
                    <a:pt x="6519775" y="734786"/>
                  </a:lnTo>
                  <a:lnTo>
                    <a:pt x="6527499" y="783772"/>
                  </a:lnTo>
                  <a:lnTo>
                    <a:pt x="6535225" y="734786"/>
                  </a:lnTo>
                  <a:lnTo>
                    <a:pt x="6542949" y="734786"/>
                  </a:lnTo>
                  <a:lnTo>
                    <a:pt x="6550674" y="783772"/>
                  </a:lnTo>
                  <a:lnTo>
                    <a:pt x="6558400" y="783772"/>
                  </a:lnTo>
                  <a:lnTo>
                    <a:pt x="6566124" y="734786"/>
                  </a:lnTo>
                  <a:lnTo>
                    <a:pt x="6573849" y="685800"/>
                  </a:lnTo>
                  <a:lnTo>
                    <a:pt x="6581574" y="783772"/>
                  </a:lnTo>
                  <a:lnTo>
                    <a:pt x="6589298" y="783772"/>
                  </a:lnTo>
                  <a:lnTo>
                    <a:pt x="6597023" y="783772"/>
                  </a:lnTo>
                  <a:lnTo>
                    <a:pt x="6604748" y="734786"/>
                  </a:lnTo>
                  <a:lnTo>
                    <a:pt x="6612473" y="734786"/>
                  </a:lnTo>
                  <a:lnTo>
                    <a:pt x="6620198" y="783772"/>
                  </a:lnTo>
                  <a:lnTo>
                    <a:pt x="6627923" y="783772"/>
                  </a:lnTo>
                  <a:lnTo>
                    <a:pt x="6635647" y="734786"/>
                  </a:lnTo>
                  <a:lnTo>
                    <a:pt x="6643372" y="783772"/>
                  </a:lnTo>
                  <a:lnTo>
                    <a:pt x="6651097" y="734786"/>
                  </a:lnTo>
                  <a:lnTo>
                    <a:pt x="6658822" y="783772"/>
                  </a:lnTo>
                  <a:lnTo>
                    <a:pt x="6666547" y="734786"/>
                  </a:lnTo>
                  <a:lnTo>
                    <a:pt x="6674272" y="734786"/>
                  </a:lnTo>
                  <a:lnTo>
                    <a:pt x="6681996" y="734786"/>
                  </a:lnTo>
                  <a:lnTo>
                    <a:pt x="6689722" y="734786"/>
                  </a:lnTo>
                  <a:lnTo>
                    <a:pt x="6697446" y="685800"/>
                  </a:lnTo>
                  <a:lnTo>
                    <a:pt x="6705171" y="783772"/>
                  </a:lnTo>
                  <a:lnTo>
                    <a:pt x="6712896" y="734786"/>
                  </a:lnTo>
                  <a:lnTo>
                    <a:pt x="6720620" y="783772"/>
                  </a:lnTo>
                  <a:lnTo>
                    <a:pt x="6728346" y="783772"/>
                  </a:lnTo>
                  <a:lnTo>
                    <a:pt x="6736069" y="734786"/>
                  </a:lnTo>
                  <a:lnTo>
                    <a:pt x="6743795" y="783772"/>
                  </a:lnTo>
                  <a:lnTo>
                    <a:pt x="6751520" y="734786"/>
                  </a:lnTo>
                  <a:lnTo>
                    <a:pt x="6759245" y="783772"/>
                  </a:lnTo>
                  <a:lnTo>
                    <a:pt x="6766970" y="734786"/>
                  </a:lnTo>
                  <a:lnTo>
                    <a:pt x="6774695" y="783772"/>
                  </a:lnTo>
                  <a:lnTo>
                    <a:pt x="6782420" y="832757"/>
                  </a:lnTo>
                  <a:lnTo>
                    <a:pt x="6790144" y="783772"/>
                  </a:lnTo>
                  <a:lnTo>
                    <a:pt x="6797869" y="783772"/>
                  </a:lnTo>
                  <a:lnTo>
                    <a:pt x="6805594" y="734786"/>
                  </a:lnTo>
                  <a:lnTo>
                    <a:pt x="6813319" y="734786"/>
                  </a:lnTo>
                  <a:lnTo>
                    <a:pt x="6821044" y="685800"/>
                  </a:lnTo>
                  <a:lnTo>
                    <a:pt x="6828768" y="783772"/>
                  </a:lnTo>
                  <a:lnTo>
                    <a:pt x="6836493" y="783772"/>
                  </a:lnTo>
                  <a:lnTo>
                    <a:pt x="6844219" y="783772"/>
                  </a:lnTo>
                  <a:lnTo>
                    <a:pt x="6851943" y="734786"/>
                  </a:lnTo>
                  <a:lnTo>
                    <a:pt x="6859668" y="783772"/>
                  </a:lnTo>
                  <a:lnTo>
                    <a:pt x="6867393" y="783772"/>
                  </a:lnTo>
                  <a:lnTo>
                    <a:pt x="6875117" y="783772"/>
                  </a:lnTo>
                  <a:lnTo>
                    <a:pt x="6882843" y="734786"/>
                  </a:lnTo>
                  <a:lnTo>
                    <a:pt x="6890568" y="734786"/>
                  </a:lnTo>
                  <a:lnTo>
                    <a:pt x="6898293" y="734786"/>
                  </a:lnTo>
                  <a:lnTo>
                    <a:pt x="6906017" y="832757"/>
                  </a:lnTo>
                  <a:lnTo>
                    <a:pt x="6913742" y="685800"/>
                  </a:lnTo>
                  <a:lnTo>
                    <a:pt x="6921467" y="783772"/>
                  </a:lnTo>
                  <a:lnTo>
                    <a:pt x="6929192" y="734786"/>
                  </a:lnTo>
                  <a:lnTo>
                    <a:pt x="6936917" y="734786"/>
                  </a:lnTo>
                  <a:lnTo>
                    <a:pt x="6944641" y="685800"/>
                  </a:lnTo>
                  <a:lnTo>
                    <a:pt x="6952367" y="685800"/>
                  </a:lnTo>
                  <a:lnTo>
                    <a:pt x="6960091" y="734786"/>
                  </a:lnTo>
                  <a:lnTo>
                    <a:pt x="6967816" y="734786"/>
                  </a:lnTo>
                  <a:lnTo>
                    <a:pt x="6975541" y="734786"/>
                  </a:lnTo>
                  <a:lnTo>
                    <a:pt x="6983265" y="734786"/>
                  </a:lnTo>
                  <a:lnTo>
                    <a:pt x="6990991" y="734786"/>
                  </a:lnTo>
                  <a:lnTo>
                    <a:pt x="6998716" y="783772"/>
                  </a:lnTo>
                  <a:lnTo>
                    <a:pt x="7006440" y="734786"/>
                  </a:lnTo>
                  <a:lnTo>
                    <a:pt x="7014165" y="832757"/>
                  </a:lnTo>
                  <a:lnTo>
                    <a:pt x="7021890" y="783772"/>
                  </a:lnTo>
                  <a:lnTo>
                    <a:pt x="7029615" y="734786"/>
                  </a:lnTo>
                  <a:lnTo>
                    <a:pt x="7037340" y="734786"/>
                  </a:lnTo>
                  <a:lnTo>
                    <a:pt x="7045065" y="734786"/>
                  </a:lnTo>
                  <a:lnTo>
                    <a:pt x="7052789" y="734786"/>
                  </a:lnTo>
                  <a:lnTo>
                    <a:pt x="7060514" y="783772"/>
                  </a:lnTo>
                  <a:lnTo>
                    <a:pt x="7068239" y="783772"/>
                  </a:lnTo>
                  <a:lnTo>
                    <a:pt x="7075964" y="783772"/>
                  </a:lnTo>
                  <a:lnTo>
                    <a:pt x="7083689" y="783772"/>
                  </a:lnTo>
                  <a:lnTo>
                    <a:pt x="7091413" y="832757"/>
                  </a:lnTo>
                  <a:lnTo>
                    <a:pt x="7099138" y="685800"/>
                  </a:lnTo>
                  <a:lnTo>
                    <a:pt x="7106864" y="783772"/>
                  </a:lnTo>
                  <a:lnTo>
                    <a:pt x="7114588" y="734786"/>
                  </a:lnTo>
                  <a:lnTo>
                    <a:pt x="7122313" y="832757"/>
                  </a:lnTo>
                  <a:lnTo>
                    <a:pt x="7130038" y="734786"/>
                  </a:lnTo>
                  <a:lnTo>
                    <a:pt x="7137762" y="685800"/>
                  </a:lnTo>
                  <a:lnTo>
                    <a:pt x="7145488" y="783772"/>
                  </a:lnTo>
                  <a:lnTo>
                    <a:pt x="7153213" y="783772"/>
                  </a:lnTo>
                  <a:lnTo>
                    <a:pt x="7160937" y="783772"/>
                  </a:lnTo>
                  <a:lnTo>
                    <a:pt x="7168662" y="783772"/>
                  </a:lnTo>
                  <a:lnTo>
                    <a:pt x="7176387" y="734786"/>
                  </a:lnTo>
                  <a:lnTo>
                    <a:pt x="7184112" y="832757"/>
                  </a:lnTo>
                  <a:lnTo>
                    <a:pt x="7191837" y="734786"/>
                  </a:lnTo>
                  <a:lnTo>
                    <a:pt x="7199561" y="734786"/>
                  </a:lnTo>
                  <a:lnTo>
                    <a:pt x="7207286" y="832757"/>
                  </a:lnTo>
                  <a:lnTo>
                    <a:pt x="7215011" y="734786"/>
                  </a:lnTo>
                  <a:lnTo>
                    <a:pt x="7222736" y="734786"/>
                  </a:lnTo>
                  <a:lnTo>
                    <a:pt x="7230461" y="783772"/>
                  </a:lnTo>
                  <a:lnTo>
                    <a:pt x="7238186" y="734786"/>
                  </a:lnTo>
                  <a:lnTo>
                    <a:pt x="7245910" y="832757"/>
                  </a:lnTo>
                  <a:lnTo>
                    <a:pt x="7253635" y="783772"/>
                  </a:lnTo>
                  <a:lnTo>
                    <a:pt x="7261361" y="832757"/>
                  </a:lnTo>
                  <a:lnTo>
                    <a:pt x="7269085" y="783772"/>
                  </a:lnTo>
                  <a:lnTo>
                    <a:pt x="7276810" y="832757"/>
                  </a:lnTo>
                  <a:lnTo>
                    <a:pt x="7284535" y="783772"/>
                  </a:lnTo>
                  <a:lnTo>
                    <a:pt x="7292259" y="832757"/>
                  </a:lnTo>
                  <a:lnTo>
                    <a:pt x="7299985" y="783772"/>
                  </a:lnTo>
                  <a:lnTo>
                    <a:pt x="7307709" y="832757"/>
                  </a:lnTo>
                  <a:lnTo>
                    <a:pt x="7315434" y="734786"/>
                  </a:lnTo>
                  <a:lnTo>
                    <a:pt x="7323159" y="734786"/>
                  </a:lnTo>
                  <a:lnTo>
                    <a:pt x="7330884" y="832757"/>
                  </a:lnTo>
                  <a:lnTo>
                    <a:pt x="7338609" y="783772"/>
                  </a:lnTo>
                  <a:lnTo>
                    <a:pt x="7346333" y="734786"/>
                  </a:lnTo>
                  <a:lnTo>
                    <a:pt x="7354058" y="783772"/>
                  </a:lnTo>
                  <a:lnTo>
                    <a:pt x="7361783" y="734786"/>
                  </a:lnTo>
                  <a:lnTo>
                    <a:pt x="7369508" y="783772"/>
                  </a:lnTo>
                  <a:lnTo>
                    <a:pt x="7377233" y="685800"/>
                  </a:lnTo>
                  <a:lnTo>
                    <a:pt x="7384958" y="783772"/>
                  </a:lnTo>
                  <a:lnTo>
                    <a:pt x="7392683" y="734786"/>
                  </a:lnTo>
                  <a:lnTo>
                    <a:pt x="7400407" y="832757"/>
                  </a:lnTo>
                  <a:lnTo>
                    <a:pt x="7408133" y="734786"/>
                  </a:lnTo>
                  <a:lnTo>
                    <a:pt x="7415858" y="734786"/>
                  </a:lnTo>
                  <a:lnTo>
                    <a:pt x="7423582" y="783772"/>
                  </a:lnTo>
                  <a:lnTo>
                    <a:pt x="7431307" y="734786"/>
                  </a:lnTo>
                  <a:lnTo>
                    <a:pt x="7439032" y="832757"/>
                  </a:lnTo>
                  <a:lnTo>
                    <a:pt x="7446757" y="734786"/>
                  </a:lnTo>
                  <a:lnTo>
                    <a:pt x="7454482" y="734786"/>
                  </a:lnTo>
                  <a:lnTo>
                    <a:pt x="7462206" y="734786"/>
                  </a:lnTo>
                  <a:lnTo>
                    <a:pt x="7469931" y="734786"/>
                  </a:lnTo>
                  <a:lnTo>
                    <a:pt x="7477656" y="734786"/>
                  </a:lnTo>
                  <a:lnTo>
                    <a:pt x="7485381" y="734786"/>
                  </a:lnTo>
                  <a:lnTo>
                    <a:pt x="7493106" y="734786"/>
                  </a:lnTo>
                  <a:lnTo>
                    <a:pt x="7500831" y="734786"/>
                  </a:lnTo>
                  <a:lnTo>
                    <a:pt x="7508555" y="685800"/>
                  </a:lnTo>
                  <a:lnTo>
                    <a:pt x="7516280" y="783772"/>
                  </a:lnTo>
                  <a:lnTo>
                    <a:pt x="7524006" y="783772"/>
                  </a:lnTo>
                  <a:lnTo>
                    <a:pt x="7531730" y="783772"/>
                  </a:lnTo>
                  <a:lnTo>
                    <a:pt x="7539455" y="783772"/>
                  </a:lnTo>
                  <a:lnTo>
                    <a:pt x="7547181" y="783772"/>
                  </a:lnTo>
                  <a:lnTo>
                    <a:pt x="7554904" y="832757"/>
                  </a:lnTo>
                  <a:lnTo>
                    <a:pt x="7562630" y="685800"/>
                  </a:lnTo>
                  <a:lnTo>
                    <a:pt x="7570354" y="783772"/>
                  </a:lnTo>
                  <a:lnTo>
                    <a:pt x="7578079" y="734786"/>
                  </a:lnTo>
                  <a:lnTo>
                    <a:pt x="7585804" y="783772"/>
                  </a:lnTo>
                  <a:lnTo>
                    <a:pt x="7593529" y="734786"/>
                  </a:lnTo>
                  <a:lnTo>
                    <a:pt x="7601254" y="832757"/>
                  </a:lnTo>
                  <a:lnTo>
                    <a:pt x="7608979" y="783772"/>
                  </a:lnTo>
                  <a:lnTo>
                    <a:pt x="7616702" y="832757"/>
                  </a:lnTo>
                  <a:lnTo>
                    <a:pt x="7624428" y="734786"/>
                  </a:lnTo>
                  <a:lnTo>
                    <a:pt x="7632153" y="783772"/>
                  </a:lnTo>
                  <a:lnTo>
                    <a:pt x="7639878" y="783772"/>
                  </a:lnTo>
                  <a:lnTo>
                    <a:pt x="7647603" y="734786"/>
                  </a:lnTo>
                  <a:lnTo>
                    <a:pt x="7655328" y="685800"/>
                  </a:lnTo>
                  <a:lnTo>
                    <a:pt x="7663052" y="832757"/>
                  </a:lnTo>
                  <a:lnTo>
                    <a:pt x="7670777" y="783772"/>
                  </a:lnTo>
                  <a:lnTo>
                    <a:pt x="7678502" y="832757"/>
                  </a:lnTo>
                  <a:lnTo>
                    <a:pt x="7686227" y="783772"/>
                  </a:lnTo>
                  <a:lnTo>
                    <a:pt x="7693951" y="734786"/>
                  </a:lnTo>
                  <a:lnTo>
                    <a:pt x="7701677" y="832757"/>
                  </a:lnTo>
                  <a:lnTo>
                    <a:pt x="7709402" y="832757"/>
                  </a:lnTo>
                  <a:lnTo>
                    <a:pt x="7717127" y="734786"/>
                  </a:lnTo>
                </a:path>
              </a:pathLst>
            </a:custGeom>
            <a:noFill/>
            <a:ln w="24384" cap="flat">
              <a:solidFill>
                <a:srgbClr val="D95319"/>
              </a:solid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2000" b="1"/>
            </a:p>
          </p:txBody>
        </p:sp>
        <p:sp>
          <p:nvSpPr>
            <p:cNvPr id="9" name="任意多边形: 形状 8">
              <a:extLst>
                <a:ext uri="{FF2B5EF4-FFF2-40B4-BE49-F238E27FC236}">
                  <a16:creationId xmlns:a16="http://schemas.microsoft.com/office/drawing/2014/main" id="{25D1A69D-6627-45AA-884D-D47BBBA57E38}"/>
                </a:ext>
              </a:extLst>
            </p:cNvPr>
            <p:cNvSpPr/>
            <p:nvPr/>
          </p:nvSpPr>
          <p:spPr>
            <a:xfrm>
              <a:off x="1692094" y="3342867"/>
              <a:ext cx="7708392" cy="1225296"/>
            </a:xfrm>
            <a:custGeom>
              <a:avLst/>
              <a:gdLst>
                <a:gd name="connsiteX0" fmla="*/ 0 w 7708392"/>
                <a:gd name="connsiteY0" fmla="*/ 734785 h 1225296"/>
                <a:gd name="connsiteX1" fmla="*/ 7725 w 7708392"/>
                <a:gd name="connsiteY1" fmla="*/ 734785 h 1225296"/>
                <a:gd name="connsiteX2" fmla="*/ 15450 w 7708392"/>
                <a:gd name="connsiteY2" fmla="*/ 716416 h 1225296"/>
                <a:gd name="connsiteX3" fmla="*/ 23174 w 7708392"/>
                <a:gd name="connsiteY3" fmla="*/ 734785 h 1225296"/>
                <a:gd name="connsiteX4" fmla="*/ 30899 w 7708392"/>
                <a:gd name="connsiteY4" fmla="*/ 734785 h 1225296"/>
                <a:gd name="connsiteX5" fmla="*/ 38624 w 7708392"/>
                <a:gd name="connsiteY5" fmla="*/ 734785 h 1225296"/>
                <a:gd name="connsiteX6" fmla="*/ 46349 w 7708392"/>
                <a:gd name="connsiteY6" fmla="*/ 734785 h 1225296"/>
                <a:gd name="connsiteX7" fmla="*/ 54074 w 7708392"/>
                <a:gd name="connsiteY7" fmla="*/ 716416 h 1225296"/>
                <a:gd name="connsiteX8" fmla="*/ 61799 w 7708392"/>
                <a:gd name="connsiteY8" fmla="*/ 734785 h 1225296"/>
                <a:gd name="connsiteX9" fmla="*/ 69524 w 7708392"/>
                <a:gd name="connsiteY9" fmla="*/ 716416 h 1225296"/>
                <a:gd name="connsiteX10" fmla="*/ 77248 w 7708392"/>
                <a:gd name="connsiteY10" fmla="*/ 716416 h 1225296"/>
                <a:gd name="connsiteX11" fmla="*/ 84973 w 7708392"/>
                <a:gd name="connsiteY11" fmla="*/ 734785 h 1225296"/>
                <a:gd name="connsiteX12" fmla="*/ 92698 w 7708392"/>
                <a:gd name="connsiteY12" fmla="*/ 753155 h 1225296"/>
                <a:gd name="connsiteX13" fmla="*/ 100423 w 7708392"/>
                <a:gd name="connsiteY13" fmla="*/ 716416 h 1225296"/>
                <a:gd name="connsiteX14" fmla="*/ 108148 w 7708392"/>
                <a:gd name="connsiteY14" fmla="*/ 716416 h 1225296"/>
                <a:gd name="connsiteX15" fmla="*/ 115873 w 7708392"/>
                <a:gd name="connsiteY15" fmla="*/ 698045 h 1225296"/>
                <a:gd name="connsiteX16" fmla="*/ 123598 w 7708392"/>
                <a:gd name="connsiteY16" fmla="*/ 716416 h 1225296"/>
                <a:gd name="connsiteX17" fmla="*/ 131322 w 7708392"/>
                <a:gd name="connsiteY17" fmla="*/ 716416 h 1225296"/>
                <a:gd name="connsiteX18" fmla="*/ 139047 w 7708392"/>
                <a:gd name="connsiteY18" fmla="*/ 734785 h 1225296"/>
                <a:gd name="connsiteX19" fmla="*/ 146772 w 7708392"/>
                <a:gd name="connsiteY19" fmla="*/ 716416 h 1225296"/>
                <a:gd name="connsiteX20" fmla="*/ 154497 w 7708392"/>
                <a:gd name="connsiteY20" fmla="*/ 734785 h 1225296"/>
                <a:gd name="connsiteX21" fmla="*/ 162222 w 7708392"/>
                <a:gd name="connsiteY21" fmla="*/ 734785 h 1225296"/>
                <a:gd name="connsiteX22" fmla="*/ 169947 w 7708392"/>
                <a:gd name="connsiteY22" fmla="*/ 716416 h 1225296"/>
                <a:gd name="connsiteX23" fmla="*/ 177671 w 7708392"/>
                <a:gd name="connsiteY23" fmla="*/ 734785 h 1225296"/>
                <a:gd name="connsiteX24" fmla="*/ 185396 w 7708392"/>
                <a:gd name="connsiteY24" fmla="*/ 716416 h 1225296"/>
                <a:gd name="connsiteX25" fmla="*/ 193121 w 7708392"/>
                <a:gd name="connsiteY25" fmla="*/ 716416 h 1225296"/>
                <a:gd name="connsiteX26" fmla="*/ 200846 w 7708392"/>
                <a:gd name="connsiteY26" fmla="*/ 716416 h 1225296"/>
                <a:gd name="connsiteX27" fmla="*/ 208571 w 7708392"/>
                <a:gd name="connsiteY27" fmla="*/ 716416 h 1225296"/>
                <a:gd name="connsiteX28" fmla="*/ 216296 w 7708392"/>
                <a:gd name="connsiteY28" fmla="*/ 734785 h 1225296"/>
                <a:gd name="connsiteX29" fmla="*/ 224021 w 7708392"/>
                <a:gd name="connsiteY29" fmla="*/ 716416 h 1225296"/>
                <a:gd name="connsiteX30" fmla="*/ 231745 w 7708392"/>
                <a:gd name="connsiteY30" fmla="*/ 734785 h 1225296"/>
                <a:gd name="connsiteX31" fmla="*/ 239470 w 7708392"/>
                <a:gd name="connsiteY31" fmla="*/ 753155 h 1225296"/>
                <a:gd name="connsiteX32" fmla="*/ 247195 w 7708392"/>
                <a:gd name="connsiteY32" fmla="*/ 716416 h 1225296"/>
                <a:gd name="connsiteX33" fmla="*/ 254920 w 7708392"/>
                <a:gd name="connsiteY33" fmla="*/ 716416 h 1225296"/>
                <a:gd name="connsiteX34" fmla="*/ 262645 w 7708392"/>
                <a:gd name="connsiteY34" fmla="*/ 716416 h 1225296"/>
                <a:gd name="connsiteX35" fmla="*/ 270370 w 7708392"/>
                <a:gd name="connsiteY35" fmla="*/ 734785 h 1225296"/>
                <a:gd name="connsiteX36" fmla="*/ 278095 w 7708392"/>
                <a:gd name="connsiteY36" fmla="*/ 734785 h 1225296"/>
                <a:gd name="connsiteX37" fmla="*/ 285819 w 7708392"/>
                <a:gd name="connsiteY37" fmla="*/ 716416 h 1225296"/>
                <a:gd name="connsiteX38" fmla="*/ 293544 w 7708392"/>
                <a:gd name="connsiteY38" fmla="*/ 716416 h 1225296"/>
                <a:gd name="connsiteX39" fmla="*/ 301269 w 7708392"/>
                <a:gd name="connsiteY39" fmla="*/ 716416 h 1225296"/>
                <a:gd name="connsiteX40" fmla="*/ 308994 w 7708392"/>
                <a:gd name="connsiteY40" fmla="*/ 716416 h 1225296"/>
                <a:gd name="connsiteX41" fmla="*/ 316719 w 7708392"/>
                <a:gd name="connsiteY41" fmla="*/ 716416 h 1225296"/>
                <a:gd name="connsiteX42" fmla="*/ 324444 w 7708392"/>
                <a:gd name="connsiteY42" fmla="*/ 734785 h 1225296"/>
                <a:gd name="connsiteX43" fmla="*/ 332169 w 7708392"/>
                <a:gd name="connsiteY43" fmla="*/ 716416 h 1225296"/>
                <a:gd name="connsiteX44" fmla="*/ 339893 w 7708392"/>
                <a:gd name="connsiteY44" fmla="*/ 734785 h 1225296"/>
                <a:gd name="connsiteX45" fmla="*/ 347618 w 7708392"/>
                <a:gd name="connsiteY45" fmla="*/ 698045 h 1225296"/>
                <a:gd name="connsiteX46" fmla="*/ 355343 w 7708392"/>
                <a:gd name="connsiteY46" fmla="*/ 734785 h 1225296"/>
                <a:gd name="connsiteX47" fmla="*/ 363068 w 7708392"/>
                <a:gd name="connsiteY47" fmla="*/ 734785 h 1225296"/>
                <a:gd name="connsiteX48" fmla="*/ 370793 w 7708392"/>
                <a:gd name="connsiteY48" fmla="*/ 734785 h 1225296"/>
                <a:gd name="connsiteX49" fmla="*/ 378518 w 7708392"/>
                <a:gd name="connsiteY49" fmla="*/ 716416 h 1225296"/>
                <a:gd name="connsiteX50" fmla="*/ 386242 w 7708392"/>
                <a:gd name="connsiteY50" fmla="*/ 734785 h 1225296"/>
                <a:gd name="connsiteX51" fmla="*/ 393967 w 7708392"/>
                <a:gd name="connsiteY51" fmla="*/ 716416 h 1225296"/>
                <a:gd name="connsiteX52" fmla="*/ 401692 w 7708392"/>
                <a:gd name="connsiteY52" fmla="*/ 716416 h 1225296"/>
                <a:gd name="connsiteX53" fmla="*/ 409417 w 7708392"/>
                <a:gd name="connsiteY53" fmla="*/ 716416 h 1225296"/>
                <a:gd name="connsiteX54" fmla="*/ 417142 w 7708392"/>
                <a:gd name="connsiteY54" fmla="*/ 734785 h 1225296"/>
                <a:gd name="connsiteX55" fmla="*/ 424867 w 7708392"/>
                <a:gd name="connsiteY55" fmla="*/ 716416 h 1225296"/>
                <a:gd name="connsiteX56" fmla="*/ 432592 w 7708392"/>
                <a:gd name="connsiteY56" fmla="*/ 734785 h 1225296"/>
                <a:gd name="connsiteX57" fmla="*/ 440316 w 7708392"/>
                <a:gd name="connsiteY57" fmla="*/ 716416 h 1225296"/>
                <a:gd name="connsiteX58" fmla="*/ 448041 w 7708392"/>
                <a:gd name="connsiteY58" fmla="*/ 734785 h 1225296"/>
                <a:gd name="connsiteX59" fmla="*/ 455766 w 7708392"/>
                <a:gd name="connsiteY59" fmla="*/ 698045 h 1225296"/>
                <a:gd name="connsiteX60" fmla="*/ 463491 w 7708392"/>
                <a:gd name="connsiteY60" fmla="*/ 734785 h 1225296"/>
                <a:gd name="connsiteX61" fmla="*/ 471216 w 7708392"/>
                <a:gd name="connsiteY61" fmla="*/ 716416 h 1225296"/>
                <a:gd name="connsiteX62" fmla="*/ 478941 w 7708392"/>
                <a:gd name="connsiteY62" fmla="*/ 734785 h 1225296"/>
                <a:gd name="connsiteX63" fmla="*/ 486666 w 7708392"/>
                <a:gd name="connsiteY63" fmla="*/ 716416 h 1225296"/>
                <a:gd name="connsiteX64" fmla="*/ 494390 w 7708392"/>
                <a:gd name="connsiteY64" fmla="*/ 734785 h 1225296"/>
                <a:gd name="connsiteX65" fmla="*/ 502115 w 7708392"/>
                <a:gd name="connsiteY65" fmla="*/ 716416 h 1225296"/>
                <a:gd name="connsiteX66" fmla="*/ 509840 w 7708392"/>
                <a:gd name="connsiteY66" fmla="*/ 716416 h 1225296"/>
                <a:gd name="connsiteX67" fmla="*/ 517565 w 7708392"/>
                <a:gd name="connsiteY67" fmla="*/ 716416 h 1225296"/>
                <a:gd name="connsiteX68" fmla="*/ 525290 w 7708392"/>
                <a:gd name="connsiteY68" fmla="*/ 753155 h 1225296"/>
                <a:gd name="connsiteX69" fmla="*/ 533015 w 7708392"/>
                <a:gd name="connsiteY69" fmla="*/ 716416 h 1225296"/>
                <a:gd name="connsiteX70" fmla="*/ 540739 w 7708392"/>
                <a:gd name="connsiteY70" fmla="*/ 734785 h 1225296"/>
                <a:gd name="connsiteX71" fmla="*/ 548464 w 7708392"/>
                <a:gd name="connsiteY71" fmla="*/ 716416 h 1225296"/>
                <a:gd name="connsiteX72" fmla="*/ 556189 w 7708392"/>
                <a:gd name="connsiteY72" fmla="*/ 734785 h 1225296"/>
                <a:gd name="connsiteX73" fmla="*/ 563914 w 7708392"/>
                <a:gd name="connsiteY73" fmla="*/ 734785 h 1225296"/>
                <a:gd name="connsiteX74" fmla="*/ 571639 w 7708392"/>
                <a:gd name="connsiteY74" fmla="*/ 716416 h 1225296"/>
                <a:gd name="connsiteX75" fmla="*/ 579364 w 7708392"/>
                <a:gd name="connsiteY75" fmla="*/ 716416 h 1225296"/>
                <a:gd name="connsiteX76" fmla="*/ 587089 w 7708392"/>
                <a:gd name="connsiteY76" fmla="*/ 734785 h 1225296"/>
                <a:gd name="connsiteX77" fmla="*/ 594813 w 7708392"/>
                <a:gd name="connsiteY77" fmla="*/ 716416 h 1225296"/>
                <a:gd name="connsiteX78" fmla="*/ 602538 w 7708392"/>
                <a:gd name="connsiteY78" fmla="*/ 698045 h 1225296"/>
                <a:gd name="connsiteX79" fmla="*/ 610263 w 7708392"/>
                <a:gd name="connsiteY79" fmla="*/ 716416 h 1225296"/>
                <a:gd name="connsiteX80" fmla="*/ 617988 w 7708392"/>
                <a:gd name="connsiteY80" fmla="*/ 734785 h 1225296"/>
                <a:gd name="connsiteX81" fmla="*/ 625713 w 7708392"/>
                <a:gd name="connsiteY81" fmla="*/ 716416 h 1225296"/>
                <a:gd name="connsiteX82" fmla="*/ 633438 w 7708392"/>
                <a:gd name="connsiteY82" fmla="*/ 734785 h 1225296"/>
                <a:gd name="connsiteX83" fmla="*/ 641163 w 7708392"/>
                <a:gd name="connsiteY83" fmla="*/ 716416 h 1225296"/>
                <a:gd name="connsiteX84" fmla="*/ 648887 w 7708392"/>
                <a:gd name="connsiteY84" fmla="*/ 716416 h 1225296"/>
                <a:gd name="connsiteX85" fmla="*/ 656612 w 7708392"/>
                <a:gd name="connsiteY85" fmla="*/ 716416 h 1225296"/>
                <a:gd name="connsiteX86" fmla="*/ 664337 w 7708392"/>
                <a:gd name="connsiteY86" fmla="*/ 734785 h 1225296"/>
                <a:gd name="connsiteX87" fmla="*/ 672062 w 7708392"/>
                <a:gd name="connsiteY87" fmla="*/ 698045 h 1225296"/>
                <a:gd name="connsiteX88" fmla="*/ 679787 w 7708392"/>
                <a:gd name="connsiteY88" fmla="*/ 734785 h 1225296"/>
                <a:gd name="connsiteX89" fmla="*/ 687512 w 7708392"/>
                <a:gd name="connsiteY89" fmla="*/ 734785 h 1225296"/>
                <a:gd name="connsiteX90" fmla="*/ 695237 w 7708392"/>
                <a:gd name="connsiteY90" fmla="*/ 716416 h 1225296"/>
                <a:gd name="connsiteX91" fmla="*/ 702961 w 7708392"/>
                <a:gd name="connsiteY91" fmla="*/ 716416 h 1225296"/>
                <a:gd name="connsiteX92" fmla="*/ 710686 w 7708392"/>
                <a:gd name="connsiteY92" fmla="*/ 734785 h 1225296"/>
                <a:gd name="connsiteX93" fmla="*/ 718411 w 7708392"/>
                <a:gd name="connsiteY93" fmla="*/ 734785 h 1225296"/>
                <a:gd name="connsiteX94" fmla="*/ 726136 w 7708392"/>
                <a:gd name="connsiteY94" fmla="*/ 716416 h 1225296"/>
                <a:gd name="connsiteX95" fmla="*/ 733861 w 7708392"/>
                <a:gd name="connsiteY95" fmla="*/ 716416 h 1225296"/>
                <a:gd name="connsiteX96" fmla="*/ 741586 w 7708392"/>
                <a:gd name="connsiteY96" fmla="*/ 734785 h 1225296"/>
                <a:gd name="connsiteX97" fmla="*/ 749311 w 7708392"/>
                <a:gd name="connsiteY97" fmla="*/ 716416 h 1225296"/>
                <a:gd name="connsiteX98" fmla="*/ 757035 w 7708392"/>
                <a:gd name="connsiteY98" fmla="*/ 716416 h 1225296"/>
                <a:gd name="connsiteX99" fmla="*/ 764760 w 7708392"/>
                <a:gd name="connsiteY99" fmla="*/ 716416 h 1225296"/>
                <a:gd name="connsiteX100" fmla="*/ 772485 w 7708392"/>
                <a:gd name="connsiteY100" fmla="*/ 716416 h 1225296"/>
                <a:gd name="connsiteX101" fmla="*/ 780210 w 7708392"/>
                <a:gd name="connsiteY101" fmla="*/ 716416 h 1225296"/>
                <a:gd name="connsiteX102" fmla="*/ 787935 w 7708392"/>
                <a:gd name="connsiteY102" fmla="*/ 716416 h 1225296"/>
                <a:gd name="connsiteX103" fmla="*/ 795660 w 7708392"/>
                <a:gd name="connsiteY103" fmla="*/ 716416 h 1225296"/>
                <a:gd name="connsiteX104" fmla="*/ 803385 w 7708392"/>
                <a:gd name="connsiteY104" fmla="*/ 716416 h 1225296"/>
                <a:gd name="connsiteX105" fmla="*/ 811109 w 7708392"/>
                <a:gd name="connsiteY105" fmla="*/ 698045 h 1225296"/>
                <a:gd name="connsiteX106" fmla="*/ 818834 w 7708392"/>
                <a:gd name="connsiteY106" fmla="*/ 716416 h 1225296"/>
                <a:gd name="connsiteX107" fmla="*/ 826559 w 7708392"/>
                <a:gd name="connsiteY107" fmla="*/ 698045 h 1225296"/>
                <a:gd name="connsiteX108" fmla="*/ 834284 w 7708392"/>
                <a:gd name="connsiteY108" fmla="*/ 734785 h 1225296"/>
                <a:gd name="connsiteX109" fmla="*/ 842009 w 7708392"/>
                <a:gd name="connsiteY109" fmla="*/ 716416 h 1225296"/>
                <a:gd name="connsiteX110" fmla="*/ 849734 w 7708392"/>
                <a:gd name="connsiteY110" fmla="*/ 734785 h 1225296"/>
                <a:gd name="connsiteX111" fmla="*/ 857458 w 7708392"/>
                <a:gd name="connsiteY111" fmla="*/ 698045 h 1225296"/>
                <a:gd name="connsiteX112" fmla="*/ 865183 w 7708392"/>
                <a:gd name="connsiteY112" fmla="*/ 716416 h 1225296"/>
                <a:gd name="connsiteX113" fmla="*/ 872908 w 7708392"/>
                <a:gd name="connsiteY113" fmla="*/ 698045 h 1225296"/>
                <a:gd name="connsiteX114" fmla="*/ 880633 w 7708392"/>
                <a:gd name="connsiteY114" fmla="*/ 716416 h 1225296"/>
                <a:gd name="connsiteX115" fmla="*/ 888358 w 7708392"/>
                <a:gd name="connsiteY115" fmla="*/ 716416 h 1225296"/>
                <a:gd name="connsiteX116" fmla="*/ 896083 w 7708392"/>
                <a:gd name="connsiteY116" fmla="*/ 716416 h 1225296"/>
                <a:gd name="connsiteX117" fmla="*/ 903808 w 7708392"/>
                <a:gd name="connsiteY117" fmla="*/ 716416 h 1225296"/>
                <a:gd name="connsiteX118" fmla="*/ 911532 w 7708392"/>
                <a:gd name="connsiteY118" fmla="*/ 716416 h 1225296"/>
                <a:gd name="connsiteX119" fmla="*/ 919257 w 7708392"/>
                <a:gd name="connsiteY119" fmla="*/ 716416 h 1225296"/>
                <a:gd name="connsiteX120" fmla="*/ 926982 w 7708392"/>
                <a:gd name="connsiteY120" fmla="*/ 734785 h 1225296"/>
                <a:gd name="connsiteX121" fmla="*/ 934707 w 7708392"/>
                <a:gd name="connsiteY121" fmla="*/ 716416 h 1225296"/>
                <a:gd name="connsiteX122" fmla="*/ 942432 w 7708392"/>
                <a:gd name="connsiteY122" fmla="*/ 716416 h 1225296"/>
                <a:gd name="connsiteX123" fmla="*/ 950157 w 7708392"/>
                <a:gd name="connsiteY123" fmla="*/ 716416 h 1225296"/>
                <a:gd name="connsiteX124" fmla="*/ 957882 w 7708392"/>
                <a:gd name="connsiteY124" fmla="*/ 734785 h 1225296"/>
                <a:gd name="connsiteX125" fmla="*/ 965606 w 7708392"/>
                <a:gd name="connsiteY125" fmla="*/ 734785 h 1225296"/>
                <a:gd name="connsiteX126" fmla="*/ 973331 w 7708392"/>
                <a:gd name="connsiteY126" fmla="*/ 716416 h 1225296"/>
                <a:gd name="connsiteX127" fmla="*/ 981056 w 7708392"/>
                <a:gd name="connsiteY127" fmla="*/ 716416 h 1225296"/>
                <a:gd name="connsiteX128" fmla="*/ 988781 w 7708392"/>
                <a:gd name="connsiteY128" fmla="*/ 734785 h 1225296"/>
                <a:gd name="connsiteX129" fmla="*/ 996506 w 7708392"/>
                <a:gd name="connsiteY129" fmla="*/ 716416 h 1225296"/>
                <a:gd name="connsiteX130" fmla="*/ 1004231 w 7708392"/>
                <a:gd name="connsiteY130" fmla="*/ 716416 h 1225296"/>
                <a:gd name="connsiteX131" fmla="*/ 1011956 w 7708392"/>
                <a:gd name="connsiteY131" fmla="*/ 716416 h 1225296"/>
                <a:gd name="connsiteX132" fmla="*/ 1019680 w 7708392"/>
                <a:gd name="connsiteY132" fmla="*/ 734785 h 1225296"/>
                <a:gd name="connsiteX133" fmla="*/ 1027405 w 7708392"/>
                <a:gd name="connsiteY133" fmla="*/ 716416 h 1225296"/>
                <a:gd name="connsiteX134" fmla="*/ 1035130 w 7708392"/>
                <a:gd name="connsiteY134" fmla="*/ 716416 h 1225296"/>
                <a:gd name="connsiteX135" fmla="*/ 1042855 w 7708392"/>
                <a:gd name="connsiteY135" fmla="*/ 734785 h 1225296"/>
                <a:gd name="connsiteX136" fmla="*/ 1050580 w 7708392"/>
                <a:gd name="connsiteY136" fmla="*/ 716416 h 1225296"/>
                <a:gd name="connsiteX137" fmla="*/ 1058305 w 7708392"/>
                <a:gd name="connsiteY137" fmla="*/ 716416 h 1225296"/>
                <a:gd name="connsiteX138" fmla="*/ 1066029 w 7708392"/>
                <a:gd name="connsiteY138" fmla="*/ 716416 h 1225296"/>
                <a:gd name="connsiteX139" fmla="*/ 1073754 w 7708392"/>
                <a:gd name="connsiteY139" fmla="*/ 716416 h 1225296"/>
                <a:gd name="connsiteX140" fmla="*/ 1081479 w 7708392"/>
                <a:gd name="connsiteY140" fmla="*/ 734785 h 1225296"/>
                <a:gd name="connsiteX141" fmla="*/ 1089204 w 7708392"/>
                <a:gd name="connsiteY141" fmla="*/ 716416 h 1225296"/>
                <a:gd name="connsiteX142" fmla="*/ 1096929 w 7708392"/>
                <a:gd name="connsiteY142" fmla="*/ 716416 h 1225296"/>
                <a:gd name="connsiteX143" fmla="*/ 1104654 w 7708392"/>
                <a:gd name="connsiteY143" fmla="*/ 716416 h 1225296"/>
                <a:gd name="connsiteX144" fmla="*/ 1112379 w 7708392"/>
                <a:gd name="connsiteY144" fmla="*/ 734785 h 1225296"/>
                <a:gd name="connsiteX145" fmla="*/ 1120103 w 7708392"/>
                <a:gd name="connsiteY145" fmla="*/ 716416 h 1225296"/>
                <a:gd name="connsiteX146" fmla="*/ 1127828 w 7708392"/>
                <a:gd name="connsiteY146" fmla="*/ 698045 h 1225296"/>
                <a:gd name="connsiteX147" fmla="*/ 1135553 w 7708392"/>
                <a:gd name="connsiteY147" fmla="*/ 716416 h 1225296"/>
                <a:gd name="connsiteX148" fmla="*/ 1143278 w 7708392"/>
                <a:gd name="connsiteY148" fmla="*/ 734785 h 1225296"/>
                <a:gd name="connsiteX149" fmla="*/ 1151003 w 7708392"/>
                <a:gd name="connsiteY149" fmla="*/ 716416 h 1225296"/>
                <a:gd name="connsiteX150" fmla="*/ 1158728 w 7708392"/>
                <a:gd name="connsiteY150" fmla="*/ 716416 h 1225296"/>
                <a:gd name="connsiteX151" fmla="*/ 1166453 w 7708392"/>
                <a:gd name="connsiteY151" fmla="*/ 698045 h 1225296"/>
                <a:gd name="connsiteX152" fmla="*/ 1174177 w 7708392"/>
                <a:gd name="connsiteY152" fmla="*/ 734785 h 1225296"/>
                <a:gd name="connsiteX153" fmla="*/ 1181902 w 7708392"/>
                <a:gd name="connsiteY153" fmla="*/ 734785 h 1225296"/>
                <a:gd name="connsiteX154" fmla="*/ 1189627 w 7708392"/>
                <a:gd name="connsiteY154" fmla="*/ 716416 h 1225296"/>
                <a:gd name="connsiteX155" fmla="*/ 1197352 w 7708392"/>
                <a:gd name="connsiteY155" fmla="*/ 734785 h 1225296"/>
                <a:gd name="connsiteX156" fmla="*/ 1205077 w 7708392"/>
                <a:gd name="connsiteY156" fmla="*/ 716416 h 1225296"/>
                <a:gd name="connsiteX157" fmla="*/ 1212802 w 7708392"/>
                <a:gd name="connsiteY157" fmla="*/ 716416 h 1225296"/>
                <a:gd name="connsiteX158" fmla="*/ 1220527 w 7708392"/>
                <a:gd name="connsiteY158" fmla="*/ 716416 h 1225296"/>
                <a:gd name="connsiteX159" fmla="*/ 1228251 w 7708392"/>
                <a:gd name="connsiteY159" fmla="*/ 716416 h 1225296"/>
                <a:gd name="connsiteX160" fmla="*/ 1235976 w 7708392"/>
                <a:gd name="connsiteY160" fmla="*/ 734785 h 1225296"/>
                <a:gd name="connsiteX161" fmla="*/ 1243701 w 7708392"/>
                <a:gd name="connsiteY161" fmla="*/ 734785 h 1225296"/>
                <a:gd name="connsiteX162" fmla="*/ 1251426 w 7708392"/>
                <a:gd name="connsiteY162" fmla="*/ 716416 h 1225296"/>
                <a:gd name="connsiteX163" fmla="*/ 1259151 w 7708392"/>
                <a:gd name="connsiteY163" fmla="*/ 716416 h 1225296"/>
                <a:gd name="connsiteX164" fmla="*/ 1266876 w 7708392"/>
                <a:gd name="connsiteY164" fmla="*/ 734785 h 1225296"/>
                <a:gd name="connsiteX165" fmla="*/ 1274600 w 7708392"/>
                <a:gd name="connsiteY165" fmla="*/ 716416 h 1225296"/>
                <a:gd name="connsiteX166" fmla="*/ 1282325 w 7708392"/>
                <a:gd name="connsiteY166" fmla="*/ 734785 h 1225296"/>
                <a:gd name="connsiteX167" fmla="*/ 1290050 w 7708392"/>
                <a:gd name="connsiteY167" fmla="*/ 716416 h 1225296"/>
                <a:gd name="connsiteX168" fmla="*/ 1297775 w 7708392"/>
                <a:gd name="connsiteY168" fmla="*/ 734785 h 1225296"/>
                <a:gd name="connsiteX169" fmla="*/ 1305500 w 7708392"/>
                <a:gd name="connsiteY169" fmla="*/ 734785 h 1225296"/>
                <a:gd name="connsiteX170" fmla="*/ 1313225 w 7708392"/>
                <a:gd name="connsiteY170" fmla="*/ 716416 h 1225296"/>
                <a:gd name="connsiteX171" fmla="*/ 1320950 w 7708392"/>
                <a:gd name="connsiteY171" fmla="*/ 753155 h 1225296"/>
                <a:gd name="connsiteX172" fmla="*/ 1328674 w 7708392"/>
                <a:gd name="connsiteY172" fmla="*/ 734785 h 1225296"/>
                <a:gd name="connsiteX173" fmla="*/ 1336399 w 7708392"/>
                <a:gd name="connsiteY173" fmla="*/ 734785 h 1225296"/>
                <a:gd name="connsiteX174" fmla="*/ 1344124 w 7708392"/>
                <a:gd name="connsiteY174" fmla="*/ 716416 h 1225296"/>
                <a:gd name="connsiteX175" fmla="*/ 1351849 w 7708392"/>
                <a:gd name="connsiteY175" fmla="*/ 716416 h 1225296"/>
                <a:gd name="connsiteX176" fmla="*/ 1359574 w 7708392"/>
                <a:gd name="connsiteY176" fmla="*/ 734785 h 1225296"/>
                <a:gd name="connsiteX177" fmla="*/ 1367299 w 7708392"/>
                <a:gd name="connsiteY177" fmla="*/ 716416 h 1225296"/>
                <a:gd name="connsiteX178" fmla="*/ 1375024 w 7708392"/>
                <a:gd name="connsiteY178" fmla="*/ 734785 h 1225296"/>
                <a:gd name="connsiteX179" fmla="*/ 1382748 w 7708392"/>
                <a:gd name="connsiteY179" fmla="*/ 716416 h 1225296"/>
                <a:gd name="connsiteX180" fmla="*/ 1390473 w 7708392"/>
                <a:gd name="connsiteY180" fmla="*/ 734785 h 1225296"/>
                <a:gd name="connsiteX181" fmla="*/ 1398198 w 7708392"/>
                <a:gd name="connsiteY181" fmla="*/ 734785 h 1225296"/>
                <a:gd name="connsiteX182" fmla="*/ 1405923 w 7708392"/>
                <a:gd name="connsiteY182" fmla="*/ 753155 h 1225296"/>
                <a:gd name="connsiteX183" fmla="*/ 1413648 w 7708392"/>
                <a:gd name="connsiteY183" fmla="*/ 716416 h 1225296"/>
                <a:gd name="connsiteX184" fmla="*/ 1421373 w 7708392"/>
                <a:gd name="connsiteY184" fmla="*/ 753155 h 1225296"/>
                <a:gd name="connsiteX185" fmla="*/ 1429097 w 7708392"/>
                <a:gd name="connsiteY185" fmla="*/ 698045 h 1225296"/>
                <a:gd name="connsiteX186" fmla="*/ 1436822 w 7708392"/>
                <a:gd name="connsiteY186" fmla="*/ 716416 h 1225296"/>
                <a:gd name="connsiteX187" fmla="*/ 1444547 w 7708392"/>
                <a:gd name="connsiteY187" fmla="*/ 734785 h 1225296"/>
                <a:gd name="connsiteX188" fmla="*/ 1452272 w 7708392"/>
                <a:gd name="connsiteY188" fmla="*/ 734785 h 1225296"/>
                <a:gd name="connsiteX189" fmla="*/ 1459997 w 7708392"/>
                <a:gd name="connsiteY189" fmla="*/ 716416 h 1225296"/>
                <a:gd name="connsiteX190" fmla="*/ 1467722 w 7708392"/>
                <a:gd name="connsiteY190" fmla="*/ 734785 h 1225296"/>
                <a:gd name="connsiteX191" fmla="*/ 1475447 w 7708392"/>
                <a:gd name="connsiteY191" fmla="*/ 716416 h 1225296"/>
                <a:gd name="connsiteX192" fmla="*/ 1483171 w 7708392"/>
                <a:gd name="connsiteY192" fmla="*/ 716416 h 1225296"/>
                <a:gd name="connsiteX193" fmla="*/ 1490896 w 7708392"/>
                <a:gd name="connsiteY193" fmla="*/ 716416 h 1225296"/>
                <a:gd name="connsiteX194" fmla="*/ 1498621 w 7708392"/>
                <a:gd name="connsiteY194" fmla="*/ 716416 h 1225296"/>
                <a:gd name="connsiteX195" fmla="*/ 1506346 w 7708392"/>
                <a:gd name="connsiteY195" fmla="*/ 716416 h 1225296"/>
                <a:gd name="connsiteX196" fmla="*/ 1514071 w 7708392"/>
                <a:gd name="connsiteY196" fmla="*/ 734785 h 1225296"/>
                <a:gd name="connsiteX197" fmla="*/ 1521796 w 7708392"/>
                <a:gd name="connsiteY197" fmla="*/ 734785 h 1225296"/>
                <a:gd name="connsiteX198" fmla="*/ 1529521 w 7708392"/>
                <a:gd name="connsiteY198" fmla="*/ 716416 h 1225296"/>
                <a:gd name="connsiteX199" fmla="*/ 1537245 w 7708392"/>
                <a:gd name="connsiteY199" fmla="*/ 716416 h 1225296"/>
                <a:gd name="connsiteX200" fmla="*/ 1544970 w 7708392"/>
                <a:gd name="connsiteY200" fmla="*/ 716416 h 1225296"/>
                <a:gd name="connsiteX201" fmla="*/ 1552695 w 7708392"/>
                <a:gd name="connsiteY201" fmla="*/ 716416 h 1225296"/>
                <a:gd name="connsiteX202" fmla="*/ 1560420 w 7708392"/>
                <a:gd name="connsiteY202" fmla="*/ 734785 h 1225296"/>
                <a:gd name="connsiteX203" fmla="*/ 1568145 w 7708392"/>
                <a:gd name="connsiteY203" fmla="*/ 716416 h 1225296"/>
                <a:gd name="connsiteX204" fmla="*/ 1575870 w 7708392"/>
                <a:gd name="connsiteY204" fmla="*/ 734785 h 1225296"/>
                <a:gd name="connsiteX205" fmla="*/ 1583595 w 7708392"/>
                <a:gd name="connsiteY205" fmla="*/ 734785 h 1225296"/>
                <a:gd name="connsiteX206" fmla="*/ 1591319 w 7708392"/>
                <a:gd name="connsiteY206" fmla="*/ 716416 h 1225296"/>
                <a:gd name="connsiteX207" fmla="*/ 1599044 w 7708392"/>
                <a:gd name="connsiteY207" fmla="*/ 716416 h 1225296"/>
                <a:gd name="connsiteX208" fmla="*/ 1606769 w 7708392"/>
                <a:gd name="connsiteY208" fmla="*/ 716416 h 1225296"/>
                <a:gd name="connsiteX209" fmla="*/ 1614494 w 7708392"/>
                <a:gd name="connsiteY209" fmla="*/ 716416 h 1225296"/>
                <a:gd name="connsiteX210" fmla="*/ 1622219 w 7708392"/>
                <a:gd name="connsiteY210" fmla="*/ 716416 h 1225296"/>
                <a:gd name="connsiteX211" fmla="*/ 1629944 w 7708392"/>
                <a:gd name="connsiteY211" fmla="*/ 698045 h 1225296"/>
                <a:gd name="connsiteX212" fmla="*/ 1637668 w 7708392"/>
                <a:gd name="connsiteY212" fmla="*/ 734785 h 1225296"/>
                <a:gd name="connsiteX213" fmla="*/ 1645393 w 7708392"/>
                <a:gd name="connsiteY213" fmla="*/ 716416 h 1225296"/>
                <a:gd name="connsiteX214" fmla="*/ 1653118 w 7708392"/>
                <a:gd name="connsiteY214" fmla="*/ 734785 h 1225296"/>
                <a:gd name="connsiteX215" fmla="*/ 1660843 w 7708392"/>
                <a:gd name="connsiteY215" fmla="*/ 716416 h 1225296"/>
                <a:gd name="connsiteX216" fmla="*/ 1668568 w 7708392"/>
                <a:gd name="connsiteY216" fmla="*/ 734785 h 1225296"/>
                <a:gd name="connsiteX217" fmla="*/ 1676293 w 7708392"/>
                <a:gd name="connsiteY217" fmla="*/ 716416 h 1225296"/>
                <a:gd name="connsiteX218" fmla="*/ 1684018 w 7708392"/>
                <a:gd name="connsiteY218" fmla="*/ 716416 h 1225296"/>
                <a:gd name="connsiteX219" fmla="*/ 1691742 w 7708392"/>
                <a:gd name="connsiteY219" fmla="*/ 734785 h 1225296"/>
                <a:gd name="connsiteX220" fmla="*/ 1699467 w 7708392"/>
                <a:gd name="connsiteY220" fmla="*/ 734785 h 1225296"/>
                <a:gd name="connsiteX221" fmla="*/ 1707192 w 7708392"/>
                <a:gd name="connsiteY221" fmla="*/ 716416 h 1225296"/>
                <a:gd name="connsiteX222" fmla="*/ 1714917 w 7708392"/>
                <a:gd name="connsiteY222" fmla="*/ 716416 h 1225296"/>
                <a:gd name="connsiteX223" fmla="*/ 1722642 w 7708392"/>
                <a:gd name="connsiteY223" fmla="*/ 716416 h 1225296"/>
                <a:gd name="connsiteX224" fmla="*/ 1730367 w 7708392"/>
                <a:gd name="connsiteY224" fmla="*/ 716416 h 1225296"/>
                <a:gd name="connsiteX225" fmla="*/ 1738092 w 7708392"/>
                <a:gd name="connsiteY225" fmla="*/ 734785 h 1225296"/>
                <a:gd name="connsiteX226" fmla="*/ 1745816 w 7708392"/>
                <a:gd name="connsiteY226" fmla="*/ 716416 h 1225296"/>
                <a:gd name="connsiteX227" fmla="*/ 1753541 w 7708392"/>
                <a:gd name="connsiteY227" fmla="*/ 716416 h 1225296"/>
                <a:gd name="connsiteX228" fmla="*/ 1761266 w 7708392"/>
                <a:gd name="connsiteY228" fmla="*/ 716416 h 1225296"/>
                <a:gd name="connsiteX229" fmla="*/ 1768991 w 7708392"/>
                <a:gd name="connsiteY229" fmla="*/ 716416 h 1225296"/>
                <a:gd name="connsiteX230" fmla="*/ 1776716 w 7708392"/>
                <a:gd name="connsiteY230" fmla="*/ 716416 h 1225296"/>
                <a:gd name="connsiteX231" fmla="*/ 1784441 w 7708392"/>
                <a:gd name="connsiteY231" fmla="*/ 716416 h 1225296"/>
                <a:gd name="connsiteX232" fmla="*/ 1792166 w 7708392"/>
                <a:gd name="connsiteY232" fmla="*/ 734785 h 1225296"/>
                <a:gd name="connsiteX233" fmla="*/ 1799890 w 7708392"/>
                <a:gd name="connsiteY233" fmla="*/ 716416 h 1225296"/>
                <a:gd name="connsiteX234" fmla="*/ 1807615 w 7708392"/>
                <a:gd name="connsiteY234" fmla="*/ 716416 h 1225296"/>
                <a:gd name="connsiteX235" fmla="*/ 1815340 w 7708392"/>
                <a:gd name="connsiteY235" fmla="*/ 716416 h 1225296"/>
                <a:gd name="connsiteX236" fmla="*/ 1823065 w 7708392"/>
                <a:gd name="connsiteY236" fmla="*/ 734785 h 1225296"/>
                <a:gd name="connsiteX237" fmla="*/ 1830790 w 7708392"/>
                <a:gd name="connsiteY237" fmla="*/ 716416 h 1225296"/>
                <a:gd name="connsiteX238" fmla="*/ 1838515 w 7708392"/>
                <a:gd name="connsiteY238" fmla="*/ 716416 h 1225296"/>
                <a:gd name="connsiteX239" fmla="*/ 1846239 w 7708392"/>
                <a:gd name="connsiteY239" fmla="*/ 716416 h 1225296"/>
                <a:gd name="connsiteX240" fmla="*/ 1853964 w 7708392"/>
                <a:gd name="connsiteY240" fmla="*/ 734785 h 1225296"/>
                <a:gd name="connsiteX241" fmla="*/ 1861689 w 7708392"/>
                <a:gd name="connsiteY241" fmla="*/ 716416 h 1225296"/>
                <a:gd name="connsiteX242" fmla="*/ 1869414 w 7708392"/>
                <a:gd name="connsiteY242" fmla="*/ 716416 h 1225296"/>
                <a:gd name="connsiteX243" fmla="*/ 1877139 w 7708392"/>
                <a:gd name="connsiteY243" fmla="*/ 716416 h 1225296"/>
                <a:gd name="connsiteX244" fmla="*/ 1884864 w 7708392"/>
                <a:gd name="connsiteY244" fmla="*/ 716416 h 1225296"/>
                <a:gd name="connsiteX245" fmla="*/ 1892589 w 7708392"/>
                <a:gd name="connsiteY245" fmla="*/ 716416 h 1225296"/>
                <a:gd name="connsiteX246" fmla="*/ 1900313 w 7708392"/>
                <a:gd name="connsiteY246" fmla="*/ 716416 h 1225296"/>
                <a:gd name="connsiteX247" fmla="*/ 1908038 w 7708392"/>
                <a:gd name="connsiteY247" fmla="*/ 716416 h 1225296"/>
                <a:gd name="connsiteX248" fmla="*/ 1915763 w 7708392"/>
                <a:gd name="connsiteY248" fmla="*/ 734785 h 1225296"/>
                <a:gd name="connsiteX249" fmla="*/ 1923488 w 7708392"/>
                <a:gd name="connsiteY249" fmla="*/ 716416 h 1225296"/>
                <a:gd name="connsiteX250" fmla="*/ 1931213 w 7708392"/>
                <a:gd name="connsiteY250" fmla="*/ 716416 h 1225296"/>
                <a:gd name="connsiteX251" fmla="*/ 1938938 w 7708392"/>
                <a:gd name="connsiteY251" fmla="*/ 716416 h 1225296"/>
                <a:gd name="connsiteX252" fmla="*/ 1946663 w 7708392"/>
                <a:gd name="connsiteY252" fmla="*/ 734785 h 1225296"/>
                <a:gd name="connsiteX253" fmla="*/ 1954387 w 7708392"/>
                <a:gd name="connsiteY253" fmla="*/ 716416 h 1225296"/>
                <a:gd name="connsiteX254" fmla="*/ 1962112 w 7708392"/>
                <a:gd name="connsiteY254" fmla="*/ 734785 h 1225296"/>
                <a:gd name="connsiteX255" fmla="*/ 1969837 w 7708392"/>
                <a:gd name="connsiteY255" fmla="*/ 716416 h 1225296"/>
                <a:gd name="connsiteX256" fmla="*/ 1977562 w 7708392"/>
                <a:gd name="connsiteY256" fmla="*/ 734785 h 1225296"/>
                <a:gd name="connsiteX257" fmla="*/ 1985287 w 7708392"/>
                <a:gd name="connsiteY257" fmla="*/ 716416 h 1225296"/>
                <a:gd name="connsiteX258" fmla="*/ 1993012 w 7708392"/>
                <a:gd name="connsiteY258" fmla="*/ 716416 h 1225296"/>
                <a:gd name="connsiteX259" fmla="*/ 2000737 w 7708392"/>
                <a:gd name="connsiteY259" fmla="*/ 716416 h 1225296"/>
                <a:gd name="connsiteX260" fmla="*/ 2008461 w 7708392"/>
                <a:gd name="connsiteY260" fmla="*/ 734785 h 1225296"/>
                <a:gd name="connsiteX261" fmla="*/ 2016186 w 7708392"/>
                <a:gd name="connsiteY261" fmla="*/ 716416 h 1225296"/>
                <a:gd name="connsiteX262" fmla="*/ 2023911 w 7708392"/>
                <a:gd name="connsiteY262" fmla="*/ 734785 h 1225296"/>
                <a:gd name="connsiteX263" fmla="*/ 2031636 w 7708392"/>
                <a:gd name="connsiteY263" fmla="*/ 716416 h 1225296"/>
                <a:gd name="connsiteX264" fmla="*/ 2039361 w 7708392"/>
                <a:gd name="connsiteY264" fmla="*/ 734785 h 1225296"/>
                <a:gd name="connsiteX265" fmla="*/ 2047086 w 7708392"/>
                <a:gd name="connsiteY265" fmla="*/ 698045 h 1225296"/>
                <a:gd name="connsiteX266" fmla="*/ 2054810 w 7708392"/>
                <a:gd name="connsiteY266" fmla="*/ 716416 h 1225296"/>
                <a:gd name="connsiteX267" fmla="*/ 2062535 w 7708392"/>
                <a:gd name="connsiteY267" fmla="*/ 716416 h 1225296"/>
                <a:gd name="connsiteX268" fmla="*/ 2070260 w 7708392"/>
                <a:gd name="connsiteY268" fmla="*/ 734785 h 1225296"/>
                <a:gd name="connsiteX269" fmla="*/ 2077985 w 7708392"/>
                <a:gd name="connsiteY269" fmla="*/ 734785 h 1225296"/>
                <a:gd name="connsiteX270" fmla="*/ 2085710 w 7708392"/>
                <a:gd name="connsiteY270" fmla="*/ 716416 h 1225296"/>
                <a:gd name="connsiteX271" fmla="*/ 2093435 w 7708392"/>
                <a:gd name="connsiteY271" fmla="*/ 698045 h 1225296"/>
                <a:gd name="connsiteX272" fmla="*/ 2101160 w 7708392"/>
                <a:gd name="connsiteY272" fmla="*/ 734785 h 1225296"/>
                <a:gd name="connsiteX273" fmla="*/ 2108884 w 7708392"/>
                <a:gd name="connsiteY273" fmla="*/ 734785 h 1225296"/>
                <a:gd name="connsiteX274" fmla="*/ 2116609 w 7708392"/>
                <a:gd name="connsiteY274" fmla="*/ 716416 h 1225296"/>
                <a:gd name="connsiteX275" fmla="*/ 2124334 w 7708392"/>
                <a:gd name="connsiteY275" fmla="*/ 716416 h 1225296"/>
                <a:gd name="connsiteX276" fmla="*/ 2132059 w 7708392"/>
                <a:gd name="connsiteY276" fmla="*/ 734785 h 1225296"/>
                <a:gd name="connsiteX277" fmla="*/ 2139784 w 7708392"/>
                <a:gd name="connsiteY277" fmla="*/ 716416 h 1225296"/>
                <a:gd name="connsiteX278" fmla="*/ 2147509 w 7708392"/>
                <a:gd name="connsiteY278" fmla="*/ 698045 h 1225296"/>
                <a:gd name="connsiteX279" fmla="*/ 2155234 w 7708392"/>
                <a:gd name="connsiteY279" fmla="*/ 716416 h 1225296"/>
                <a:gd name="connsiteX280" fmla="*/ 2162958 w 7708392"/>
                <a:gd name="connsiteY280" fmla="*/ 716416 h 1225296"/>
                <a:gd name="connsiteX281" fmla="*/ 2170683 w 7708392"/>
                <a:gd name="connsiteY281" fmla="*/ 716416 h 1225296"/>
                <a:gd name="connsiteX282" fmla="*/ 2178408 w 7708392"/>
                <a:gd name="connsiteY282" fmla="*/ 716416 h 1225296"/>
                <a:gd name="connsiteX283" fmla="*/ 2186133 w 7708392"/>
                <a:gd name="connsiteY283" fmla="*/ 698045 h 1225296"/>
                <a:gd name="connsiteX284" fmla="*/ 2193858 w 7708392"/>
                <a:gd name="connsiteY284" fmla="*/ 716416 h 1225296"/>
                <a:gd name="connsiteX285" fmla="*/ 2201583 w 7708392"/>
                <a:gd name="connsiteY285" fmla="*/ 716416 h 1225296"/>
                <a:gd name="connsiteX286" fmla="*/ 2209308 w 7708392"/>
                <a:gd name="connsiteY286" fmla="*/ 716416 h 1225296"/>
                <a:gd name="connsiteX287" fmla="*/ 2217032 w 7708392"/>
                <a:gd name="connsiteY287" fmla="*/ 716416 h 1225296"/>
                <a:gd name="connsiteX288" fmla="*/ 2224757 w 7708392"/>
                <a:gd name="connsiteY288" fmla="*/ 716416 h 1225296"/>
                <a:gd name="connsiteX289" fmla="*/ 2232482 w 7708392"/>
                <a:gd name="connsiteY289" fmla="*/ 716416 h 1225296"/>
                <a:gd name="connsiteX290" fmla="*/ 2240207 w 7708392"/>
                <a:gd name="connsiteY290" fmla="*/ 716416 h 1225296"/>
                <a:gd name="connsiteX291" fmla="*/ 2247932 w 7708392"/>
                <a:gd name="connsiteY291" fmla="*/ 698045 h 1225296"/>
                <a:gd name="connsiteX292" fmla="*/ 2255657 w 7708392"/>
                <a:gd name="connsiteY292" fmla="*/ 734785 h 1225296"/>
                <a:gd name="connsiteX293" fmla="*/ 2263381 w 7708392"/>
                <a:gd name="connsiteY293" fmla="*/ 698045 h 1225296"/>
                <a:gd name="connsiteX294" fmla="*/ 2271106 w 7708392"/>
                <a:gd name="connsiteY294" fmla="*/ 716416 h 1225296"/>
                <a:gd name="connsiteX295" fmla="*/ 2278831 w 7708392"/>
                <a:gd name="connsiteY295" fmla="*/ 698045 h 1225296"/>
                <a:gd name="connsiteX296" fmla="*/ 2286556 w 7708392"/>
                <a:gd name="connsiteY296" fmla="*/ 734785 h 1225296"/>
                <a:gd name="connsiteX297" fmla="*/ 2294281 w 7708392"/>
                <a:gd name="connsiteY297" fmla="*/ 698045 h 1225296"/>
                <a:gd name="connsiteX298" fmla="*/ 2302006 w 7708392"/>
                <a:gd name="connsiteY298" fmla="*/ 716416 h 1225296"/>
                <a:gd name="connsiteX299" fmla="*/ 2309731 w 7708392"/>
                <a:gd name="connsiteY299" fmla="*/ 716416 h 1225296"/>
                <a:gd name="connsiteX300" fmla="*/ 2317455 w 7708392"/>
                <a:gd name="connsiteY300" fmla="*/ 734785 h 1225296"/>
                <a:gd name="connsiteX301" fmla="*/ 2325180 w 7708392"/>
                <a:gd name="connsiteY301" fmla="*/ 716416 h 1225296"/>
                <a:gd name="connsiteX302" fmla="*/ 2332905 w 7708392"/>
                <a:gd name="connsiteY302" fmla="*/ 716416 h 1225296"/>
                <a:gd name="connsiteX303" fmla="*/ 2340630 w 7708392"/>
                <a:gd name="connsiteY303" fmla="*/ 716416 h 1225296"/>
                <a:gd name="connsiteX304" fmla="*/ 2348355 w 7708392"/>
                <a:gd name="connsiteY304" fmla="*/ 734785 h 1225296"/>
                <a:gd name="connsiteX305" fmla="*/ 2356080 w 7708392"/>
                <a:gd name="connsiteY305" fmla="*/ 698045 h 1225296"/>
                <a:gd name="connsiteX306" fmla="*/ 2363805 w 7708392"/>
                <a:gd name="connsiteY306" fmla="*/ 734785 h 1225296"/>
                <a:gd name="connsiteX307" fmla="*/ 2371529 w 7708392"/>
                <a:gd name="connsiteY307" fmla="*/ 698045 h 1225296"/>
                <a:gd name="connsiteX308" fmla="*/ 2379254 w 7708392"/>
                <a:gd name="connsiteY308" fmla="*/ 716416 h 1225296"/>
                <a:gd name="connsiteX309" fmla="*/ 2386979 w 7708392"/>
                <a:gd name="connsiteY309" fmla="*/ 734785 h 1225296"/>
                <a:gd name="connsiteX310" fmla="*/ 2394704 w 7708392"/>
                <a:gd name="connsiteY310" fmla="*/ 734785 h 1225296"/>
                <a:gd name="connsiteX311" fmla="*/ 2402429 w 7708392"/>
                <a:gd name="connsiteY311" fmla="*/ 716416 h 1225296"/>
                <a:gd name="connsiteX312" fmla="*/ 2410154 w 7708392"/>
                <a:gd name="connsiteY312" fmla="*/ 716416 h 1225296"/>
                <a:gd name="connsiteX313" fmla="*/ 2417878 w 7708392"/>
                <a:gd name="connsiteY313" fmla="*/ 716416 h 1225296"/>
                <a:gd name="connsiteX314" fmla="*/ 2425603 w 7708392"/>
                <a:gd name="connsiteY314" fmla="*/ 734785 h 1225296"/>
                <a:gd name="connsiteX315" fmla="*/ 2433328 w 7708392"/>
                <a:gd name="connsiteY315" fmla="*/ 698045 h 1225296"/>
                <a:gd name="connsiteX316" fmla="*/ 2441053 w 7708392"/>
                <a:gd name="connsiteY316" fmla="*/ 734785 h 1225296"/>
                <a:gd name="connsiteX317" fmla="*/ 2448778 w 7708392"/>
                <a:gd name="connsiteY317" fmla="*/ 716416 h 1225296"/>
                <a:gd name="connsiteX318" fmla="*/ 2456503 w 7708392"/>
                <a:gd name="connsiteY318" fmla="*/ 734785 h 1225296"/>
                <a:gd name="connsiteX319" fmla="*/ 2464228 w 7708392"/>
                <a:gd name="connsiteY319" fmla="*/ 716416 h 1225296"/>
                <a:gd name="connsiteX320" fmla="*/ 2471952 w 7708392"/>
                <a:gd name="connsiteY320" fmla="*/ 753155 h 1225296"/>
                <a:gd name="connsiteX321" fmla="*/ 2479677 w 7708392"/>
                <a:gd name="connsiteY321" fmla="*/ 716416 h 1225296"/>
                <a:gd name="connsiteX322" fmla="*/ 2487402 w 7708392"/>
                <a:gd name="connsiteY322" fmla="*/ 734785 h 1225296"/>
                <a:gd name="connsiteX323" fmla="*/ 2495127 w 7708392"/>
                <a:gd name="connsiteY323" fmla="*/ 716416 h 1225296"/>
                <a:gd name="connsiteX324" fmla="*/ 2502852 w 7708392"/>
                <a:gd name="connsiteY324" fmla="*/ 753155 h 1225296"/>
                <a:gd name="connsiteX325" fmla="*/ 2510577 w 7708392"/>
                <a:gd name="connsiteY325" fmla="*/ 734785 h 1225296"/>
                <a:gd name="connsiteX326" fmla="*/ 2518302 w 7708392"/>
                <a:gd name="connsiteY326" fmla="*/ 734785 h 1225296"/>
                <a:gd name="connsiteX327" fmla="*/ 2526026 w 7708392"/>
                <a:gd name="connsiteY327" fmla="*/ 716416 h 1225296"/>
                <a:gd name="connsiteX328" fmla="*/ 2533751 w 7708392"/>
                <a:gd name="connsiteY328" fmla="*/ 716416 h 1225296"/>
                <a:gd name="connsiteX329" fmla="*/ 2541476 w 7708392"/>
                <a:gd name="connsiteY329" fmla="*/ 716416 h 1225296"/>
                <a:gd name="connsiteX330" fmla="*/ 2549201 w 7708392"/>
                <a:gd name="connsiteY330" fmla="*/ 716416 h 1225296"/>
                <a:gd name="connsiteX331" fmla="*/ 2556926 w 7708392"/>
                <a:gd name="connsiteY331" fmla="*/ 716416 h 1225296"/>
                <a:gd name="connsiteX332" fmla="*/ 2564651 w 7708392"/>
                <a:gd name="connsiteY332" fmla="*/ 716416 h 1225296"/>
                <a:gd name="connsiteX333" fmla="*/ 2572376 w 7708392"/>
                <a:gd name="connsiteY333" fmla="*/ 716416 h 1225296"/>
                <a:gd name="connsiteX334" fmla="*/ 2580100 w 7708392"/>
                <a:gd name="connsiteY334" fmla="*/ 734785 h 1225296"/>
                <a:gd name="connsiteX335" fmla="*/ 2587825 w 7708392"/>
                <a:gd name="connsiteY335" fmla="*/ 716416 h 1225296"/>
                <a:gd name="connsiteX336" fmla="*/ 2595550 w 7708392"/>
                <a:gd name="connsiteY336" fmla="*/ 753155 h 1225296"/>
                <a:gd name="connsiteX337" fmla="*/ 2603275 w 7708392"/>
                <a:gd name="connsiteY337" fmla="*/ 734785 h 1225296"/>
                <a:gd name="connsiteX338" fmla="*/ 2611000 w 7708392"/>
                <a:gd name="connsiteY338" fmla="*/ 716416 h 1225296"/>
                <a:gd name="connsiteX339" fmla="*/ 2618725 w 7708392"/>
                <a:gd name="connsiteY339" fmla="*/ 716416 h 1225296"/>
                <a:gd name="connsiteX340" fmla="*/ 2626449 w 7708392"/>
                <a:gd name="connsiteY340" fmla="*/ 734785 h 1225296"/>
                <a:gd name="connsiteX341" fmla="*/ 2634174 w 7708392"/>
                <a:gd name="connsiteY341" fmla="*/ 716416 h 1225296"/>
                <a:gd name="connsiteX342" fmla="*/ 2641899 w 7708392"/>
                <a:gd name="connsiteY342" fmla="*/ 716416 h 1225296"/>
                <a:gd name="connsiteX343" fmla="*/ 2649624 w 7708392"/>
                <a:gd name="connsiteY343" fmla="*/ 716416 h 1225296"/>
                <a:gd name="connsiteX344" fmla="*/ 2657349 w 7708392"/>
                <a:gd name="connsiteY344" fmla="*/ 716416 h 1225296"/>
                <a:gd name="connsiteX345" fmla="*/ 2665074 w 7708392"/>
                <a:gd name="connsiteY345" fmla="*/ 698045 h 1225296"/>
                <a:gd name="connsiteX346" fmla="*/ 2672799 w 7708392"/>
                <a:gd name="connsiteY346" fmla="*/ 716416 h 1225296"/>
                <a:gd name="connsiteX347" fmla="*/ 2680523 w 7708392"/>
                <a:gd name="connsiteY347" fmla="*/ 716416 h 1225296"/>
                <a:gd name="connsiteX348" fmla="*/ 2688248 w 7708392"/>
                <a:gd name="connsiteY348" fmla="*/ 716416 h 1225296"/>
                <a:gd name="connsiteX349" fmla="*/ 2695973 w 7708392"/>
                <a:gd name="connsiteY349" fmla="*/ 716416 h 1225296"/>
                <a:gd name="connsiteX350" fmla="*/ 2703698 w 7708392"/>
                <a:gd name="connsiteY350" fmla="*/ 734785 h 1225296"/>
                <a:gd name="connsiteX351" fmla="*/ 2711423 w 7708392"/>
                <a:gd name="connsiteY351" fmla="*/ 716416 h 1225296"/>
                <a:gd name="connsiteX352" fmla="*/ 2719148 w 7708392"/>
                <a:gd name="connsiteY352" fmla="*/ 734785 h 1225296"/>
                <a:gd name="connsiteX353" fmla="*/ 2726873 w 7708392"/>
                <a:gd name="connsiteY353" fmla="*/ 716416 h 1225296"/>
                <a:gd name="connsiteX354" fmla="*/ 2734597 w 7708392"/>
                <a:gd name="connsiteY354" fmla="*/ 716416 h 1225296"/>
                <a:gd name="connsiteX355" fmla="*/ 2742322 w 7708392"/>
                <a:gd name="connsiteY355" fmla="*/ 698045 h 1225296"/>
                <a:gd name="connsiteX356" fmla="*/ 2750047 w 7708392"/>
                <a:gd name="connsiteY356" fmla="*/ 753155 h 1225296"/>
                <a:gd name="connsiteX357" fmla="*/ 2757772 w 7708392"/>
                <a:gd name="connsiteY357" fmla="*/ 716416 h 1225296"/>
                <a:gd name="connsiteX358" fmla="*/ 2765497 w 7708392"/>
                <a:gd name="connsiteY358" fmla="*/ 716416 h 1225296"/>
                <a:gd name="connsiteX359" fmla="*/ 2773222 w 7708392"/>
                <a:gd name="connsiteY359" fmla="*/ 716416 h 1225296"/>
                <a:gd name="connsiteX360" fmla="*/ 2780947 w 7708392"/>
                <a:gd name="connsiteY360" fmla="*/ 734785 h 1225296"/>
                <a:gd name="connsiteX361" fmla="*/ 2788671 w 7708392"/>
                <a:gd name="connsiteY361" fmla="*/ 716416 h 1225296"/>
                <a:gd name="connsiteX362" fmla="*/ 2796396 w 7708392"/>
                <a:gd name="connsiteY362" fmla="*/ 716416 h 1225296"/>
                <a:gd name="connsiteX363" fmla="*/ 2804121 w 7708392"/>
                <a:gd name="connsiteY363" fmla="*/ 716416 h 1225296"/>
                <a:gd name="connsiteX364" fmla="*/ 2811846 w 7708392"/>
                <a:gd name="connsiteY364" fmla="*/ 734785 h 1225296"/>
                <a:gd name="connsiteX365" fmla="*/ 2819571 w 7708392"/>
                <a:gd name="connsiteY365" fmla="*/ 734785 h 1225296"/>
                <a:gd name="connsiteX366" fmla="*/ 2827296 w 7708392"/>
                <a:gd name="connsiteY366" fmla="*/ 734785 h 1225296"/>
                <a:gd name="connsiteX367" fmla="*/ 2835020 w 7708392"/>
                <a:gd name="connsiteY367" fmla="*/ 716416 h 1225296"/>
                <a:gd name="connsiteX368" fmla="*/ 2842745 w 7708392"/>
                <a:gd name="connsiteY368" fmla="*/ 734785 h 1225296"/>
                <a:gd name="connsiteX369" fmla="*/ 2850470 w 7708392"/>
                <a:gd name="connsiteY369" fmla="*/ 716416 h 1225296"/>
                <a:gd name="connsiteX370" fmla="*/ 2858195 w 7708392"/>
                <a:gd name="connsiteY370" fmla="*/ 734785 h 1225296"/>
                <a:gd name="connsiteX371" fmla="*/ 2865920 w 7708392"/>
                <a:gd name="connsiteY371" fmla="*/ 716416 h 1225296"/>
                <a:gd name="connsiteX372" fmla="*/ 2873645 w 7708392"/>
                <a:gd name="connsiteY372" fmla="*/ 734785 h 1225296"/>
                <a:gd name="connsiteX373" fmla="*/ 2881370 w 7708392"/>
                <a:gd name="connsiteY373" fmla="*/ 716416 h 1225296"/>
                <a:gd name="connsiteX374" fmla="*/ 2889094 w 7708392"/>
                <a:gd name="connsiteY374" fmla="*/ 734785 h 1225296"/>
                <a:gd name="connsiteX375" fmla="*/ 2896819 w 7708392"/>
                <a:gd name="connsiteY375" fmla="*/ 698045 h 1225296"/>
                <a:gd name="connsiteX376" fmla="*/ 2904544 w 7708392"/>
                <a:gd name="connsiteY376" fmla="*/ 734785 h 1225296"/>
                <a:gd name="connsiteX377" fmla="*/ 2912269 w 7708392"/>
                <a:gd name="connsiteY377" fmla="*/ 698045 h 1225296"/>
                <a:gd name="connsiteX378" fmla="*/ 2919994 w 7708392"/>
                <a:gd name="connsiteY378" fmla="*/ 716416 h 1225296"/>
                <a:gd name="connsiteX379" fmla="*/ 2927719 w 7708392"/>
                <a:gd name="connsiteY379" fmla="*/ 716416 h 1225296"/>
                <a:gd name="connsiteX380" fmla="*/ 2935444 w 7708392"/>
                <a:gd name="connsiteY380" fmla="*/ 716416 h 1225296"/>
                <a:gd name="connsiteX381" fmla="*/ 2943168 w 7708392"/>
                <a:gd name="connsiteY381" fmla="*/ 716416 h 1225296"/>
                <a:gd name="connsiteX382" fmla="*/ 2950893 w 7708392"/>
                <a:gd name="connsiteY382" fmla="*/ 734785 h 1225296"/>
                <a:gd name="connsiteX383" fmla="*/ 2958618 w 7708392"/>
                <a:gd name="connsiteY383" fmla="*/ 716416 h 1225296"/>
                <a:gd name="connsiteX384" fmla="*/ 2966343 w 7708392"/>
                <a:gd name="connsiteY384" fmla="*/ 734785 h 1225296"/>
                <a:gd name="connsiteX385" fmla="*/ 2974068 w 7708392"/>
                <a:gd name="connsiteY385" fmla="*/ 716416 h 1225296"/>
                <a:gd name="connsiteX386" fmla="*/ 2981793 w 7708392"/>
                <a:gd name="connsiteY386" fmla="*/ 698045 h 1225296"/>
                <a:gd name="connsiteX387" fmla="*/ 2989518 w 7708392"/>
                <a:gd name="connsiteY387" fmla="*/ 716416 h 1225296"/>
                <a:gd name="connsiteX388" fmla="*/ 2997242 w 7708392"/>
                <a:gd name="connsiteY388" fmla="*/ 716416 h 1225296"/>
                <a:gd name="connsiteX389" fmla="*/ 3004967 w 7708392"/>
                <a:gd name="connsiteY389" fmla="*/ 716416 h 1225296"/>
                <a:gd name="connsiteX390" fmla="*/ 3012692 w 7708392"/>
                <a:gd name="connsiteY390" fmla="*/ 734785 h 1225296"/>
                <a:gd name="connsiteX391" fmla="*/ 3020417 w 7708392"/>
                <a:gd name="connsiteY391" fmla="*/ 734785 h 1225296"/>
                <a:gd name="connsiteX392" fmla="*/ 3028142 w 7708392"/>
                <a:gd name="connsiteY392" fmla="*/ 734785 h 1225296"/>
                <a:gd name="connsiteX393" fmla="*/ 3035867 w 7708392"/>
                <a:gd name="connsiteY393" fmla="*/ 734785 h 1225296"/>
                <a:gd name="connsiteX394" fmla="*/ 3043592 w 7708392"/>
                <a:gd name="connsiteY394" fmla="*/ 716416 h 1225296"/>
                <a:gd name="connsiteX395" fmla="*/ 3051316 w 7708392"/>
                <a:gd name="connsiteY395" fmla="*/ 716416 h 1225296"/>
                <a:gd name="connsiteX396" fmla="*/ 3059041 w 7708392"/>
                <a:gd name="connsiteY396" fmla="*/ 753155 h 1225296"/>
                <a:gd name="connsiteX397" fmla="*/ 3066766 w 7708392"/>
                <a:gd name="connsiteY397" fmla="*/ 716416 h 1225296"/>
                <a:gd name="connsiteX398" fmla="*/ 3074491 w 7708392"/>
                <a:gd name="connsiteY398" fmla="*/ 753155 h 1225296"/>
                <a:gd name="connsiteX399" fmla="*/ 3082216 w 7708392"/>
                <a:gd name="connsiteY399" fmla="*/ 716416 h 1225296"/>
                <a:gd name="connsiteX400" fmla="*/ 3089941 w 7708392"/>
                <a:gd name="connsiteY400" fmla="*/ 734785 h 1225296"/>
                <a:gd name="connsiteX401" fmla="*/ 3097665 w 7708392"/>
                <a:gd name="connsiteY401" fmla="*/ 716416 h 1225296"/>
                <a:gd name="connsiteX402" fmla="*/ 3105390 w 7708392"/>
                <a:gd name="connsiteY402" fmla="*/ 698045 h 1225296"/>
                <a:gd name="connsiteX403" fmla="*/ 3113115 w 7708392"/>
                <a:gd name="connsiteY403" fmla="*/ 716416 h 1225296"/>
                <a:gd name="connsiteX404" fmla="*/ 3120840 w 7708392"/>
                <a:gd name="connsiteY404" fmla="*/ 716416 h 1225296"/>
                <a:gd name="connsiteX405" fmla="*/ 3128565 w 7708392"/>
                <a:gd name="connsiteY405" fmla="*/ 716416 h 1225296"/>
                <a:gd name="connsiteX406" fmla="*/ 3136290 w 7708392"/>
                <a:gd name="connsiteY406" fmla="*/ 716416 h 1225296"/>
                <a:gd name="connsiteX407" fmla="*/ 3144014 w 7708392"/>
                <a:gd name="connsiteY407" fmla="*/ 698045 h 1225296"/>
                <a:gd name="connsiteX408" fmla="*/ 3151740 w 7708392"/>
                <a:gd name="connsiteY408" fmla="*/ 716416 h 1225296"/>
                <a:gd name="connsiteX409" fmla="*/ 3159464 w 7708392"/>
                <a:gd name="connsiteY409" fmla="*/ 716416 h 1225296"/>
                <a:gd name="connsiteX410" fmla="*/ 3167189 w 7708392"/>
                <a:gd name="connsiteY410" fmla="*/ 716416 h 1225296"/>
                <a:gd name="connsiteX411" fmla="*/ 3174914 w 7708392"/>
                <a:gd name="connsiteY411" fmla="*/ 734785 h 1225296"/>
                <a:gd name="connsiteX412" fmla="*/ 3182639 w 7708392"/>
                <a:gd name="connsiteY412" fmla="*/ 716416 h 1225296"/>
                <a:gd name="connsiteX413" fmla="*/ 3190364 w 7708392"/>
                <a:gd name="connsiteY413" fmla="*/ 698045 h 1225296"/>
                <a:gd name="connsiteX414" fmla="*/ 3198089 w 7708392"/>
                <a:gd name="connsiteY414" fmla="*/ 716416 h 1225296"/>
                <a:gd name="connsiteX415" fmla="*/ 3205813 w 7708392"/>
                <a:gd name="connsiteY415" fmla="*/ 734785 h 1225296"/>
                <a:gd name="connsiteX416" fmla="*/ 3213538 w 7708392"/>
                <a:gd name="connsiteY416" fmla="*/ 734785 h 1225296"/>
                <a:gd name="connsiteX417" fmla="*/ 3221263 w 7708392"/>
                <a:gd name="connsiteY417" fmla="*/ 734785 h 1225296"/>
                <a:gd name="connsiteX418" fmla="*/ 3228988 w 7708392"/>
                <a:gd name="connsiteY418" fmla="*/ 698045 h 1225296"/>
                <a:gd name="connsiteX419" fmla="*/ 3236713 w 7708392"/>
                <a:gd name="connsiteY419" fmla="*/ 698045 h 1225296"/>
                <a:gd name="connsiteX420" fmla="*/ 3244438 w 7708392"/>
                <a:gd name="connsiteY420" fmla="*/ 716416 h 1225296"/>
                <a:gd name="connsiteX421" fmla="*/ 3252162 w 7708392"/>
                <a:gd name="connsiteY421" fmla="*/ 716416 h 1225296"/>
                <a:gd name="connsiteX422" fmla="*/ 3259887 w 7708392"/>
                <a:gd name="connsiteY422" fmla="*/ 716416 h 1225296"/>
                <a:gd name="connsiteX423" fmla="*/ 3267612 w 7708392"/>
                <a:gd name="connsiteY423" fmla="*/ 716416 h 1225296"/>
                <a:gd name="connsiteX424" fmla="*/ 3275337 w 7708392"/>
                <a:gd name="connsiteY424" fmla="*/ 734785 h 1225296"/>
                <a:gd name="connsiteX425" fmla="*/ 3283062 w 7708392"/>
                <a:gd name="connsiteY425" fmla="*/ 716416 h 1225296"/>
                <a:gd name="connsiteX426" fmla="*/ 3290787 w 7708392"/>
                <a:gd name="connsiteY426" fmla="*/ 716416 h 1225296"/>
                <a:gd name="connsiteX427" fmla="*/ 3298511 w 7708392"/>
                <a:gd name="connsiteY427" fmla="*/ 698045 h 1225296"/>
                <a:gd name="connsiteX428" fmla="*/ 3306237 w 7708392"/>
                <a:gd name="connsiteY428" fmla="*/ 734785 h 1225296"/>
                <a:gd name="connsiteX429" fmla="*/ 3313961 w 7708392"/>
                <a:gd name="connsiteY429" fmla="*/ 716416 h 1225296"/>
                <a:gd name="connsiteX430" fmla="*/ 3321686 w 7708392"/>
                <a:gd name="connsiteY430" fmla="*/ 716416 h 1225296"/>
                <a:gd name="connsiteX431" fmla="*/ 3329411 w 7708392"/>
                <a:gd name="connsiteY431" fmla="*/ 716416 h 1225296"/>
                <a:gd name="connsiteX432" fmla="*/ 3337136 w 7708392"/>
                <a:gd name="connsiteY432" fmla="*/ 734785 h 1225296"/>
                <a:gd name="connsiteX433" fmla="*/ 3344861 w 7708392"/>
                <a:gd name="connsiteY433" fmla="*/ 698045 h 1225296"/>
                <a:gd name="connsiteX434" fmla="*/ 3352586 w 7708392"/>
                <a:gd name="connsiteY434" fmla="*/ 716416 h 1225296"/>
                <a:gd name="connsiteX435" fmla="*/ 3360310 w 7708392"/>
                <a:gd name="connsiteY435" fmla="*/ 734785 h 1225296"/>
                <a:gd name="connsiteX436" fmla="*/ 3368035 w 7708392"/>
                <a:gd name="connsiteY436" fmla="*/ 698045 h 1225296"/>
                <a:gd name="connsiteX437" fmla="*/ 3375760 w 7708392"/>
                <a:gd name="connsiteY437" fmla="*/ 698045 h 1225296"/>
                <a:gd name="connsiteX438" fmla="*/ 3383485 w 7708392"/>
                <a:gd name="connsiteY438" fmla="*/ 734785 h 1225296"/>
                <a:gd name="connsiteX439" fmla="*/ 3391210 w 7708392"/>
                <a:gd name="connsiteY439" fmla="*/ 734785 h 1225296"/>
                <a:gd name="connsiteX440" fmla="*/ 3398935 w 7708392"/>
                <a:gd name="connsiteY440" fmla="*/ 716416 h 1225296"/>
                <a:gd name="connsiteX441" fmla="*/ 3406659 w 7708392"/>
                <a:gd name="connsiteY441" fmla="*/ 716416 h 1225296"/>
                <a:gd name="connsiteX442" fmla="*/ 3414384 w 7708392"/>
                <a:gd name="connsiteY442" fmla="*/ 734785 h 1225296"/>
                <a:gd name="connsiteX443" fmla="*/ 3422109 w 7708392"/>
                <a:gd name="connsiteY443" fmla="*/ 716416 h 1225296"/>
                <a:gd name="connsiteX444" fmla="*/ 3429834 w 7708392"/>
                <a:gd name="connsiteY444" fmla="*/ 753155 h 1225296"/>
                <a:gd name="connsiteX445" fmla="*/ 3437559 w 7708392"/>
                <a:gd name="connsiteY445" fmla="*/ 716416 h 1225296"/>
                <a:gd name="connsiteX446" fmla="*/ 3445284 w 7708392"/>
                <a:gd name="connsiteY446" fmla="*/ 734785 h 1225296"/>
                <a:gd name="connsiteX447" fmla="*/ 3453008 w 7708392"/>
                <a:gd name="connsiteY447" fmla="*/ 716416 h 1225296"/>
                <a:gd name="connsiteX448" fmla="*/ 3460734 w 7708392"/>
                <a:gd name="connsiteY448" fmla="*/ 716416 h 1225296"/>
                <a:gd name="connsiteX449" fmla="*/ 3468458 w 7708392"/>
                <a:gd name="connsiteY449" fmla="*/ 698045 h 1225296"/>
                <a:gd name="connsiteX450" fmla="*/ 3476183 w 7708392"/>
                <a:gd name="connsiteY450" fmla="*/ 716416 h 1225296"/>
                <a:gd name="connsiteX451" fmla="*/ 3483908 w 7708392"/>
                <a:gd name="connsiteY451" fmla="*/ 698045 h 1225296"/>
                <a:gd name="connsiteX452" fmla="*/ 3491633 w 7708392"/>
                <a:gd name="connsiteY452" fmla="*/ 734785 h 1225296"/>
                <a:gd name="connsiteX453" fmla="*/ 3499358 w 7708392"/>
                <a:gd name="connsiteY453" fmla="*/ 716416 h 1225296"/>
                <a:gd name="connsiteX454" fmla="*/ 3507083 w 7708392"/>
                <a:gd name="connsiteY454" fmla="*/ 716416 h 1225296"/>
                <a:gd name="connsiteX455" fmla="*/ 3514807 w 7708392"/>
                <a:gd name="connsiteY455" fmla="*/ 734785 h 1225296"/>
                <a:gd name="connsiteX456" fmla="*/ 3522532 w 7708392"/>
                <a:gd name="connsiteY456" fmla="*/ 716416 h 1225296"/>
                <a:gd name="connsiteX457" fmla="*/ 3530257 w 7708392"/>
                <a:gd name="connsiteY457" fmla="*/ 716416 h 1225296"/>
                <a:gd name="connsiteX458" fmla="*/ 3537982 w 7708392"/>
                <a:gd name="connsiteY458" fmla="*/ 698045 h 1225296"/>
                <a:gd name="connsiteX459" fmla="*/ 3545707 w 7708392"/>
                <a:gd name="connsiteY459" fmla="*/ 698045 h 1225296"/>
                <a:gd name="connsiteX460" fmla="*/ 3553432 w 7708392"/>
                <a:gd name="connsiteY460" fmla="*/ 734785 h 1225296"/>
                <a:gd name="connsiteX461" fmla="*/ 3561156 w 7708392"/>
                <a:gd name="connsiteY461" fmla="*/ 698045 h 1225296"/>
                <a:gd name="connsiteX462" fmla="*/ 3568882 w 7708392"/>
                <a:gd name="connsiteY462" fmla="*/ 734785 h 1225296"/>
                <a:gd name="connsiteX463" fmla="*/ 3576606 w 7708392"/>
                <a:gd name="connsiteY463" fmla="*/ 716416 h 1225296"/>
                <a:gd name="connsiteX464" fmla="*/ 3584331 w 7708392"/>
                <a:gd name="connsiteY464" fmla="*/ 734785 h 1225296"/>
                <a:gd name="connsiteX465" fmla="*/ 3592056 w 7708392"/>
                <a:gd name="connsiteY465" fmla="*/ 716416 h 1225296"/>
                <a:gd name="connsiteX466" fmla="*/ 3599781 w 7708392"/>
                <a:gd name="connsiteY466" fmla="*/ 734785 h 1225296"/>
                <a:gd name="connsiteX467" fmla="*/ 3607506 w 7708392"/>
                <a:gd name="connsiteY467" fmla="*/ 716416 h 1225296"/>
                <a:gd name="connsiteX468" fmla="*/ 3615231 w 7708392"/>
                <a:gd name="connsiteY468" fmla="*/ 734785 h 1225296"/>
                <a:gd name="connsiteX469" fmla="*/ 3622955 w 7708392"/>
                <a:gd name="connsiteY469" fmla="*/ 716416 h 1225296"/>
                <a:gd name="connsiteX470" fmla="*/ 3630680 w 7708392"/>
                <a:gd name="connsiteY470" fmla="*/ 716416 h 1225296"/>
                <a:gd name="connsiteX471" fmla="*/ 3638405 w 7708392"/>
                <a:gd name="connsiteY471" fmla="*/ 698045 h 1225296"/>
                <a:gd name="connsiteX472" fmla="*/ 3646130 w 7708392"/>
                <a:gd name="connsiteY472" fmla="*/ 734785 h 1225296"/>
                <a:gd name="connsiteX473" fmla="*/ 3653855 w 7708392"/>
                <a:gd name="connsiteY473" fmla="*/ 716416 h 1225296"/>
                <a:gd name="connsiteX474" fmla="*/ 3661580 w 7708392"/>
                <a:gd name="connsiteY474" fmla="*/ 734785 h 1225296"/>
                <a:gd name="connsiteX475" fmla="*/ 3669304 w 7708392"/>
                <a:gd name="connsiteY475" fmla="*/ 716416 h 1225296"/>
                <a:gd name="connsiteX476" fmla="*/ 3677029 w 7708392"/>
                <a:gd name="connsiteY476" fmla="*/ 716416 h 1225296"/>
                <a:gd name="connsiteX477" fmla="*/ 3684754 w 7708392"/>
                <a:gd name="connsiteY477" fmla="*/ 698045 h 1225296"/>
                <a:gd name="connsiteX478" fmla="*/ 3692479 w 7708392"/>
                <a:gd name="connsiteY478" fmla="*/ 716416 h 1225296"/>
                <a:gd name="connsiteX479" fmla="*/ 3700204 w 7708392"/>
                <a:gd name="connsiteY479" fmla="*/ 734785 h 1225296"/>
                <a:gd name="connsiteX480" fmla="*/ 3707929 w 7708392"/>
                <a:gd name="connsiteY480" fmla="*/ 734785 h 1225296"/>
                <a:gd name="connsiteX481" fmla="*/ 3715653 w 7708392"/>
                <a:gd name="connsiteY481" fmla="*/ 734785 h 1225296"/>
                <a:gd name="connsiteX482" fmla="*/ 3723379 w 7708392"/>
                <a:gd name="connsiteY482" fmla="*/ 716416 h 1225296"/>
                <a:gd name="connsiteX483" fmla="*/ 3731103 w 7708392"/>
                <a:gd name="connsiteY483" fmla="*/ 734785 h 1225296"/>
                <a:gd name="connsiteX484" fmla="*/ 3738828 w 7708392"/>
                <a:gd name="connsiteY484" fmla="*/ 753155 h 1225296"/>
                <a:gd name="connsiteX485" fmla="*/ 3746553 w 7708392"/>
                <a:gd name="connsiteY485" fmla="*/ 716416 h 1225296"/>
                <a:gd name="connsiteX486" fmla="*/ 3754278 w 7708392"/>
                <a:gd name="connsiteY486" fmla="*/ 698045 h 1225296"/>
                <a:gd name="connsiteX487" fmla="*/ 3762003 w 7708392"/>
                <a:gd name="connsiteY487" fmla="*/ 716416 h 1225296"/>
                <a:gd name="connsiteX488" fmla="*/ 3769728 w 7708392"/>
                <a:gd name="connsiteY488" fmla="*/ 734785 h 1225296"/>
                <a:gd name="connsiteX489" fmla="*/ 3777452 w 7708392"/>
                <a:gd name="connsiteY489" fmla="*/ 734785 h 1225296"/>
                <a:gd name="connsiteX490" fmla="*/ 3785177 w 7708392"/>
                <a:gd name="connsiteY490" fmla="*/ 716416 h 1225296"/>
                <a:gd name="connsiteX491" fmla="*/ 3792902 w 7708392"/>
                <a:gd name="connsiteY491" fmla="*/ 716416 h 1225296"/>
                <a:gd name="connsiteX492" fmla="*/ 3800627 w 7708392"/>
                <a:gd name="connsiteY492" fmla="*/ 734785 h 1225296"/>
                <a:gd name="connsiteX493" fmla="*/ 3808352 w 7708392"/>
                <a:gd name="connsiteY493" fmla="*/ 716416 h 1225296"/>
                <a:gd name="connsiteX494" fmla="*/ 3816077 w 7708392"/>
                <a:gd name="connsiteY494" fmla="*/ 716416 h 1225296"/>
                <a:gd name="connsiteX495" fmla="*/ 3823801 w 7708392"/>
                <a:gd name="connsiteY495" fmla="*/ 716416 h 1225296"/>
                <a:gd name="connsiteX496" fmla="*/ 3831526 w 7708392"/>
                <a:gd name="connsiteY496" fmla="*/ 716416 h 1225296"/>
                <a:gd name="connsiteX497" fmla="*/ 3839251 w 7708392"/>
                <a:gd name="connsiteY497" fmla="*/ 716416 h 1225296"/>
                <a:gd name="connsiteX498" fmla="*/ 3846976 w 7708392"/>
                <a:gd name="connsiteY498" fmla="*/ 716416 h 1225296"/>
                <a:gd name="connsiteX499" fmla="*/ 3854701 w 7708392"/>
                <a:gd name="connsiteY499" fmla="*/ 716416 h 1225296"/>
                <a:gd name="connsiteX500" fmla="*/ 3862426 w 7708392"/>
                <a:gd name="connsiteY500" fmla="*/ 716416 h 1225296"/>
                <a:gd name="connsiteX501" fmla="*/ 3870150 w 7708392"/>
                <a:gd name="connsiteY501" fmla="*/ 716416 h 1225296"/>
                <a:gd name="connsiteX502" fmla="*/ 3877876 w 7708392"/>
                <a:gd name="connsiteY502" fmla="*/ 716416 h 1225296"/>
                <a:gd name="connsiteX503" fmla="*/ 3885600 w 7708392"/>
                <a:gd name="connsiteY503" fmla="*/ 716416 h 1225296"/>
                <a:gd name="connsiteX504" fmla="*/ 3893325 w 7708392"/>
                <a:gd name="connsiteY504" fmla="*/ 716416 h 1225296"/>
                <a:gd name="connsiteX505" fmla="*/ 3901050 w 7708392"/>
                <a:gd name="connsiteY505" fmla="*/ 716416 h 1225296"/>
                <a:gd name="connsiteX506" fmla="*/ 3908775 w 7708392"/>
                <a:gd name="connsiteY506" fmla="*/ 716416 h 1225296"/>
                <a:gd name="connsiteX507" fmla="*/ 3916500 w 7708392"/>
                <a:gd name="connsiteY507" fmla="*/ 716416 h 1225296"/>
                <a:gd name="connsiteX508" fmla="*/ 3924225 w 7708392"/>
                <a:gd name="connsiteY508" fmla="*/ 734785 h 1225296"/>
                <a:gd name="connsiteX509" fmla="*/ 3931949 w 7708392"/>
                <a:gd name="connsiteY509" fmla="*/ 716416 h 1225296"/>
                <a:gd name="connsiteX510" fmla="*/ 3939674 w 7708392"/>
                <a:gd name="connsiteY510" fmla="*/ 734785 h 1225296"/>
                <a:gd name="connsiteX511" fmla="*/ 3947399 w 7708392"/>
                <a:gd name="connsiteY511" fmla="*/ 734785 h 1225296"/>
                <a:gd name="connsiteX512" fmla="*/ 3955124 w 7708392"/>
                <a:gd name="connsiteY512" fmla="*/ 734785 h 1225296"/>
                <a:gd name="connsiteX513" fmla="*/ 3962849 w 7708392"/>
                <a:gd name="connsiteY513" fmla="*/ 716416 h 1225296"/>
                <a:gd name="connsiteX514" fmla="*/ 3970574 w 7708392"/>
                <a:gd name="connsiteY514" fmla="*/ 716416 h 1225296"/>
                <a:gd name="connsiteX515" fmla="*/ 3978298 w 7708392"/>
                <a:gd name="connsiteY515" fmla="*/ 716416 h 1225296"/>
                <a:gd name="connsiteX516" fmla="*/ 3986023 w 7708392"/>
                <a:gd name="connsiteY516" fmla="*/ 734785 h 1225296"/>
                <a:gd name="connsiteX517" fmla="*/ 3993748 w 7708392"/>
                <a:gd name="connsiteY517" fmla="*/ 716416 h 1225296"/>
                <a:gd name="connsiteX518" fmla="*/ 4001473 w 7708392"/>
                <a:gd name="connsiteY518" fmla="*/ 734785 h 1225296"/>
                <a:gd name="connsiteX519" fmla="*/ 4009198 w 7708392"/>
                <a:gd name="connsiteY519" fmla="*/ 698045 h 1225296"/>
                <a:gd name="connsiteX520" fmla="*/ 4016923 w 7708392"/>
                <a:gd name="connsiteY520" fmla="*/ 734785 h 1225296"/>
                <a:gd name="connsiteX521" fmla="*/ 4024648 w 7708392"/>
                <a:gd name="connsiteY521" fmla="*/ 734785 h 1225296"/>
                <a:gd name="connsiteX522" fmla="*/ 4032373 w 7708392"/>
                <a:gd name="connsiteY522" fmla="*/ 698045 h 1225296"/>
                <a:gd name="connsiteX523" fmla="*/ 4040097 w 7708392"/>
                <a:gd name="connsiteY523" fmla="*/ 716416 h 1225296"/>
                <a:gd name="connsiteX524" fmla="*/ 4047822 w 7708392"/>
                <a:gd name="connsiteY524" fmla="*/ 716416 h 1225296"/>
                <a:gd name="connsiteX525" fmla="*/ 4055547 w 7708392"/>
                <a:gd name="connsiteY525" fmla="*/ 716416 h 1225296"/>
                <a:gd name="connsiteX526" fmla="*/ 4063272 w 7708392"/>
                <a:gd name="connsiteY526" fmla="*/ 716416 h 1225296"/>
                <a:gd name="connsiteX527" fmla="*/ 4070997 w 7708392"/>
                <a:gd name="connsiteY527" fmla="*/ 716416 h 1225296"/>
                <a:gd name="connsiteX528" fmla="*/ 4078722 w 7708392"/>
                <a:gd name="connsiteY528" fmla="*/ 716416 h 1225296"/>
                <a:gd name="connsiteX529" fmla="*/ 4086446 w 7708392"/>
                <a:gd name="connsiteY529" fmla="*/ 698045 h 1225296"/>
                <a:gd name="connsiteX530" fmla="*/ 4094171 w 7708392"/>
                <a:gd name="connsiteY530" fmla="*/ 734785 h 1225296"/>
                <a:gd name="connsiteX531" fmla="*/ 4101896 w 7708392"/>
                <a:gd name="connsiteY531" fmla="*/ 716416 h 1225296"/>
                <a:gd name="connsiteX532" fmla="*/ 4109621 w 7708392"/>
                <a:gd name="connsiteY532" fmla="*/ 734785 h 1225296"/>
                <a:gd name="connsiteX533" fmla="*/ 4117346 w 7708392"/>
                <a:gd name="connsiteY533" fmla="*/ 679676 h 1225296"/>
                <a:gd name="connsiteX534" fmla="*/ 4125071 w 7708392"/>
                <a:gd name="connsiteY534" fmla="*/ 698045 h 1225296"/>
                <a:gd name="connsiteX535" fmla="*/ 4132795 w 7708392"/>
                <a:gd name="connsiteY535" fmla="*/ 698045 h 1225296"/>
                <a:gd name="connsiteX536" fmla="*/ 4140521 w 7708392"/>
                <a:gd name="connsiteY536" fmla="*/ 661307 h 1225296"/>
                <a:gd name="connsiteX537" fmla="*/ 4148245 w 7708392"/>
                <a:gd name="connsiteY537" fmla="*/ 698045 h 1225296"/>
                <a:gd name="connsiteX538" fmla="*/ 4155970 w 7708392"/>
                <a:gd name="connsiteY538" fmla="*/ 624567 h 1225296"/>
                <a:gd name="connsiteX539" fmla="*/ 4163695 w 7708392"/>
                <a:gd name="connsiteY539" fmla="*/ 642938 h 1225296"/>
                <a:gd name="connsiteX540" fmla="*/ 4171420 w 7708392"/>
                <a:gd name="connsiteY540" fmla="*/ 753155 h 1225296"/>
                <a:gd name="connsiteX541" fmla="*/ 4179145 w 7708392"/>
                <a:gd name="connsiteY541" fmla="*/ 771525 h 1225296"/>
                <a:gd name="connsiteX542" fmla="*/ 4186870 w 7708392"/>
                <a:gd name="connsiteY542" fmla="*/ 771525 h 1225296"/>
                <a:gd name="connsiteX543" fmla="*/ 4194594 w 7708392"/>
                <a:gd name="connsiteY543" fmla="*/ 661307 h 1225296"/>
                <a:gd name="connsiteX544" fmla="*/ 4202319 w 7708392"/>
                <a:gd name="connsiteY544" fmla="*/ 716416 h 1225296"/>
                <a:gd name="connsiteX545" fmla="*/ 4210044 w 7708392"/>
                <a:gd name="connsiteY545" fmla="*/ 1028700 h 1225296"/>
                <a:gd name="connsiteX546" fmla="*/ 4217769 w 7708392"/>
                <a:gd name="connsiteY546" fmla="*/ 826633 h 1225296"/>
                <a:gd name="connsiteX547" fmla="*/ 4225494 w 7708392"/>
                <a:gd name="connsiteY547" fmla="*/ 1230766 h 1225296"/>
                <a:gd name="connsiteX548" fmla="*/ 4233219 w 7708392"/>
                <a:gd name="connsiteY548" fmla="*/ 679676 h 1225296"/>
                <a:gd name="connsiteX549" fmla="*/ 4240943 w 7708392"/>
                <a:gd name="connsiteY549" fmla="*/ 826633 h 1225296"/>
                <a:gd name="connsiteX550" fmla="*/ 4248668 w 7708392"/>
                <a:gd name="connsiteY550" fmla="*/ 1010330 h 1225296"/>
                <a:gd name="connsiteX551" fmla="*/ 4256393 w 7708392"/>
                <a:gd name="connsiteY551" fmla="*/ 973591 h 1225296"/>
                <a:gd name="connsiteX552" fmla="*/ 4264118 w 7708392"/>
                <a:gd name="connsiteY552" fmla="*/ 1157288 h 1225296"/>
                <a:gd name="connsiteX553" fmla="*/ 4271843 w 7708392"/>
                <a:gd name="connsiteY553" fmla="*/ 771525 h 1225296"/>
                <a:gd name="connsiteX554" fmla="*/ 4279568 w 7708392"/>
                <a:gd name="connsiteY554" fmla="*/ 1083808 h 1225296"/>
                <a:gd name="connsiteX555" fmla="*/ 4287292 w 7708392"/>
                <a:gd name="connsiteY555" fmla="*/ 1083808 h 1225296"/>
                <a:gd name="connsiteX556" fmla="*/ 4295018 w 7708392"/>
                <a:gd name="connsiteY556" fmla="*/ 881742 h 1225296"/>
                <a:gd name="connsiteX557" fmla="*/ 4302742 w 7708392"/>
                <a:gd name="connsiteY557" fmla="*/ 1194026 h 1225296"/>
                <a:gd name="connsiteX558" fmla="*/ 4310467 w 7708392"/>
                <a:gd name="connsiteY558" fmla="*/ 698045 h 1225296"/>
                <a:gd name="connsiteX559" fmla="*/ 4318192 w 7708392"/>
                <a:gd name="connsiteY559" fmla="*/ 863373 h 1225296"/>
                <a:gd name="connsiteX560" fmla="*/ 4325917 w 7708392"/>
                <a:gd name="connsiteY560" fmla="*/ 1212395 h 1225296"/>
                <a:gd name="connsiteX561" fmla="*/ 4333642 w 7708392"/>
                <a:gd name="connsiteY561" fmla="*/ 881742 h 1225296"/>
                <a:gd name="connsiteX562" fmla="*/ 4341367 w 7708392"/>
                <a:gd name="connsiteY562" fmla="*/ 1120548 h 1225296"/>
                <a:gd name="connsiteX563" fmla="*/ 4349091 w 7708392"/>
                <a:gd name="connsiteY563" fmla="*/ 642938 h 1225296"/>
                <a:gd name="connsiteX564" fmla="*/ 4356816 w 7708392"/>
                <a:gd name="connsiteY564" fmla="*/ 826633 h 1225296"/>
                <a:gd name="connsiteX565" fmla="*/ 4364541 w 7708392"/>
                <a:gd name="connsiteY565" fmla="*/ 936851 h 1225296"/>
                <a:gd name="connsiteX566" fmla="*/ 4372266 w 7708392"/>
                <a:gd name="connsiteY566" fmla="*/ 826633 h 1225296"/>
                <a:gd name="connsiteX567" fmla="*/ 4379991 w 7708392"/>
                <a:gd name="connsiteY567" fmla="*/ 1083808 h 1225296"/>
                <a:gd name="connsiteX568" fmla="*/ 4387716 w 7708392"/>
                <a:gd name="connsiteY568" fmla="*/ 661307 h 1225296"/>
                <a:gd name="connsiteX569" fmla="*/ 4395440 w 7708392"/>
                <a:gd name="connsiteY569" fmla="*/ 679676 h 1225296"/>
                <a:gd name="connsiteX570" fmla="*/ 4403165 w 7708392"/>
                <a:gd name="connsiteY570" fmla="*/ 1120548 h 1225296"/>
                <a:gd name="connsiteX571" fmla="*/ 4410890 w 7708392"/>
                <a:gd name="connsiteY571" fmla="*/ 734785 h 1225296"/>
                <a:gd name="connsiteX572" fmla="*/ 4418615 w 7708392"/>
                <a:gd name="connsiteY572" fmla="*/ 1120548 h 1225296"/>
                <a:gd name="connsiteX573" fmla="*/ 4426340 w 7708392"/>
                <a:gd name="connsiteY573" fmla="*/ 349023 h 1225296"/>
                <a:gd name="connsiteX574" fmla="*/ 4434065 w 7708392"/>
                <a:gd name="connsiteY574" fmla="*/ 734785 h 1225296"/>
                <a:gd name="connsiteX575" fmla="*/ 4441789 w 7708392"/>
                <a:gd name="connsiteY575" fmla="*/ 1065439 h 1225296"/>
                <a:gd name="connsiteX576" fmla="*/ 4449515 w 7708392"/>
                <a:gd name="connsiteY576" fmla="*/ 881742 h 1225296"/>
                <a:gd name="connsiteX577" fmla="*/ 4457238 w 7708392"/>
                <a:gd name="connsiteY577" fmla="*/ 1047069 h 1225296"/>
                <a:gd name="connsiteX578" fmla="*/ 4464964 w 7708392"/>
                <a:gd name="connsiteY578" fmla="*/ 551089 h 1225296"/>
                <a:gd name="connsiteX579" fmla="*/ 4472689 w 7708392"/>
                <a:gd name="connsiteY579" fmla="*/ 1028700 h 1225296"/>
                <a:gd name="connsiteX580" fmla="*/ 4480414 w 7708392"/>
                <a:gd name="connsiteY580" fmla="*/ 1138917 h 1225296"/>
                <a:gd name="connsiteX581" fmla="*/ 4488139 w 7708392"/>
                <a:gd name="connsiteY581" fmla="*/ 734785 h 1225296"/>
                <a:gd name="connsiteX582" fmla="*/ 4495864 w 7708392"/>
                <a:gd name="connsiteY582" fmla="*/ 1120548 h 1225296"/>
                <a:gd name="connsiteX583" fmla="*/ 4503588 w 7708392"/>
                <a:gd name="connsiteY583" fmla="*/ 789894 h 1225296"/>
                <a:gd name="connsiteX584" fmla="*/ 4511313 w 7708392"/>
                <a:gd name="connsiteY584" fmla="*/ 991960 h 1225296"/>
                <a:gd name="connsiteX585" fmla="*/ 4519038 w 7708392"/>
                <a:gd name="connsiteY585" fmla="*/ 1083808 h 1225296"/>
                <a:gd name="connsiteX586" fmla="*/ 4526763 w 7708392"/>
                <a:gd name="connsiteY586" fmla="*/ 881742 h 1225296"/>
                <a:gd name="connsiteX587" fmla="*/ 4534488 w 7708392"/>
                <a:gd name="connsiteY587" fmla="*/ 1010330 h 1225296"/>
                <a:gd name="connsiteX588" fmla="*/ 4542213 w 7708392"/>
                <a:gd name="connsiteY588" fmla="*/ 1010330 h 1225296"/>
                <a:gd name="connsiteX589" fmla="*/ 4549937 w 7708392"/>
                <a:gd name="connsiteY589" fmla="*/ 881742 h 1225296"/>
                <a:gd name="connsiteX590" fmla="*/ 4557663 w 7708392"/>
                <a:gd name="connsiteY590" fmla="*/ 991960 h 1225296"/>
                <a:gd name="connsiteX591" fmla="*/ 4565387 w 7708392"/>
                <a:gd name="connsiteY591" fmla="*/ 551089 h 1225296"/>
                <a:gd name="connsiteX592" fmla="*/ 4573112 w 7708392"/>
                <a:gd name="connsiteY592" fmla="*/ 753155 h 1225296"/>
                <a:gd name="connsiteX593" fmla="*/ 4580837 w 7708392"/>
                <a:gd name="connsiteY593" fmla="*/ 826633 h 1225296"/>
                <a:gd name="connsiteX594" fmla="*/ 4588562 w 7708392"/>
                <a:gd name="connsiteY594" fmla="*/ 716416 h 1225296"/>
                <a:gd name="connsiteX595" fmla="*/ 4596287 w 7708392"/>
                <a:gd name="connsiteY595" fmla="*/ 918482 h 1225296"/>
                <a:gd name="connsiteX596" fmla="*/ 4604012 w 7708392"/>
                <a:gd name="connsiteY596" fmla="*/ 404132 h 1225296"/>
                <a:gd name="connsiteX597" fmla="*/ 4611736 w 7708392"/>
                <a:gd name="connsiteY597" fmla="*/ 753155 h 1225296"/>
                <a:gd name="connsiteX598" fmla="*/ 4619462 w 7708392"/>
                <a:gd name="connsiteY598" fmla="*/ 863373 h 1225296"/>
                <a:gd name="connsiteX599" fmla="*/ 4627186 w 7708392"/>
                <a:gd name="connsiteY599" fmla="*/ 495980 h 1225296"/>
                <a:gd name="connsiteX600" fmla="*/ 4634911 w 7708392"/>
                <a:gd name="connsiteY600" fmla="*/ 789894 h 1225296"/>
                <a:gd name="connsiteX601" fmla="*/ 4642636 w 7708392"/>
                <a:gd name="connsiteY601" fmla="*/ 257175 h 1225296"/>
                <a:gd name="connsiteX602" fmla="*/ 4650361 w 7708392"/>
                <a:gd name="connsiteY602" fmla="*/ 679676 h 1225296"/>
                <a:gd name="connsiteX603" fmla="*/ 4658086 w 7708392"/>
                <a:gd name="connsiteY603" fmla="*/ 863373 h 1225296"/>
                <a:gd name="connsiteX604" fmla="*/ 4665810 w 7708392"/>
                <a:gd name="connsiteY604" fmla="*/ 532719 h 1225296"/>
                <a:gd name="connsiteX605" fmla="*/ 4673535 w 7708392"/>
                <a:gd name="connsiteY605" fmla="*/ 845003 h 1225296"/>
                <a:gd name="connsiteX606" fmla="*/ 4681260 w 7708392"/>
                <a:gd name="connsiteY606" fmla="*/ 257175 h 1225296"/>
                <a:gd name="connsiteX607" fmla="*/ 4688985 w 7708392"/>
                <a:gd name="connsiteY607" fmla="*/ 753155 h 1225296"/>
                <a:gd name="connsiteX608" fmla="*/ 4696710 w 7708392"/>
                <a:gd name="connsiteY608" fmla="*/ 991960 h 1225296"/>
                <a:gd name="connsiteX609" fmla="*/ 4704434 w 7708392"/>
                <a:gd name="connsiteY609" fmla="*/ 367392 h 1225296"/>
                <a:gd name="connsiteX610" fmla="*/ 4712160 w 7708392"/>
                <a:gd name="connsiteY610" fmla="*/ 734785 h 1225296"/>
                <a:gd name="connsiteX611" fmla="*/ 4719884 w 7708392"/>
                <a:gd name="connsiteY611" fmla="*/ 385763 h 1225296"/>
                <a:gd name="connsiteX612" fmla="*/ 4727609 w 7708392"/>
                <a:gd name="connsiteY612" fmla="*/ 440870 h 1225296"/>
                <a:gd name="connsiteX613" fmla="*/ 4735334 w 7708392"/>
                <a:gd name="connsiteY613" fmla="*/ 881742 h 1225296"/>
                <a:gd name="connsiteX614" fmla="*/ 4743059 w 7708392"/>
                <a:gd name="connsiteY614" fmla="*/ 532719 h 1225296"/>
                <a:gd name="connsiteX615" fmla="*/ 4750784 w 7708392"/>
                <a:gd name="connsiteY615" fmla="*/ 955220 h 1225296"/>
                <a:gd name="connsiteX616" fmla="*/ 4758509 w 7708392"/>
                <a:gd name="connsiteY616" fmla="*/ 459241 h 1225296"/>
                <a:gd name="connsiteX617" fmla="*/ 4766233 w 7708392"/>
                <a:gd name="connsiteY617" fmla="*/ 661307 h 1225296"/>
                <a:gd name="connsiteX618" fmla="*/ 4773958 w 7708392"/>
                <a:gd name="connsiteY618" fmla="*/ 863373 h 1225296"/>
                <a:gd name="connsiteX619" fmla="*/ 4781683 w 7708392"/>
                <a:gd name="connsiteY619" fmla="*/ 422501 h 1225296"/>
                <a:gd name="connsiteX620" fmla="*/ 4789408 w 7708392"/>
                <a:gd name="connsiteY620" fmla="*/ 845003 h 1225296"/>
                <a:gd name="connsiteX621" fmla="*/ 4797132 w 7708392"/>
                <a:gd name="connsiteY621" fmla="*/ 367392 h 1225296"/>
                <a:gd name="connsiteX622" fmla="*/ 4804858 w 7708392"/>
                <a:gd name="connsiteY622" fmla="*/ 587828 h 1225296"/>
                <a:gd name="connsiteX623" fmla="*/ 4812582 w 7708392"/>
                <a:gd name="connsiteY623" fmla="*/ 918482 h 1225296"/>
                <a:gd name="connsiteX624" fmla="*/ 4820307 w 7708392"/>
                <a:gd name="connsiteY624" fmla="*/ 349023 h 1225296"/>
                <a:gd name="connsiteX625" fmla="*/ 4828032 w 7708392"/>
                <a:gd name="connsiteY625" fmla="*/ 900113 h 1225296"/>
                <a:gd name="connsiteX626" fmla="*/ 4835757 w 7708392"/>
                <a:gd name="connsiteY626" fmla="*/ 293914 h 1225296"/>
                <a:gd name="connsiteX627" fmla="*/ 4843482 w 7708392"/>
                <a:gd name="connsiteY627" fmla="*/ 698045 h 1225296"/>
                <a:gd name="connsiteX628" fmla="*/ 4851207 w 7708392"/>
                <a:gd name="connsiteY628" fmla="*/ 1047069 h 1225296"/>
                <a:gd name="connsiteX629" fmla="*/ 4858931 w 7708392"/>
                <a:gd name="connsiteY629" fmla="*/ 587828 h 1225296"/>
                <a:gd name="connsiteX630" fmla="*/ 4866657 w 7708392"/>
                <a:gd name="connsiteY630" fmla="*/ 863373 h 1225296"/>
                <a:gd name="connsiteX631" fmla="*/ 4874381 w 7708392"/>
                <a:gd name="connsiteY631" fmla="*/ 367392 h 1225296"/>
                <a:gd name="connsiteX632" fmla="*/ 4882106 w 7708392"/>
                <a:gd name="connsiteY632" fmla="*/ 679676 h 1225296"/>
                <a:gd name="connsiteX633" fmla="*/ 4889831 w 7708392"/>
                <a:gd name="connsiteY633" fmla="*/ 845003 h 1225296"/>
                <a:gd name="connsiteX634" fmla="*/ 4897556 w 7708392"/>
                <a:gd name="connsiteY634" fmla="*/ 587828 h 1225296"/>
                <a:gd name="connsiteX635" fmla="*/ 4905281 w 7708392"/>
                <a:gd name="connsiteY635" fmla="*/ 955220 h 1225296"/>
                <a:gd name="connsiteX636" fmla="*/ 4913006 w 7708392"/>
                <a:gd name="connsiteY636" fmla="*/ 257175 h 1225296"/>
                <a:gd name="connsiteX637" fmla="*/ 4920730 w 7708392"/>
                <a:gd name="connsiteY637" fmla="*/ 716416 h 1225296"/>
                <a:gd name="connsiteX638" fmla="*/ 4928455 w 7708392"/>
                <a:gd name="connsiteY638" fmla="*/ 973591 h 1225296"/>
                <a:gd name="connsiteX639" fmla="*/ 4936180 w 7708392"/>
                <a:gd name="connsiteY639" fmla="*/ 624567 h 1225296"/>
                <a:gd name="connsiteX640" fmla="*/ 4943905 w 7708392"/>
                <a:gd name="connsiteY640" fmla="*/ 881742 h 1225296"/>
                <a:gd name="connsiteX641" fmla="*/ 4951630 w 7708392"/>
                <a:gd name="connsiteY641" fmla="*/ 459241 h 1225296"/>
                <a:gd name="connsiteX642" fmla="*/ 4959355 w 7708392"/>
                <a:gd name="connsiteY642" fmla="*/ 753155 h 1225296"/>
                <a:gd name="connsiteX643" fmla="*/ 4967079 w 7708392"/>
                <a:gd name="connsiteY643" fmla="*/ 991960 h 1225296"/>
                <a:gd name="connsiteX644" fmla="*/ 4974805 w 7708392"/>
                <a:gd name="connsiteY644" fmla="*/ 551089 h 1225296"/>
                <a:gd name="connsiteX645" fmla="*/ 4982529 w 7708392"/>
                <a:gd name="connsiteY645" fmla="*/ 881742 h 1225296"/>
                <a:gd name="connsiteX646" fmla="*/ 4990254 w 7708392"/>
                <a:gd name="connsiteY646" fmla="*/ 257175 h 1225296"/>
                <a:gd name="connsiteX647" fmla="*/ 4997980 w 7708392"/>
                <a:gd name="connsiteY647" fmla="*/ 734785 h 1225296"/>
                <a:gd name="connsiteX648" fmla="*/ 5005704 w 7708392"/>
                <a:gd name="connsiteY648" fmla="*/ 1010330 h 1225296"/>
                <a:gd name="connsiteX649" fmla="*/ 5013429 w 7708392"/>
                <a:gd name="connsiteY649" fmla="*/ 532719 h 1225296"/>
                <a:gd name="connsiteX650" fmla="*/ 5021154 w 7708392"/>
                <a:gd name="connsiteY650" fmla="*/ 973591 h 1225296"/>
                <a:gd name="connsiteX651" fmla="*/ 5028878 w 7708392"/>
                <a:gd name="connsiteY651" fmla="*/ 422501 h 1225296"/>
                <a:gd name="connsiteX652" fmla="*/ 5036603 w 7708392"/>
                <a:gd name="connsiteY652" fmla="*/ 679676 h 1225296"/>
                <a:gd name="connsiteX653" fmla="*/ 5044328 w 7708392"/>
                <a:gd name="connsiteY653" fmla="*/ 973591 h 1225296"/>
                <a:gd name="connsiteX654" fmla="*/ 5052053 w 7708392"/>
                <a:gd name="connsiteY654" fmla="*/ 569458 h 1225296"/>
                <a:gd name="connsiteX655" fmla="*/ 5059778 w 7708392"/>
                <a:gd name="connsiteY655" fmla="*/ 808264 h 1225296"/>
                <a:gd name="connsiteX656" fmla="*/ 5067501 w 7708392"/>
                <a:gd name="connsiteY656" fmla="*/ 349023 h 1225296"/>
                <a:gd name="connsiteX657" fmla="*/ 5075227 w 7708392"/>
                <a:gd name="connsiteY657" fmla="*/ 569458 h 1225296"/>
                <a:gd name="connsiteX658" fmla="*/ 5082952 w 7708392"/>
                <a:gd name="connsiteY658" fmla="*/ 936851 h 1225296"/>
                <a:gd name="connsiteX659" fmla="*/ 5090677 w 7708392"/>
                <a:gd name="connsiteY659" fmla="*/ 606198 h 1225296"/>
                <a:gd name="connsiteX660" fmla="*/ 5098402 w 7708392"/>
                <a:gd name="connsiteY660" fmla="*/ 955220 h 1225296"/>
                <a:gd name="connsiteX661" fmla="*/ 5106127 w 7708392"/>
                <a:gd name="connsiteY661" fmla="*/ 459241 h 1225296"/>
                <a:gd name="connsiteX662" fmla="*/ 5113852 w 7708392"/>
                <a:gd name="connsiteY662" fmla="*/ 532719 h 1225296"/>
                <a:gd name="connsiteX663" fmla="*/ 5121576 w 7708392"/>
                <a:gd name="connsiteY663" fmla="*/ 973591 h 1225296"/>
                <a:gd name="connsiteX664" fmla="*/ 5129302 w 7708392"/>
                <a:gd name="connsiteY664" fmla="*/ 422501 h 1225296"/>
                <a:gd name="connsiteX665" fmla="*/ 5137026 w 7708392"/>
                <a:gd name="connsiteY665" fmla="*/ 918482 h 1225296"/>
                <a:gd name="connsiteX666" fmla="*/ 5144751 w 7708392"/>
                <a:gd name="connsiteY666" fmla="*/ 569458 h 1225296"/>
                <a:gd name="connsiteX667" fmla="*/ 5152476 w 7708392"/>
                <a:gd name="connsiteY667" fmla="*/ 734785 h 1225296"/>
                <a:gd name="connsiteX668" fmla="*/ 5160201 w 7708392"/>
                <a:gd name="connsiteY668" fmla="*/ 991960 h 1225296"/>
                <a:gd name="connsiteX669" fmla="*/ 5167926 w 7708392"/>
                <a:gd name="connsiteY669" fmla="*/ 495980 h 1225296"/>
                <a:gd name="connsiteX670" fmla="*/ 5175651 w 7708392"/>
                <a:gd name="connsiteY670" fmla="*/ 936851 h 1225296"/>
                <a:gd name="connsiteX671" fmla="*/ 5183375 w 7708392"/>
                <a:gd name="connsiteY671" fmla="*/ 422501 h 1225296"/>
                <a:gd name="connsiteX672" fmla="*/ 5191100 w 7708392"/>
                <a:gd name="connsiteY672" fmla="*/ 716416 h 1225296"/>
                <a:gd name="connsiteX673" fmla="*/ 5198825 w 7708392"/>
                <a:gd name="connsiteY673" fmla="*/ 1010330 h 1225296"/>
                <a:gd name="connsiteX674" fmla="*/ 5206550 w 7708392"/>
                <a:gd name="connsiteY674" fmla="*/ 404132 h 1225296"/>
                <a:gd name="connsiteX675" fmla="*/ 5214275 w 7708392"/>
                <a:gd name="connsiteY675" fmla="*/ 936851 h 1225296"/>
                <a:gd name="connsiteX676" fmla="*/ 5222000 w 7708392"/>
                <a:gd name="connsiteY676" fmla="*/ 440870 h 1225296"/>
                <a:gd name="connsiteX677" fmla="*/ 5229724 w 7708392"/>
                <a:gd name="connsiteY677" fmla="*/ 624567 h 1225296"/>
                <a:gd name="connsiteX678" fmla="*/ 5237449 w 7708392"/>
                <a:gd name="connsiteY678" fmla="*/ 918482 h 1225296"/>
                <a:gd name="connsiteX679" fmla="*/ 5245174 w 7708392"/>
                <a:gd name="connsiteY679" fmla="*/ 477610 h 1225296"/>
                <a:gd name="connsiteX680" fmla="*/ 5252899 w 7708392"/>
                <a:gd name="connsiteY680" fmla="*/ 936851 h 1225296"/>
                <a:gd name="connsiteX681" fmla="*/ 5260624 w 7708392"/>
                <a:gd name="connsiteY681" fmla="*/ 440870 h 1225296"/>
                <a:gd name="connsiteX682" fmla="*/ 5268349 w 7708392"/>
                <a:gd name="connsiteY682" fmla="*/ 826633 h 1225296"/>
                <a:gd name="connsiteX683" fmla="*/ 5276073 w 7708392"/>
                <a:gd name="connsiteY683" fmla="*/ 1120548 h 1225296"/>
                <a:gd name="connsiteX684" fmla="*/ 5283799 w 7708392"/>
                <a:gd name="connsiteY684" fmla="*/ 569458 h 1225296"/>
                <a:gd name="connsiteX685" fmla="*/ 5291523 w 7708392"/>
                <a:gd name="connsiteY685" fmla="*/ 863373 h 1225296"/>
                <a:gd name="connsiteX686" fmla="*/ 5299248 w 7708392"/>
                <a:gd name="connsiteY686" fmla="*/ 330653 h 1225296"/>
                <a:gd name="connsiteX687" fmla="*/ 5306973 w 7708392"/>
                <a:gd name="connsiteY687" fmla="*/ 587828 h 1225296"/>
                <a:gd name="connsiteX688" fmla="*/ 5314698 w 7708392"/>
                <a:gd name="connsiteY688" fmla="*/ 1010330 h 1225296"/>
                <a:gd name="connsiteX689" fmla="*/ 5322423 w 7708392"/>
                <a:gd name="connsiteY689" fmla="*/ 551089 h 1225296"/>
                <a:gd name="connsiteX690" fmla="*/ 5330148 w 7708392"/>
                <a:gd name="connsiteY690" fmla="*/ 1028700 h 1225296"/>
                <a:gd name="connsiteX691" fmla="*/ 5337873 w 7708392"/>
                <a:gd name="connsiteY691" fmla="*/ 495980 h 1225296"/>
                <a:gd name="connsiteX692" fmla="*/ 5345597 w 7708392"/>
                <a:gd name="connsiteY692" fmla="*/ 551089 h 1225296"/>
                <a:gd name="connsiteX693" fmla="*/ 5353322 w 7708392"/>
                <a:gd name="connsiteY693" fmla="*/ 1047069 h 1225296"/>
                <a:gd name="connsiteX694" fmla="*/ 5361047 w 7708392"/>
                <a:gd name="connsiteY694" fmla="*/ 514350 h 1225296"/>
                <a:gd name="connsiteX695" fmla="*/ 5368772 w 7708392"/>
                <a:gd name="connsiteY695" fmla="*/ 918482 h 1225296"/>
                <a:gd name="connsiteX696" fmla="*/ 5376497 w 7708392"/>
                <a:gd name="connsiteY696" fmla="*/ 551089 h 1225296"/>
                <a:gd name="connsiteX697" fmla="*/ 5384221 w 7708392"/>
                <a:gd name="connsiteY697" fmla="*/ 845003 h 1225296"/>
                <a:gd name="connsiteX698" fmla="*/ 5391946 w 7708392"/>
                <a:gd name="connsiteY698" fmla="*/ 1028700 h 1225296"/>
                <a:gd name="connsiteX699" fmla="*/ 5399671 w 7708392"/>
                <a:gd name="connsiteY699" fmla="*/ 642938 h 1225296"/>
                <a:gd name="connsiteX700" fmla="*/ 5407395 w 7708392"/>
                <a:gd name="connsiteY700" fmla="*/ 973591 h 1225296"/>
                <a:gd name="connsiteX701" fmla="*/ 5415121 w 7708392"/>
                <a:gd name="connsiteY701" fmla="*/ 642938 h 1225296"/>
                <a:gd name="connsiteX702" fmla="*/ 5422846 w 7708392"/>
                <a:gd name="connsiteY702" fmla="*/ 826633 h 1225296"/>
                <a:gd name="connsiteX703" fmla="*/ 5430570 w 7708392"/>
                <a:gd name="connsiteY703" fmla="*/ 1047069 h 1225296"/>
                <a:gd name="connsiteX704" fmla="*/ 5438296 w 7708392"/>
                <a:gd name="connsiteY704" fmla="*/ 293914 h 1225296"/>
                <a:gd name="connsiteX705" fmla="*/ 5446020 w 7708392"/>
                <a:gd name="connsiteY705" fmla="*/ 881742 h 1225296"/>
                <a:gd name="connsiteX706" fmla="*/ 5453745 w 7708392"/>
                <a:gd name="connsiteY706" fmla="*/ 808264 h 1225296"/>
                <a:gd name="connsiteX707" fmla="*/ 5461470 w 7708392"/>
                <a:gd name="connsiteY707" fmla="*/ 918482 h 1225296"/>
                <a:gd name="connsiteX708" fmla="*/ 5469195 w 7708392"/>
                <a:gd name="connsiteY708" fmla="*/ 1065439 h 1225296"/>
                <a:gd name="connsiteX709" fmla="*/ 5476920 w 7708392"/>
                <a:gd name="connsiteY709" fmla="*/ 495980 h 1225296"/>
                <a:gd name="connsiteX710" fmla="*/ 5484645 w 7708392"/>
                <a:gd name="connsiteY710" fmla="*/ 1010330 h 1225296"/>
                <a:gd name="connsiteX711" fmla="*/ 5492369 w 7708392"/>
                <a:gd name="connsiteY711" fmla="*/ 973591 h 1225296"/>
                <a:gd name="connsiteX712" fmla="*/ 5500094 w 7708392"/>
                <a:gd name="connsiteY712" fmla="*/ 789894 h 1225296"/>
                <a:gd name="connsiteX713" fmla="*/ 5507819 w 7708392"/>
                <a:gd name="connsiteY713" fmla="*/ 936851 h 1225296"/>
                <a:gd name="connsiteX714" fmla="*/ 5515544 w 7708392"/>
                <a:gd name="connsiteY714" fmla="*/ 477610 h 1225296"/>
                <a:gd name="connsiteX715" fmla="*/ 5523269 w 7708392"/>
                <a:gd name="connsiteY715" fmla="*/ 698045 h 1225296"/>
                <a:gd name="connsiteX716" fmla="*/ 5530994 w 7708392"/>
                <a:gd name="connsiteY716" fmla="*/ 918482 h 1225296"/>
                <a:gd name="connsiteX717" fmla="*/ 5538718 w 7708392"/>
                <a:gd name="connsiteY717" fmla="*/ 587828 h 1225296"/>
                <a:gd name="connsiteX718" fmla="*/ 5546444 w 7708392"/>
                <a:gd name="connsiteY718" fmla="*/ 881742 h 1225296"/>
                <a:gd name="connsiteX719" fmla="*/ 5554168 w 7708392"/>
                <a:gd name="connsiteY719" fmla="*/ 330653 h 1225296"/>
                <a:gd name="connsiteX720" fmla="*/ 5561893 w 7708392"/>
                <a:gd name="connsiteY720" fmla="*/ 789894 h 1225296"/>
                <a:gd name="connsiteX721" fmla="*/ 5569618 w 7708392"/>
                <a:gd name="connsiteY721" fmla="*/ 936851 h 1225296"/>
                <a:gd name="connsiteX722" fmla="*/ 5577343 w 7708392"/>
                <a:gd name="connsiteY722" fmla="*/ 312283 h 1225296"/>
                <a:gd name="connsiteX723" fmla="*/ 5585068 w 7708392"/>
                <a:gd name="connsiteY723" fmla="*/ 845003 h 1225296"/>
                <a:gd name="connsiteX724" fmla="*/ 5592793 w 7708392"/>
                <a:gd name="connsiteY724" fmla="*/ 220435 h 1225296"/>
                <a:gd name="connsiteX725" fmla="*/ 5600517 w 7708392"/>
                <a:gd name="connsiteY725" fmla="*/ 698045 h 1225296"/>
                <a:gd name="connsiteX726" fmla="*/ 5608243 w 7708392"/>
                <a:gd name="connsiteY726" fmla="*/ 881742 h 1225296"/>
                <a:gd name="connsiteX727" fmla="*/ 5615967 w 7708392"/>
                <a:gd name="connsiteY727" fmla="*/ 220435 h 1225296"/>
                <a:gd name="connsiteX728" fmla="*/ 5623692 w 7708392"/>
                <a:gd name="connsiteY728" fmla="*/ 881742 h 1225296"/>
                <a:gd name="connsiteX729" fmla="*/ 5631417 w 7708392"/>
                <a:gd name="connsiteY729" fmla="*/ 440870 h 1225296"/>
                <a:gd name="connsiteX730" fmla="*/ 5639142 w 7708392"/>
                <a:gd name="connsiteY730" fmla="*/ 753155 h 1225296"/>
                <a:gd name="connsiteX731" fmla="*/ 5646866 w 7708392"/>
                <a:gd name="connsiteY731" fmla="*/ 936851 h 1225296"/>
                <a:gd name="connsiteX732" fmla="*/ 5654591 w 7708392"/>
                <a:gd name="connsiteY732" fmla="*/ 257175 h 1225296"/>
                <a:gd name="connsiteX733" fmla="*/ 5662316 w 7708392"/>
                <a:gd name="connsiteY733" fmla="*/ 863373 h 1225296"/>
                <a:gd name="connsiteX734" fmla="*/ 5670041 w 7708392"/>
                <a:gd name="connsiteY734" fmla="*/ 422501 h 1225296"/>
                <a:gd name="connsiteX735" fmla="*/ 5677767 w 7708392"/>
                <a:gd name="connsiteY735" fmla="*/ 734785 h 1225296"/>
                <a:gd name="connsiteX736" fmla="*/ 5685491 w 7708392"/>
                <a:gd name="connsiteY736" fmla="*/ 973591 h 1225296"/>
                <a:gd name="connsiteX737" fmla="*/ 5693215 w 7708392"/>
                <a:gd name="connsiteY737" fmla="*/ 367392 h 1225296"/>
                <a:gd name="connsiteX738" fmla="*/ 5700941 w 7708392"/>
                <a:gd name="connsiteY738" fmla="*/ 845003 h 1225296"/>
                <a:gd name="connsiteX739" fmla="*/ 5708665 w 7708392"/>
                <a:gd name="connsiteY739" fmla="*/ 459241 h 1225296"/>
                <a:gd name="connsiteX740" fmla="*/ 5716390 w 7708392"/>
                <a:gd name="connsiteY740" fmla="*/ 789894 h 1225296"/>
                <a:gd name="connsiteX741" fmla="*/ 5724115 w 7708392"/>
                <a:gd name="connsiteY741" fmla="*/ 1010330 h 1225296"/>
                <a:gd name="connsiteX742" fmla="*/ 5731840 w 7708392"/>
                <a:gd name="connsiteY742" fmla="*/ 293914 h 1225296"/>
                <a:gd name="connsiteX743" fmla="*/ 5739565 w 7708392"/>
                <a:gd name="connsiteY743" fmla="*/ 881742 h 1225296"/>
                <a:gd name="connsiteX744" fmla="*/ 5747288 w 7708392"/>
                <a:gd name="connsiteY744" fmla="*/ 587828 h 1225296"/>
                <a:gd name="connsiteX745" fmla="*/ 5755014 w 7708392"/>
                <a:gd name="connsiteY745" fmla="*/ 698045 h 1225296"/>
                <a:gd name="connsiteX746" fmla="*/ 5762739 w 7708392"/>
                <a:gd name="connsiteY746" fmla="*/ 936851 h 1225296"/>
                <a:gd name="connsiteX747" fmla="*/ 5770464 w 7708392"/>
                <a:gd name="connsiteY747" fmla="*/ 330653 h 1225296"/>
                <a:gd name="connsiteX748" fmla="*/ 5778189 w 7708392"/>
                <a:gd name="connsiteY748" fmla="*/ 918482 h 1225296"/>
                <a:gd name="connsiteX749" fmla="*/ 5785914 w 7708392"/>
                <a:gd name="connsiteY749" fmla="*/ 514350 h 1225296"/>
                <a:gd name="connsiteX750" fmla="*/ 5793639 w 7708392"/>
                <a:gd name="connsiteY750" fmla="*/ 587828 h 1225296"/>
                <a:gd name="connsiteX751" fmla="*/ 5801363 w 7708392"/>
                <a:gd name="connsiteY751" fmla="*/ 991960 h 1225296"/>
                <a:gd name="connsiteX752" fmla="*/ 5809088 w 7708392"/>
                <a:gd name="connsiteY752" fmla="*/ 385763 h 1225296"/>
                <a:gd name="connsiteX753" fmla="*/ 5816813 w 7708392"/>
                <a:gd name="connsiteY753" fmla="*/ 881742 h 1225296"/>
                <a:gd name="connsiteX754" fmla="*/ 5824538 w 7708392"/>
                <a:gd name="connsiteY754" fmla="*/ 551089 h 1225296"/>
                <a:gd name="connsiteX755" fmla="*/ 5832263 w 7708392"/>
                <a:gd name="connsiteY755" fmla="*/ 679676 h 1225296"/>
                <a:gd name="connsiteX756" fmla="*/ 5839988 w 7708392"/>
                <a:gd name="connsiteY756" fmla="*/ 991960 h 1225296"/>
                <a:gd name="connsiteX757" fmla="*/ 5847712 w 7708392"/>
                <a:gd name="connsiteY757" fmla="*/ 349023 h 1225296"/>
                <a:gd name="connsiteX758" fmla="*/ 5855438 w 7708392"/>
                <a:gd name="connsiteY758" fmla="*/ 900113 h 1225296"/>
                <a:gd name="connsiteX759" fmla="*/ 5863162 w 7708392"/>
                <a:gd name="connsiteY759" fmla="*/ 551089 h 1225296"/>
                <a:gd name="connsiteX760" fmla="*/ 5870887 w 7708392"/>
                <a:gd name="connsiteY760" fmla="*/ 624567 h 1225296"/>
                <a:gd name="connsiteX761" fmla="*/ 5878612 w 7708392"/>
                <a:gd name="connsiteY761" fmla="*/ 1028700 h 1225296"/>
                <a:gd name="connsiteX762" fmla="*/ 5886337 w 7708392"/>
                <a:gd name="connsiteY762" fmla="*/ 459241 h 1225296"/>
                <a:gd name="connsiteX763" fmla="*/ 5894062 w 7708392"/>
                <a:gd name="connsiteY763" fmla="*/ 826633 h 1225296"/>
                <a:gd name="connsiteX764" fmla="*/ 5901787 w 7708392"/>
                <a:gd name="connsiteY764" fmla="*/ 532719 h 1225296"/>
                <a:gd name="connsiteX765" fmla="*/ 5909511 w 7708392"/>
                <a:gd name="connsiteY765" fmla="*/ 734785 h 1225296"/>
                <a:gd name="connsiteX766" fmla="*/ 5917236 w 7708392"/>
                <a:gd name="connsiteY766" fmla="*/ 900113 h 1225296"/>
                <a:gd name="connsiteX767" fmla="*/ 5924961 w 7708392"/>
                <a:gd name="connsiteY767" fmla="*/ 238805 h 1225296"/>
                <a:gd name="connsiteX768" fmla="*/ 5932686 w 7708392"/>
                <a:gd name="connsiteY768" fmla="*/ 881742 h 1225296"/>
                <a:gd name="connsiteX769" fmla="*/ 5940411 w 7708392"/>
                <a:gd name="connsiteY769" fmla="*/ 532719 h 1225296"/>
                <a:gd name="connsiteX770" fmla="*/ 5948137 w 7708392"/>
                <a:gd name="connsiteY770" fmla="*/ 716416 h 1225296"/>
                <a:gd name="connsiteX771" fmla="*/ 5955860 w 7708392"/>
                <a:gd name="connsiteY771" fmla="*/ 1065439 h 1225296"/>
                <a:gd name="connsiteX772" fmla="*/ 5963586 w 7708392"/>
                <a:gd name="connsiteY772" fmla="*/ 349023 h 1225296"/>
                <a:gd name="connsiteX773" fmla="*/ 5971310 w 7708392"/>
                <a:gd name="connsiteY773" fmla="*/ 771525 h 1225296"/>
                <a:gd name="connsiteX774" fmla="*/ 5979035 w 7708392"/>
                <a:gd name="connsiteY774" fmla="*/ 532719 h 1225296"/>
                <a:gd name="connsiteX775" fmla="*/ 5986760 w 7708392"/>
                <a:gd name="connsiteY775" fmla="*/ 826633 h 1225296"/>
                <a:gd name="connsiteX776" fmla="*/ 5994485 w 7708392"/>
                <a:gd name="connsiteY776" fmla="*/ 1120548 h 1225296"/>
                <a:gd name="connsiteX777" fmla="*/ 6002210 w 7708392"/>
                <a:gd name="connsiteY777" fmla="*/ 422501 h 1225296"/>
                <a:gd name="connsiteX778" fmla="*/ 6009935 w 7708392"/>
                <a:gd name="connsiteY778" fmla="*/ 973591 h 1225296"/>
                <a:gd name="connsiteX779" fmla="*/ 6017659 w 7708392"/>
                <a:gd name="connsiteY779" fmla="*/ 532719 h 1225296"/>
                <a:gd name="connsiteX780" fmla="*/ 6025384 w 7708392"/>
                <a:gd name="connsiteY780" fmla="*/ 771525 h 1225296"/>
                <a:gd name="connsiteX781" fmla="*/ 6033109 w 7708392"/>
                <a:gd name="connsiteY781" fmla="*/ 1047069 h 1225296"/>
                <a:gd name="connsiteX782" fmla="*/ 6040834 w 7708392"/>
                <a:gd name="connsiteY782" fmla="*/ 349023 h 1225296"/>
                <a:gd name="connsiteX783" fmla="*/ 6048559 w 7708392"/>
                <a:gd name="connsiteY783" fmla="*/ 881742 h 1225296"/>
                <a:gd name="connsiteX784" fmla="*/ 6056284 w 7708392"/>
                <a:gd name="connsiteY784" fmla="*/ 606198 h 1225296"/>
                <a:gd name="connsiteX785" fmla="*/ 6064008 w 7708392"/>
                <a:gd name="connsiteY785" fmla="*/ 514350 h 1225296"/>
                <a:gd name="connsiteX786" fmla="*/ 6071733 w 7708392"/>
                <a:gd name="connsiteY786" fmla="*/ 1065439 h 1225296"/>
                <a:gd name="connsiteX787" fmla="*/ 6079458 w 7708392"/>
                <a:gd name="connsiteY787" fmla="*/ 514350 h 1225296"/>
                <a:gd name="connsiteX788" fmla="*/ 6087183 w 7708392"/>
                <a:gd name="connsiteY788" fmla="*/ 845003 h 1225296"/>
                <a:gd name="connsiteX789" fmla="*/ 6094908 w 7708392"/>
                <a:gd name="connsiteY789" fmla="*/ 477610 h 1225296"/>
                <a:gd name="connsiteX790" fmla="*/ 6102633 w 7708392"/>
                <a:gd name="connsiteY790" fmla="*/ 661307 h 1225296"/>
                <a:gd name="connsiteX791" fmla="*/ 6110357 w 7708392"/>
                <a:gd name="connsiteY791" fmla="*/ 955220 h 1225296"/>
                <a:gd name="connsiteX792" fmla="*/ 6118083 w 7708392"/>
                <a:gd name="connsiteY792" fmla="*/ 330653 h 1225296"/>
                <a:gd name="connsiteX793" fmla="*/ 6125807 w 7708392"/>
                <a:gd name="connsiteY793" fmla="*/ 863373 h 1225296"/>
                <a:gd name="connsiteX794" fmla="*/ 6133532 w 7708392"/>
                <a:gd name="connsiteY794" fmla="*/ 587828 h 1225296"/>
                <a:gd name="connsiteX795" fmla="*/ 6141257 w 7708392"/>
                <a:gd name="connsiteY795" fmla="*/ 845003 h 1225296"/>
                <a:gd name="connsiteX796" fmla="*/ 6148982 w 7708392"/>
                <a:gd name="connsiteY796" fmla="*/ 1028700 h 1225296"/>
                <a:gd name="connsiteX797" fmla="*/ 6156707 w 7708392"/>
                <a:gd name="connsiteY797" fmla="*/ 293914 h 1225296"/>
                <a:gd name="connsiteX798" fmla="*/ 6164432 w 7708392"/>
                <a:gd name="connsiteY798" fmla="*/ 826633 h 1225296"/>
                <a:gd name="connsiteX799" fmla="*/ 6172156 w 7708392"/>
                <a:gd name="connsiteY799" fmla="*/ 532719 h 1225296"/>
                <a:gd name="connsiteX800" fmla="*/ 6179881 w 7708392"/>
                <a:gd name="connsiteY800" fmla="*/ 642938 h 1225296"/>
                <a:gd name="connsiteX801" fmla="*/ 6187606 w 7708392"/>
                <a:gd name="connsiteY801" fmla="*/ 1047069 h 1225296"/>
                <a:gd name="connsiteX802" fmla="*/ 6195331 w 7708392"/>
                <a:gd name="connsiteY802" fmla="*/ 477610 h 1225296"/>
                <a:gd name="connsiteX803" fmla="*/ 6203056 w 7708392"/>
                <a:gd name="connsiteY803" fmla="*/ 955220 h 1225296"/>
                <a:gd name="connsiteX804" fmla="*/ 6210781 w 7708392"/>
                <a:gd name="connsiteY804" fmla="*/ 716416 h 1225296"/>
                <a:gd name="connsiteX805" fmla="*/ 6218505 w 7708392"/>
                <a:gd name="connsiteY805" fmla="*/ 698045 h 1225296"/>
                <a:gd name="connsiteX806" fmla="*/ 6226230 w 7708392"/>
                <a:gd name="connsiteY806" fmla="*/ 991960 h 1225296"/>
                <a:gd name="connsiteX807" fmla="*/ 6233955 w 7708392"/>
                <a:gd name="connsiteY807" fmla="*/ 385763 h 1225296"/>
                <a:gd name="connsiteX808" fmla="*/ 6241680 w 7708392"/>
                <a:gd name="connsiteY808" fmla="*/ 863373 h 1225296"/>
                <a:gd name="connsiteX809" fmla="*/ 6249405 w 7708392"/>
                <a:gd name="connsiteY809" fmla="*/ 514350 h 1225296"/>
                <a:gd name="connsiteX810" fmla="*/ 6257130 w 7708392"/>
                <a:gd name="connsiteY810" fmla="*/ 753155 h 1225296"/>
                <a:gd name="connsiteX811" fmla="*/ 6264854 w 7708392"/>
                <a:gd name="connsiteY811" fmla="*/ 1083808 h 1225296"/>
                <a:gd name="connsiteX812" fmla="*/ 6272580 w 7708392"/>
                <a:gd name="connsiteY812" fmla="*/ 349023 h 1225296"/>
                <a:gd name="connsiteX813" fmla="*/ 6280304 w 7708392"/>
                <a:gd name="connsiteY813" fmla="*/ 863373 h 1225296"/>
                <a:gd name="connsiteX814" fmla="*/ 6288029 w 7708392"/>
                <a:gd name="connsiteY814" fmla="*/ 459241 h 1225296"/>
                <a:gd name="connsiteX815" fmla="*/ 6295754 w 7708392"/>
                <a:gd name="connsiteY815" fmla="*/ 716416 h 1225296"/>
                <a:gd name="connsiteX816" fmla="*/ 6303479 w 7708392"/>
                <a:gd name="connsiteY816" fmla="*/ 1083808 h 1225296"/>
                <a:gd name="connsiteX817" fmla="*/ 6311204 w 7708392"/>
                <a:gd name="connsiteY817" fmla="*/ 257175 h 1225296"/>
                <a:gd name="connsiteX818" fmla="*/ 6318929 w 7708392"/>
                <a:gd name="connsiteY818" fmla="*/ 863373 h 1225296"/>
                <a:gd name="connsiteX819" fmla="*/ 6326653 w 7708392"/>
                <a:gd name="connsiteY819" fmla="*/ 679676 h 1225296"/>
                <a:gd name="connsiteX820" fmla="*/ 6334378 w 7708392"/>
                <a:gd name="connsiteY820" fmla="*/ 863373 h 1225296"/>
                <a:gd name="connsiteX821" fmla="*/ 6342103 w 7708392"/>
                <a:gd name="connsiteY821" fmla="*/ 1047069 h 1225296"/>
                <a:gd name="connsiteX822" fmla="*/ 6349828 w 7708392"/>
                <a:gd name="connsiteY822" fmla="*/ 220435 h 1225296"/>
                <a:gd name="connsiteX823" fmla="*/ 6357553 w 7708392"/>
                <a:gd name="connsiteY823" fmla="*/ 900113 h 1225296"/>
                <a:gd name="connsiteX824" fmla="*/ 6365278 w 7708392"/>
                <a:gd name="connsiteY824" fmla="*/ 771525 h 1225296"/>
                <a:gd name="connsiteX825" fmla="*/ 6373002 w 7708392"/>
                <a:gd name="connsiteY825" fmla="*/ 881742 h 1225296"/>
                <a:gd name="connsiteX826" fmla="*/ 6380727 w 7708392"/>
                <a:gd name="connsiteY826" fmla="*/ 1102178 h 1225296"/>
                <a:gd name="connsiteX827" fmla="*/ 6388452 w 7708392"/>
                <a:gd name="connsiteY827" fmla="*/ 18369 h 1225296"/>
                <a:gd name="connsiteX828" fmla="*/ 6396176 w 7708392"/>
                <a:gd name="connsiteY828" fmla="*/ 845003 h 1225296"/>
                <a:gd name="connsiteX829" fmla="*/ 6403902 w 7708392"/>
                <a:gd name="connsiteY829" fmla="*/ 881742 h 1225296"/>
                <a:gd name="connsiteX830" fmla="*/ 6411627 w 7708392"/>
                <a:gd name="connsiteY830" fmla="*/ 863373 h 1225296"/>
                <a:gd name="connsiteX831" fmla="*/ 6419352 w 7708392"/>
                <a:gd name="connsiteY831" fmla="*/ 1028700 h 1225296"/>
                <a:gd name="connsiteX832" fmla="*/ 6427077 w 7708392"/>
                <a:gd name="connsiteY832" fmla="*/ 551089 h 1225296"/>
                <a:gd name="connsiteX833" fmla="*/ 6434801 w 7708392"/>
                <a:gd name="connsiteY833" fmla="*/ 991960 h 1225296"/>
                <a:gd name="connsiteX834" fmla="*/ 6442526 w 7708392"/>
                <a:gd name="connsiteY834" fmla="*/ 955220 h 1225296"/>
                <a:gd name="connsiteX835" fmla="*/ 6450251 w 7708392"/>
                <a:gd name="connsiteY835" fmla="*/ 753155 h 1225296"/>
                <a:gd name="connsiteX836" fmla="*/ 6457976 w 7708392"/>
                <a:gd name="connsiteY836" fmla="*/ 1047069 h 1225296"/>
                <a:gd name="connsiteX837" fmla="*/ 6465701 w 7708392"/>
                <a:gd name="connsiteY837" fmla="*/ 606198 h 1225296"/>
                <a:gd name="connsiteX838" fmla="*/ 6473426 w 7708392"/>
                <a:gd name="connsiteY838" fmla="*/ 826633 h 1225296"/>
                <a:gd name="connsiteX839" fmla="*/ 6481150 w 7708392"/>
                <a:gd name="connsiteY839" fmla="*/ 1028700 h 1225296"/>
                <a:gd name="connsiteX840" fmla="*/ 6488875 w 7708392"/>
                <a:gd name="connsiteY840" fmla="*/ 606198 h 1225296"/>
                <a:gd name="connsiteX841" fmla="*/ 6496600 w 7708392"/>
                <a:gd name="connsiteY841" fmla="*/ 826633 h 1225296"/>
                <a:gd name="connsiteX842" fmla="*/ 6504325 w 7708392"/>
                <a:gd name="connsiteY842" fmla="*/ 514350 h 1225296"/>
                <a:gd name="connsiteX843" fmla="*/ 6512050 w 7708392"/>
                <a:gd name="connsiteY843" fmla="*/ 753155 h 1225296"/>
                <a:gd name="connsiteX844" fmla="*/ 6519775 w 7708392"/>
                <a:gd name="connsiteY844" fmla="*/ 936851 h 1225296"/>
                <a:gd name="connsiteX845" fmla="*/ 6527499 w 7708392"/>
                <a:gd name="connsiteY845" fmla="*/ 330653 h 1225296"/>
                <a:gd name="connsiteX846" fmla="*/ 6535225 w 7708392"/>
                <a:gd name="connsiteY846" fmla="*/ 808264 h 1225296"/>
                <a:gd name="connsiteX847" fmla="*/ 6542949 w 7708392"/>
                <a:gd name="connsiteY847" fmla="*/ 422501 h 1225296"/>
                <a:gd name="connsiteX848" fmla="*/ 6550674 w 7708392"/>
                <a:gd name="connsiteY848" fmla="*/ 587828 h 1225296"/>
                <a:gd name="connsiteX849" fmla="*/ 6558400 w 7708392"/>
                <a:gd name="connsiteY849" fmla="*/ 900113 h 1225296"/>
                <a:gd name="connsiteX850" fmla="*/ 6566124 w 7708392"/>
                <a:gd name="connsiteY850" fmla="*/ 183695 h 1225296"/>
                <a:gd name="connsiteX851" fmla="*/ 6573849 w 7708392"/>
                <a:gd name="connsiteY851" fmla="*/ 973591 h 1225296"/>
                <a:gd name="connsiteX852" fmla="*/ 6581574 w 7708392"/>
                <a:gd name="connsiteY852" fmla="*/ 771525 h 1225296"/>
                <a:gd name="connsiteX853" fmla="*/ 6589298 w 7708392"/>
                <a:gd name="connsiteY853" fmla="*/ 698045 h 1225296"/>
                <a:gd name="connsiteX854" fmla="*/ 6597023 w 7708392"/>
                <a:gd name="connsiteY854" fmla="*/ 991960 h 1225296"/>
                <a:gd name="connsiteX855" fmla="*/ 6604748 w 7708392"/>
                <a:gd name="connsiteY855" fmla="*/ 202066 h 1225296"/>
                <a:gd name="connsiteX856" fmla="*/ 6612473 w 7708392"/>
                <a:gd name="connsiteY856" fmla="*/ 845003 h 1225296"/>
                <a:gd name="connsiteX857" fmla="*/ 6620198 w 7708392"/>
                <a:gd name="connsiteY857" fmla="*/ 679676 h 1225296"/>
                <a:gd name="connsiteX858" fmla="*/ 6627923 w 7708392"/>
                <a:gd name="connsiteY858" fmla="*/ 679676 h 1225296"/>
                <a:gd name="connsiteX859" fmla="*/ 6635647 w 7708392"/>
                <a:gd name="connsiteY859" fmla="*/ 789894 h 1225296"/>
                <a:gd name="connsiteX860" fmla="*/ 6643372 w 7708392"/>
                <a:gd name="connsiteY860" fmla="*/ 110217 h 1225296"/>
                <a:gd name="connsiteX861" fmla="*/ 6651097 w 7708392"/>
                <a:gd name="connsiteY861" fmla="*/ 881742 h 1225296"/>
                <a:gd name="connsiteX862" fmla="*/ 6658822 w 7708392"/>
                <a:gd name="connsiteY862" fmla="*/ 734785 h 1225296"/>
                <a:gd name="connsiteX863" fmla="*/ 6666547 w 7708392"/>
                <a:gd name="connsiteY863" fmla="*/ 661307 h 1225296"/>
                <a:gd name="connsiteX864" fmla="*/ 6674272 w 7708392"/>
                <a:gd name="connsiteY864" fmla="*/ 973591 h 1225296"/>
                <a:gd name="connsiteX865" fmla="*/ 6681996 w 7708392"/>
                <a:gd name="connsiteY865" fmla="*/ 220435 h 1225296"/>
                <a:gd name="connsiteX866" fmla="*/ 6689722 w 7708392"/>
                <a:gd name="connsiteY866" fmla="*/ 753155 h 1225296"/>
                <a:gd name="connsiteX867" fmla="*/ 6697446 w 7708392"/>
                <a:gd name="connsiteY867" fmla="*/ 679676 h 1225296"/>
                <a:gd name="connsiteX868" fmla="*/ 6705171 w 7708392"/>
                <a:gd name="connsiteY868" fmla="*/ 624567 h 1225296"/>
                <a:gd name="connsiteX869" fmla="*/ 6712896 w 7708392"/>
                <a:gd name="connsiteY869" fmla="*/ 973591 h 1225296"/>
                <a:gd name="connsiteX870" fmla="*/ 6720620 w 7708392"/>
                <a:gd name="connsiteY870" fmla="*/ 385763 h 1225296"/>
                <a:gd name="connsiteX871" fmla="*/ 6728346 w 7708392"/>
                <a:gd name="connsiteY871" fmla="*/ 808264 h 1225296"/>
                <a:gd name="connsiteX872" fmla="*/ 6736069 w 7708392"/>
                <a:gd name="connsiteY872" fmla="*/ 734785 h 1225296"/>
                <a:gd name="connsiteX873" fmla="*/ 6743795 w 7708392"/>
                <a:gd name="connsiteY873" fmla="*/ 716416 h 1225296"/>
                <a:gd name="connsiteX874" fmla="*/ 6751520 w 7708392"/>
                <a:gd name="connsiteY874" fmla="*/ 1010330 h 1225296"/>
                <a:gd name="connsiteX875" fmla="*/ 6759245 w 7708392"/>
                <a:gd name="connsiteY875" fmla="*/ 275544 h 1225296"/>
                <a:gd name="connsiteX876" fmla="*/ 6766970 w 7708392"/>
                <a:gd name="connsiteY876" fmla="*/ 826633 h 1225296"/>
                <a:gd name="connsiteX877" fmla="*/ 6774695 w 7708392"/>
                <a:gd name="connsiteY877" fmla="*/ 624567 h 1225296"/>
                <a:gd name="connsiteX878" fmla="*/ 6782420 w 7708392"/>
                <a:gd name="connsiteY878" fmla="*/ 789894 h 1225296"/>
                <a:gd name="connsiteX879" fmla="*/ 6790144 w 7708392"/>
                <a:gd name="connsiteY879" fmla="*/ 1047069 h 1225296"/>
                <a:gd name="connsiteX880" fmla="*/ 6797869 w 7708392"/>
                <a:gd name="connsiteY880" fmla="*/ 183695 h 1225296"/>
                <a:gd name="connsiteX881" fmla="*/ 6805594 w 7708392"/>
                <a:gd name="connsiteY881" fmla="*/ 642938 h 1225296"/>
                <a:gd name="connsiteX882" fmla="*/ 6813319 w 7708392"/>
                <a:gd name="connsiteY882" fmla="*/ 569458 h 1225296"/>
                <a:gd name="connsiteX883" fmla="*/ 6821044 w 7708392"/>
                <a:gd name="connsiteY883" fmla="*/ 606198 h 1225296"/>
                <a:gd name="connsiteX884" fmla="*/ 6828768 w 7708392"/>
                <a:gd name="connsiteY884" fmla="*/ 973591 h 1225296"/>
                <a:gd name="connsiteX885" fmla="*/ 6836493 w 7708392"/>
                <a:gd name="connsiteY885" fmla="*/ 220435 h 1225296"/>
                <a:gd name="connsiteX886" fmla="*/ 6844219 w 7708392"/>
                <a:gd name="connsiteY886" fmla="*/ 789894 h 1225296"/>
                <a:gd name="connsiteX887" fmla="*/ 6851943 w 7708392"/>
                <a:gd name="connsiteY887" fmla="*/ 753155 h 1225296"/>
                <a:gd name="connsiteX888" fmla="*/ 6859668 w 7708392"/>
                <a:gd name="connsiteY888" fmla="*/ 753155 h 1225296"/>
                <a:gd name="connsiteX889" fmla="*/ 6867393 w 7708392"/>
                <a:gd name="connsiteY889" fmla="*/ 1028700 h 1225296"/>
                <a:gd name="connsiteX890" fmla="*/ 6875117 w 7708392"/>
                <a:gd name="connsiteY890" fmla="*/ 238805 h 1225296"/>
                <a:gd name="connsiteX891" fmla="*/ 6882843 w 7708392"/>
                <a:gd name="connsiteY891" fmla="*/ 789894 h 1225296"/>
                <a:gd name="connsiteX892" fmla="*/ 6890568 w 7708392"/>
                <a:gd name="connsiteY892" fmla="*/ 789894 h 1225296"/>
                <a:gd name="connsiteX893" fmla="*/ 6898293 w 7708392"/>
                <a:gd name="connsiteY893" fmla="*/ 716416 h 1225296"/>
                <a:gd name="connsiteX894" fmla="*/ 6906017 w 7708392"/>
                <a:gd name="connsiteY894" fmla="*/ 1028700 h 1225296"/>
                <a:gd name="connsiteX895" fmla="*/ 6913742 w 7708392"/>
                <a:gd name="connsiteY895" fmla="*/ 146957 h 1225296"/>
                <a:gd name="connsiteX896" fmla="*/ 6921467 w 7708392"/>
                <a:gd name="connsiteY896" fmla="*/ 936851 h 1225296"/>
                <a:gd name="connsiteX897" fmla="*/ 6929192 w 7708392"/>
                <a:gd name="connsiteY897" fmla="*/ 863373 h 1225296"/>
                <a:gd name="connsiteX898" fmla="*/ 6936917 w 7708392"/>
                <a:gd name="connsiteY898" fmla="*/ 698045 h 1225296"/>
                <a:gd name="connsiteX899" fmla="*/ 6944641 w 7708392"/>
                <a:gd name="connsiteY899" fmla="*/ 991960 h 1225296"/>
                <a:gd name="connsiteX900" fmla="*/ 6952367 w 7708392"/>
                <a:gd name="connsiteY900" fmla="*/ 238805 h 1225296"/>
                <a:gd name="connsiteX901" fmla="*/ 6960091 w 7708392"/>
                <a:gd name="connsiteY901" fmla="*/ 918482 h 1225296"/>
                <a:gd name="connsiteX902" fmla="*/ 6967816 w 7708392"/>
                <a:gd name="connsiteY902" fmla="*/ 734785 h 1225296"/>
                <a:gd name="connsiteX903" fmla="*/ 6975541 w 7708392"/>
                <a:gd name="connsiteY903" fmla="*/ 716416 h 1225296"/>
                <a:gd name="connsiteX904" fmla="*/ 6983265 w 7708392"/>
                <a:gd name="connsiteY904" fmla="*/ 1047069 h 1225296"/>
                <a:gd name="connsiteX905" fmla="*/ 6990991 w 7708392"/>
                <a:gd name="connsiteY905" fmla="*/ 275544 h 1225296"/>
                <a:gd name="connsiteX906" fmla="*/ 6998716 w 7708392"/>
                <a:gd name="connsiteY906" fmla="*/ 900113 h 1225296"/>
                <a:gd name="connsiteX907" fmla="*/ 7006440 w 7708392"/>
                <a:gd name="connsiteY907" fmla="*/ 789894 h 1225296"/>
                <a:gd name="connsiteX908" fmla="*/ 7014165 w 7708392"/>
                <a:gd name="connsiteY908" fmla="*/ 606198 h 1225296"/>
                <a:gd name="connsiteX909" fmla="*/ 7021890 w 7708392"/>
                <a:gd name="connsiteY909" fmla="*/ 1065439 h 1225296"/>
                <a:gd name="connsiteX910" fmla="*/ 7029615 w 7708392"/>
                <a:gd name="connsiteY910" fmla="*/ 257175 h 1225296"/>
                <a:gd name="connsiteX911" fmla="*/ 7037340 w 7708392"/>
                <a:gd name="connsiteY911" fmla="*/ 863373 h 1225296"/>
                <a:gd name="connsiteX912" fmla="*/ 7045065 w 7708392"/>
                <a:gd name="connsiteY912" fmla="*/ 808264 h 1225296"/>
                <a:gd name="connsiteX913" fmla="*/ 7052789 w 7708392"/>
                <a:gd name="connsiteY913" fmla="*/ 698045 h 1225296"/>
                <a:gd name="connsiteX914" fmla="*/ 7060514 w 7708392"/>
                <a:gd name="connsiteY914" fmla="*/ 991960 h 1225296"/>
                <a:gd name="connsiteX915" fmla="*/ 7068239 w 7708392"/>
                <a:gd name="connsiteY915" fmla="*/ 146957 h 1225296"/>
                <a:gd name="connsiteX916" fmla="*/ 7075964 w 7708392"/>
                <a:gd name="connsiteY916" fmla="*/ 845003 h 1225296"/>
                <a:gd name="connsiteX917" fmla="*/ 7083689 w 7708392"/>
                <a:gd name="connsiteY917" fmla="*/ 753155 h 1225296"/>
                <a:gd name="connsiteX918" fmla="*/ 7091413 w 7708392"/>
                <a:gd name="connsiteY918" fmla="*/ 698045 h 1225296"/>
                <a:gd name="connsiteX919" fmla="*/ 7099138 w 7708392"/>
                <a:gd name="connsiteY919" fmla="*/ 991960 h 1225296"/>
                <a:gd name="connsiteX920" fmla="*/ 7106864 w 7708392"/>
                <a:gd name="connsiteY920" fmla="*/ 146957 h 1225296"/>
                <a:gd name="connsiteX921" fmla="*/ 7114588 w 7708392"/>
                <a:gd name="connsiteY921" fmla="*/ 789894 h 1225296"/>
                <a:gd name="connsiteX922" fmla="*/ 7122313 w 7708392"/>
                <a:gd name="connsiteY922" fmla="*/ 789894 h 1225296"/>
                <a:gd name="connsiteX923" fmla="*/ 7130038 w 7708392"/>
                <a:gd name="connsiteY923" fmla="*/ 624567 h 1225296"/>
                <a:gd name="connsiteX924" fmla="*/ 7137762 w 7708392"/>
                <a:gd name="connsiteY924" fmla="*/ 1028700 h 1225296"/>
                <a:gd name="connsiteX925" fmla="*/ 7145488 w 7708392"/>
                <a:gd name="connsiteY925" fmla="*/ 220435 h 1225296"/>
                <a:gd name="connsiteX926" fmla="*/ 7153213 w 7708392"/>
                <a:gd name="connsiteY926" fmla="*/ 900113 h 1225296"/>
                <a:gd name="connsiteX927" fmla="*/ 7160937 w 7708392"/>
                <a:gd name="connsiteY927" fmla="*/ 845003 h 1225296"/>
                <a:gd name="connsiteX928" fmla="*/ 7168662 w 7708392"/>
                <a:gd name="connsiteY928" fmla="*/ 900113 h 1225296"/>
                <a:gd name="connsiteX929" fmla="*/ 7176387 w 7708392"/>
                <a:gd name="connsiteY929" fmla="*/ 1102178 h 1225296"/>
                <a:gd name="connsiteX930" fmla="*/ 7184112 w 7708392"/>
                <a:gd name="connsiteY930" fmla="*/ 238805 h 1225296"/>
                <a:gd name="connsiteX931" fmla="*/ 7191837 w 7708392"/>
                <a:gd name="connsiteY931" fmla="*/ 900113 h 1225296"/>
                <a:gd name="connsiteX932" fmla="*/ 7199561 w 7708392"/>
                <a:gd name="connsiteY932" fmla="*/ 789894 h 1225296"/>
                <a:gd name="connsiteX933" fmla="*/ 7207286 w 7708392"/>
                <a:gd name="connsiteY933" fmla="*/ 698045 h 1225296"/>
                <a:gd name="connsiteX934" fmla="*/ 7215011 w 7708392"/>
                <a:gd name="connsiteY934" fmla="*/ 991960 h 1225296"/>
                <a:gd name="connsiteX935" fmla="*/ 7222736 w 7708392"/>
                <a:gd name="connsiteY935" fmla="*/ 128588 h 1225296"/>
                <a:gd name="connsiteX936" fmla="*/ 7230461 w 7708392"/>
                <a:gd name="connsiteY936" fmla="*/ 789894 h 1225296"/>
                <a:gd name="connsiteX937" fmla="*/ 7238186 w 7708392"/>
                <a:gd name="connsiteY937" fmla="*/ 881742 h 1225296"/>
                <a:gd name="connsiteX938" fmla="*/ 7245910 w 7708392"/>
                <a:gd name="connsiteY938" fmla="*/ 826633 h 1225296"/>
                <a:gd name="connsiteX939" fmla="*/ 7253635 w 7708392"/>
                <a:gd name="connsiteY939" fmla="*/ 1047069 h 1225296"/>
                <a:gd name="connsiteX940" fmla="*/ 7261361 w 7708392"/>
                <a:gd name="connsiteY940" fmla="*/ 18369 h 1225296"/>
                <a:gd name="connsiteX941" fmla="*/ 7269085 w 7708392"/>
                <a:gd name="connsiteY941" fmla="*/ 734785 h 1225296"/>
                <a:gd name="connsiteX942" fmla="*/ 7276810 w 7708392"/>
                <a:gd name="connsiteY942" fmla="*/ 845003 h 1225296"/>
                <a:gd name="connsiteX943" fmla="*/ 7284535 w 7708392"/>
                <a:gd name="connsiteY943" fmla="*/ 771525 h 1225296"/>
                <a:gd name="connsiteX944" fmla="*/ 7292259 w 7708392"/>
                <a:gd name="connsiteY944" fmla="*/ 1065439 h 1225296"/>
                <a:gd name="connsiteX945" fmla="*/ 7299985 w 7708392"/>
                <a:gd name="connsiteY945" fmla="*/ 0 h 1225296"/>
                <a:gd name="connsiteX946" fmla="*/ 7307709 w 7708392"/>
                <a:gd name="connsiteY946" fmla="*/ 789894 h 1225296"/>
                <a:gd name="connsiteX947" fmla="*/ 7315434 w 7708392"/>
                <a:gd name="connsiteY947" fmla="*/ 881742 h 1225296"/>
                <a:gd name="connsiteX948" fmla="*/ 7323159 w 7708392"/>
                <a:gd name="connsiteY948" fmla="*/ 863373 h 1225296"/>
                <a:gd name="connsiteX949" fmla="*/ 7330884 w 7708392"/>
                <a:gd name="connsiteY949" fmla="*/ 1083808 h 1225296"/>
                <a:gd name="connsiteX950" fmla="*/ 7338609 w 7708392"/>
                <a:gd name="connsiteY950" fmla="*/ 367392 h 1225296"/>
                <a:gd name="connsiteX951" fmla="*/ 7346333 w 7708392"/>
                <a:gd name="connsiteY951" fmla="*/ 936851 h 1225296"/>
                <a:gd name="connsiteX952" fmla="*/ 7354058 w 7708392"/>
                <a:gd name="connsiteY952" fmla="*/ 955220 h 1225296"/>
                <a:gd name="connsiteX953" fmla="*/ 7361783 w 7708392"/>
                <a:gd name="connsiteY953" fmla="*/ 771525 h 1225296"/>
                <a:gd name="connsiteX954" fmla="*/ 7369508 w 7708392"/>
                <a:gd name="connsiteY954" fmla="*/ 1047069 h 1225296"/>
                <a:gd name="connsiteX955" fmla="*/ 7377233 w 7708392"/>
                <a:gd name="connsiteY955" fmla="*/ 698045 h 1225296"/>
                <a:gd name="connsiteX956" fmla="*/ 7384958 w 7708392"/>
                <a:gd name="connsiteY956" fmla="*/ 1065439 h 1225296"/>
                <a:gd name="connsiteX957" fmla="*/ 7392683 w 7708392"/>
                <a:gd name="connsiteY957" fmla="*/ 973591 h 1225296"/>
                <a:gd name="connsiteX958" fmla="*/ 7400407 w 7708392"/>
                <a:gd name="connsiteY958" fmla="*/ 551089 h 1225296"/>
                <a:gd name="connsiteX959" fmla="*/ 7408133 w 7708392"/>
                <a:gd name="connsiteY959" fmla="*/ 973591 h 1225296"/>
                <a:gd name="connsiteX960" fmla="*/ 7415858 w 7708392"/>
                <a:gd name="connsiteY960" fmla="*/ 716416 h 1225296"/>
                <a:gd name="connsiteX961" fmla="*/ 7423582 w 7708392"/>
                <a:gd name="connsiteY961" fmla="*/ 973591 h 1225296"/>
                <a:gd name="connsiteX962" fmla="*/ 7431307 w 7708392"/>
                <a:gd name="connsiteY962" fmla="*/ 1010330 h 1225296"/>
                <a:gd name="connsiteX963" fmla="*/ 7439032 w 7708392"/>
                <a:gd name="connsiteY963" fmla="*/ 495980 h 1225296"/>
                <a:gd name="connsiteX964" fmla="*/ 7446757 w 7708392"/>
                <a:gd name="connsiteY964" fmla="*/ 881742 h 1225296"/>
                <a:gd name="connsiteX965" fmla="*/ 7454482 w 7708392"/>
                <a:gd name="connsiteY965" fmla="*/ 789894 h 1225296"/>
                <a:gd name="connsiteX966" fmla="*/ 7462206 w 7708392"/>
                <a:gd name="connsiteY966" fmla="*/ 698045 h 1225296"/>
                <a:gd name="connsiteX967" fmla="*/ 7469931 w 7708392"/>
                <a:gd name="connsiteY967" fmla="*/ 936851 h 1225296"/>
                <a:gd name="connsiteX968" fmla="*/ 7477656 w 7708392"/>
                <a:gd name="connsiteY968" fmla="*/ 312283 h 1225296"/>
                <a:gd name="connsiteX969" fmla="*/ 7485381 w 7708392"/>
                <a:gd name="connsiteY969" fmla="*/ 808264 h 1225296"/>
                <a:gd name="connsiteX970" fmla="*/ 7493106 w 7708392"/>
                <a:gd name="connsiteY970" fmla="*/ 661307 h 1225296"/>
                <a:gd name="connsiteX971" fmla="*/ 7500831 w 7708392"/>
                <a:gd name="connsiteY971" fmla="*/ 698045 h 1225296"/>
                <a:gd name="connsiteX972" fmla="*/ 7508555 w 7708392"/>
                <a:gd name="connsiteY972" fmla="*/ 900113 h 1225296"/>
                <a:gd name="connsiteX973" fmla="*/ 7516280 w 7708392"/>
                <a:gd name="connsiteY973" fmla="*/ 183695 h 1225296"/>
                <a:gd name="connsiteX974" fmla="*/ 7524006 w 7708392"/>
                <a:gd name="connsiteY974" fmla="*/ 863373 h 1225296"/>
                <a:gd name="connsiteX975" fmla="*/ 7531730 w 7708392"/>
                <a:gd name="connsiteY975" fmla="*/ 698045 h 1225296"/>
                <a:gd name="connsiteX976" fmla="*/ 7539455 w 7708392"/>
                <a:gd name="connsiteY976" fmla="*/ 587828 h 1225296"/>
                <a:gd name="connsiteX977" fmla="*/ 7547181 w 7708392"/>
                <a:gd name="connsiteY977" fmla="*/ 973591 h 1225296"/>
                <a:gd name="connsiteX978" fmla="*/ 7554904 w 7708392"/>
                <a:gd name="connsiteY978" fmla="*/ 55108 h 1225296"/>
                <a:gd name="connsiteX979" fmla="*/ 7562630 w 7708392"/>
                <a:gd name="connsiteY979" fmla="*/ 845003 h 1225296"/>
                <a:gd name="connsiteX980" fmla="*/ 7570354 w 7708392"/>
                <a:gd name="connsiteY980" fmla="*/ 900113 h 1225296"/>
                <a:gd name="connsiteX981" fmla="*/ 7578079 w 7708392"/>
                <a:gd name="connsiteY981" fmla="*/ 551089 h 1225296"/>
                <a:gd name="connsiteX982" fmla="*/ 7585804 w 7708392"/>
                <a:gd name="connsiteY982" fmla="*/ 1010330 h 1225296"/>
                <a:gd name="connsiteX983" fmla="*/ 7593529 w 7708392"/>
                <a:gd name="connsiteY983" fmla="*/ 238805 h 1225296"/>
                <a:gd name="connsiteX984" fmla="*/ 7601254 w 7708392"/>
                <a:gd name="connsiteY984" fmla="*/ 771525 h 1225296"/>
                <a:gd name="connsiteX985" fmla="*/ 7608979 w 7708392"/>
                <a:gd name="connsiteY985" fmla="*/ 845003 h 1225296"/>
                <a:gd name="connsiteX986" fmla="*/ 7616702 w 7708392"/>
                <a:gd name="connsiteY986" fmla="*/ 514350 h 1225296"/>
                <a:gd name="connsiteX987" fmla="*/ 7624428 w 7708392"/>
                <a:gd name="connsiteY987" fmla="*/ 973591 h 1225296"/>
                <a:gd name="connsiteX988" fmla="*/ 7632153 w 7708392"/>
                <a:gd name="connsiteY988" fmla="*/ 128588 h 1225296"/>
                <a:gd name="connsiteX989" fmla="*/ 7639878 w 7708392"/>
                <a:gd name="connsiteY989" fmla="*/ 789894 h 1225296"/>
                <a:gd name="connsiteX990" fmla="*/ 7647603 w 7708392"/>
                <a:gd name="connsiteY990" fmla="*/ 808264 h 1225296"/>
                <a:gd name="connsiteX991" fmla="*/ 7655328 w 7708392"/>
                <a:gd name="connsiteY991" fmla="*/ 532719 h 1225296"/>
                <a:gd name="connsiteX992" fmla="*/ 7663052 w 7708392"/>
                <a:gd name="connsiteY992" fmla="*/ 973591 h 1225296"/>
                <a:gd name="connsiteX993" fmla="*/ 7670777 w 7708392"/>
                <a:gd name="connsiteY993" fmla="*/ 202066 h 1225296"/>
                <a:gd name="connsiteX994" fmla="*/ 7678502 w 7708392"/>
                <a:gd name="connsiteY994" fmla="*/ 881742 h 1225296"/>
                <a:gd name="connsiteX995" fmla="*/ 7686227 w 7708392"/>
                <a:gd name="connsiteY995" fmla="*/ 863373 h 1225296"/>
                <a:gd name="connsiteX996" fmla="*/ 7693951 w 7708392"/>
                <a:gd name="connsiteY996" fmla="*/ 532719 h 1225296"/>
                <a:gd name="connsiteX997" fmla="*/ 7701677 w 7708392"/>
                <a:gd name="connsiteY997" fmla="*/ 900113 h 1225296"/>
                <a:gd name="connsiteX998" fmla="*/ 7709402 w 7708392"/>
                <a:gd name="connsiteY998" fmla="*/ 202066 h 1225296"/>
                <a:gd name="connsiteX999" fmla="*/ 7717127 w 7708392"/>
                <a:gd name="connsiteY999" fmla="*/ 881742 h 1225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Lst>
              <a:rect l="l" t="t" r="r" b="b"/>
              <a:pathLst>
                <a:path w="7708392" h="1225296">
                  <a:moveTo>
                    <a:pt x="0" y="734785"/>
                  </a:moveTo>
                  <a:lnTo>
                    <a:pt x="7725" y="734785"/>
                  </a:lnTo>
                  <a:lnTo>
                    <a:pt x="15450" y="716416"/>
                  </a:lnTo>
                  <a:lnTo>
                    <a:pt x="23174" y="734785"/>
                  </a:lnTo>
                  <a:lnTo>
                    <a:pt x="30899" y="734785"/>
                  </a:lnTo>
                  <a:lnTo>
                    <a:pt x="38624" y="734785"/>
                  </a:lnTo>
                  <a:lnTo>
                    <a:pt x="46349" y="734785"/>
                  </a:lnTo>
                  <a:lnTo>
                    <a:pt x="54074" y="716416"/>
                  </a:lnTo>
                  <a:lnTo>
                    <a:pt x="61799" y="734785"/>
                  </a:lnTo>
                  <a:lnTo>
                    <a:pt x="69524" y="716416"/>
                  </a:lnTo>
                  <a:lnTo>
                    <a:pt x="77248" y="716416"/>
                  </a:lnTo>
                  <a:lnTo>
                    <a:pt x="84973" y="734785"/>
                  </a:lnTo>
                  <a:lnTo>
                    <a:pt x="92698" y="753155"/>
                  </a:lnTo>
                  <a:lnTo>
                    <a:pt x="100423" y="716416"/>
                  </a:lnTo>
                  <a:lnTo>
                    <a:pt x="108148" y="716416"/>
                  </a:lnTo>
                  <a:lnTo>
                    <a:pt x="115873" y="698045"/>
                  </a:lnTo>
                  <a:lnTo>
                    <a:pt x="123598" y="716416"/>
                  </a:lnTo>
                  <a:lnTo>
                    <a:pt x="131322" y="716416"/>
                  </a:lnTo>
                  <a:lnTo>
                    <a:pt x="139047" y="734785"/>
                  </a:lnTo>
                  <a:lnTo>
                    <a:pt x="146772" y="716416"/>
                  </a:lnTo>
                  <a:lnTo>
                    <a:pt x="154497" y="734785"/>
                  </a:lnTo>
                  <a:lnTo>
                    <a:pt x="162222" y="734785"/>
                  </a:lnTo>
                  <a:lnTo>
                    <a:pt x="169947" y="716416"/>
                  </a:lnTo>
                  <a:lnTo>
                    <a:pt x="177671" y="734785"/>
                  </a:lnTo>
                  <a:lnTo>
                    <a:pt x="185396" y="716416"/>
                  </a:lnTo>
                  <a:lnTo>
                    <a:pt x="193121" y="716416"/>
                  </a:lnTo>
                  <a:lnTo>
                    <a:pt x="200846" y="716416"/>
                  </a:lnTo>
                  <a:lnTo>
                    <a:pt x="208571" y="716416"/>
                  </a:lnTo>
                  <a:lnTo>
                    <a:pt x="216296" y="734785"/>
                  </a:lnTo>
                  <a:lnTo>
                    <a:pt x="224021" y="716416"/>
                  </a:lnTo>
                  <a:lnTo>
                    <a:pt x="231745" y="734785"/>
                  </a:lnTo>
                  <a:lnTo>
                    <a:pt x="239470" y="753155"/>
                  </a:lnTo>
                  <a:lnTo>
                    <a:pt x="247195" y="716416"/>
                  </a:lnTo>
                  <a:lnTo>
                    <a:pt x="254920" y="716416"/>
                  </a:lnTo>
                  <a:lnTo>
                    <a:pt x="262645" y="716416"/>
                  </a:lnTo>
                  <a:lnTo>
                    <a:pt x="270370" y="734785"/>
                  </a:lnTo>
                  <a:lnTo>
                    <a:pt x="278095" y="734785"/>
                  </a:lnTo>
                  <a:lnTo>
                    <a:pt x="285819" y="716416"/>
                  </a:lnTo>
                  <a:lnTo>
                    <a:pt x="293544" y="716416"/>
                  </a:lnTo>
                  <a:lnTo>
                    <a:pt x="301269" y="716416"/>
                  </a:lnTo>
                  <a:lnTo>
                    <a:pt x="308994" y="716416"/>
                  </a:lnTo>
                  <a:lnTo>
                    <a:pt x="316719" y="716416"/>
                  </a:lnTo>
                  <a:lnTo>
                    <a:pt x="324444" y="734785"/>
                  </a:lnTo>
                  <a:lnTo>
                    <a:pt x="332169" y="716416"/>
                  </a:lnTo>
                  <a:lnTo>
                    <a:pt x="339893" y="734785"/>
                  </a:lnTo>
                  <a:lnTo>
                    <a:pt x="347618" y="698045"/>
                  </a:lnTo>
                  <a:lnTo>
                    <a:pt x="355343" y="734785"/>
                  </a:lnTo>
                  <a:lnTo>
                    <a:pt x="363068" y="734785"/>
                  </a:lnTo>
                  <a:lnTo>
                    <a:pt x="370793" y="734785"/>
                  </a:lnTo>
                  <a:lnTo>
                    <a:pt x="378518" y="716416"/>
                  </a:lnTo>
                  <a:lnTo>
                    <a:pt x="386242" y="734785"/>
                  </a:lnTo>
                  <a:lnTo>
                    <a:pt x="393967" y="716416"/>
                  </a:lnTo>
                  <a:lnTo>
                    <a:pt x="401692" y="716416"/>
                  </a:lnTo>
                  <a:lnTo>
                    <a:pt x="409417" y="716416"/>
                  </a:lnTo>
                  <a:lnTo>
                    <a:pt x="417142" y="734785"/>
                  </a:lnTo>
                  <a:lnTo>
                    <a:pt x="424867" y="716416"/>
                  </a:lnTo>
                  <a:lnTo>
                    <a:pt x="432592" y="734785"/>
                  </a:lnTo>
                  <a:lnTo>
                    <a:pt x="440316" y="716416"/>
                  </a:lnTo>
                  <a:lnTo>
                    <a:pt x="448041" y="734785"/>
                  </a:lnTo>
                  <a:lnTo>
                    <a:pt x="455766" y="698045"/>
                  </a:lnTo>
                  <a:lnTo>
                    <a:pt x="463491" y="734785"/>
                  </a:lnTo>
                  <a:lnTo>
                    <a:pt x="471216" y="716416"/>
                  </a:lnTo>
                  <a:lnTo>
                    <a:pt x="478941" y="734785"/>
                  </a:lnTo>
                  <a:lnTo>
                    <a:pt x="486666" y="716416"/>
                  </a:lnTo>
                  <a:lnTo>
                    <a:pt x="494390" y="734785"/>
                  </a:lnTo>
                  <a:lnTo>
                    <a:pt x="502115" y="716416"/>
                  </a:lnTo>
                  <a:lnTo>
                    <a:pt x="509840" y="716416"/>
                  </a:lnTo>
                  <a:lnTo>
                    <a:pt x="517565" y="716416"/>
                  </a:lnTo>
                  <a:lnTo>
                    <a:pt x="525290" y="753155"/>
                  </a:lnTo>
                  <a:lnTo>
                    <a:pt x="533015" y="716416"/>
                  </a:lnTo>
                  <a:lnTo>
                    <a:pt x="540739" y="734785"/>
                  </a:lnTo>
                  <a:lnTo>
                    <a:pt x="548464" y="716416"/>
                  </a:lnTo>
                  <a:lnTo>
                    <a:pt x="556189" y="734785"/>
                  </a:lnTo>
                  <a:lnTo>
                    <a:pt x="563914" y="734785"/>
                  </a:lnTo>
                  <a:lnTo>
                    <a:pt x="571639" y="716416"/>
                  </a:lnTo>
                  <a:lnTo>
                    <a:pt x="579364" y="716416"/>
                  </a:lnTo>
                  <a:lnTo>
                    <a:pt x="587089" y="734785"/>
                  </a:lnTo>
                  <a:lnTo>
                    <a:pt x="594813" y="716416"/>
                  </a:lnTo>
                  <a:lnTo>
                    <a:pt x="602538" y="698045"/>
                  </a:lnTo>
                  <a:lnTo>
                    <a:pt x="610263" y="716416"/>
                  </a:lnTo>
                  <a:lnTo>
                    <a:pt x="617988" y="734785"/>
                  </a:lnTo>
                  <a:lnTo>
                    <a:pt x="625713" y="716416"/>
                  </a:lnTo>
                  <a:lnTo>
                    <a:pt x="633438" y="734785"/>
                  </a:lnTo>
                  <a:lnTo>
                    <a:pt x="641163" y="716416"/>
                  </a:lnTo>
                  <a:lnTo>
                    <a:pt x="648887" y="716416"/>
                  </a:lnTo>
                  <a:lnTo>
                    <a:pt x="656612" y="716416"/>
                  </a:lnTo>
                  <a:lnTo>
                    <a:pt x="664337" y="734785"/>
                  </a:lnTo>
                  <a:lnTo>
                    <a:pt x="672062" y="698045"/>
                  </a:lnTo>
                  <a:lnTo>
                    <a:pt x="679787" y="734785"/>
                  </a:lnTo>
                  <a:lnTo>
                    <a:pt x="687512" y="734785"/>
                  </a:lnTo>
                  <a:lnTo>
                    <a:pt x="695237" y="716416"/>
                  </a:lnTo>
                  <a:lnTo>
                    <a:pt x="702961" y="716416"/>
                  </a:lnTo>
                  <a:lnTo>
                    <a:pt x="710686" y="734785"/>
                  </a:lnTo>
                  <a:lnTo>
                    <a:pt x="718411" y="734785"/>
                  </a:lnTo>
                  <a:lnTo>
                    <a:pt x="726136" y="716416"/>
                  </a:lnTo>
                  <a:lnTo>
                    <a:pt x="733861" y="716416"/>
                  </a:lnTo>
                  <a:lnTo>
                    <a:pt x="741586" y="734785"/>
                  </a:lnTo>
                  <a:lnTo>
                    <a:pt x="749311" y="716416"/>
                  </a:lnTo>
                  <a:lnTo>
                    <a:pt x="757035" y="716416"/>
                  </a:lnTo>
                  <a:lnTo>
                    <a:pt x="764760" y="716416"/>
                  </a:lnTo>
                  <a:lnTo>
                    <a:pt x="772485" y="716416"/>
                  </a:lnTo>
                  <a:lnTo>
                    <a:pt x="780210" y="716416"/>
                  </a:lnTo>
                  <a:lnTo>
                    <a:pt x="787935" y="716416"/>
                  </a:lnTo>
                  <a:lnTo>
                    <a:pt x="795660" y="716416"/>
                  </a:lnTo>
                  <a:lnTo>
                    <a:pt x="803385" y="716416"/>
                  </a:lnTo>
                  <a:lnTo>
                    <a:pt x="811109" y="698045"/>
                  </a:lnTo>
                  <a:lnTo>
                    <a:pt x="818834" y="716416"/>
                  </a:lnTo>
                  <a:lnTo>
                    <a:pt x="826559" y="698045"/>
                  </a:lnTo>
                  <a:lnTo>
                    <a:pt x="834284" y="734785"/>
                  </a:lnTo>
                  <a:lnTo>
                    <a:pt x="842009" y="716416"/>
                  </a:lnTo>
                  <a:lnTo>
                    <a:pt x="849734" y="734785"/>
                  </a:lnTo>
                  <a:lnTo>
                    <a:pt x="857458" y="698045"/>
                  </a:lnTo>
                  <a:lnTo>
                    <a:pt x="865183" y="716416"/>
                  </a:lnTo>
                  <a:lnTo>
                    <a:pt x="872908" y="698045"/>
                  </a:lnTo>
                  <a:lnTo>
                    <a:pt x="880633" y="716416"/>
                  </a:lnTo>
                  <a:lnTo>
                    <a:pt x="888358" y="716416"/>
                  </a:lnTo>
                  <a:lnTo>
                    <a:pt x="896083" y="716416"/>
                  </a:lnTo>
                  <a:lnTo>
                    <a:pt x="903808" y="716416"/>
                  </a:lnTo>
                  <a:lnTo>
                    <a:pt x="911532" y="716416"/>
                  </a:lnTo>
                  <a:lnTo>
                    <a:pt x="919257" y="716416"/>
                  </a:lnTo>
                  <a:lnTo>
                    <a:pt x="926982" y="734785"/>
                  </a:lnTo>
                  <a:lnTo>
                    <a:pt x="934707" y="716416"/>
                  </a:lnTo>
                  <a:lnTo>
                    <a:pt x="942432" y="716416"/>
                  </a:lnTo>
                  <a:lnTo>
                    <a:pt x="950157" y="716416"/>
                  </a:lnTo>
                  <a:lnTo>
                    <a:pt x="957882" y="734785"/>
                  </a:lnTo>
                  <a:lnTo>
                    <a:pt x="965606" y="734785"/>
                  </a:lnTo>
                  <a:lnTo>
                    <a:pt x="973331" y="716416"/>
                  </a:lnTo>
                  <a:lnTo>
                    <a:pt x="981056" y="716416"/>
                  </a:lnTo>
                  <a:lnTo>
                    <a:pt x="988781" y="734785"/>
                  </a:lnTo>
                  <a:lnTo>
                    <a:pt x="996506" y="716416"/>
                  </a:lnTo>
                  <a:lnTo>
                    <a:pt x="1004231" y="716416"/>
                  </a:lnTo>
                  <a:lnTo>
                    <a:pt x="1011956" y="716416"/>
                  </a:lnTo>
                  <a:lnTo>
                    <a:pt x="1019680" y="734785"/>
                  </a:lnTo>
                  <a:lnTo>
                    <a:pt x="1027405" y="716416"/>
                  </a:lnTo>
                  <a:lnTo>
                    <a:pt x="1035130" y="716416"/>
                  </a:lnTo>
                  <a:lnTo>
                    <a:pt x="1042855" y="734785"/>
                  </a:lnTo>
                  <a:lnTo>
                    <a:pt x="1050580" y="716416"/>
                  </a:lnTo>
                  <a:lnTo>
                    <a:pt x="1058305" y="716416"/>
                  </a:lnTo>
                  <a:lnTo>
                    <a:pt x="1066029" y="716416"/>
                  </a:lnTo>
                  <a:lnTo>
                    <a:pt x="1073754" y="716416"/>
                  </a:lnTo>
                  <a:lnTo>
                    <a:pt x="1081479" y="734785"/>
                  </a:lnTo>
                  <a:lnTo>
                    <a:pt x="1089204" y="716416"/>
                  </a:lnTo>
                  <a:lnTo>
                    <a:pt x="1096929" y="716416"/>
                  </a:lnTo>
                  <a:lnTo>
                    <a:pt x="1104654" y="716416"/>
                  </a:lnTo>
                  <a:lnTo>
                    <a:pt x="1112379" y="734785"/>
                  </a:lnTo>
                  <a:lnTo>
                    <a:pt x="1120103" y="716416"/>
                  </a:lnTo>
                  <a:lnTo>
                    <a:pt x="1127828" y="698045"/>
                  </a:lnTo>
                  <a:lnTo>
                    <a:pt x="1135553" y="716416"/>
                  </a:lnTo>
                  <a:lnTo>
                    <a:pt x="1143278" y="734785"/>
                  </a:lnTo>
                  <a:lnTo>
                    <a:pt x="1151003" y="716416"/>
                  </a:lnTo>
                  <a:lnTo>
                    <a:pt x="1158728" y="716416"/>
                  </a:lnTo>
                  <a:lnTo>
                    <a:pt x="1166453" y="698045"/>
                  </a:lnTo>
                  <a:lnTo>
                    <a:pt x="1174177" y="734785"/>
                  </a:lnTo>
                  <a:lnTo>
                    <a:pt x="1181902" y="734785"/>
                  </a:lnTo>
                  <a:lnTo>
                    <a:pt x="1189627" y="716416"/>
                  </a:lnTo>
                  <a:lnTo>
                    <a:pt x="1197352" y="734785"/>
                  </a:lnTo>
                  <a:lnTo>
                    <a:pt x="1205077" y="716416"/>
                  </a:lnTo>
                  <a:lnTo>
                    <a:pt x="1212802" y="716416"/>
                  </a:lnTo>
                  <a:lnTo>
                    <a:pt x="1220527" y="716416"/>
                  </a:lnTo>
                  <a:lnTo>
                    <a:pt x="1228251" y="716416"/>
                  </a:lnTo>
                  <a:lnTo>
                    <a:pt x="1235976" y="734785"/>
                  </a:lnTo>
                  <a:lnTo>
                    <a:pt x="1243701" y="734785"/>
                  </a:lnTo>
                  <a:lnTo>
                    <a:pt x="1251426" y="716416"/>
                  </a:lnTo>
                  <a:lnTo>
                    <a:pt x="1259151" y="716416"/>
                  </a:lnTo>
                  <a:lnTo>
                    <a:pt x="1266876" y="734785"/>
                  </a:lnTo>
                  <a:lnTo>
                    <a:pt x="1274600" y="716416"/>
                  </a:lnTo>
                  <a:lnTo>
                    <a:pt x="1282325" y="734785"/>
                  </a:lnTo>
                  <a:lnTo>
                    <a:pt x="1290050" y="716416"/>
                  </a:lnTo>
                  <a:lnTo>
                    <a:pt x="1297775" y="734785"/>
                  </a:lnTo>
                  <a:lnTo>
                    <a:pt x="1305500" y="734785"/>
                  </a:lnTo>
                  <a:lnTo>
                    <a:pt x="1313225" y="716416"/>
                  </a:lnTo>
                  <a:lnTo>
                    <a:pt x="1320950" y="753155"/>
                  </a:lnTo>
                  <a:lnTo>
                    <a:pt x="1328674" y="734785"/>
                  </a:lnTo>
                  <a:lnTo>
                    <a:pt x="1336399" y="734785"/>
                  </a:lnTo>
                  <a:lnTo>
                    <a:pt x="1344124" y="716416"/>
                  </a:lnTo>
                  <a:lnTo>
                    <a:pt x="1351849" y="716416"/>
                  </a:lnTo>
                  <a:lnTo>
                    <a:pt x="1359574" y="734785"/>
                  </a:lnTo>
                  <a:lnTo>
                    <a:pt x="1367299" y="716416"/>
                  </a:lnTo>
                  <a:lnTo>
                    <a:pt x="1375024" y="734785"/>
                  </a:lnTo>
                  <a:lnTo>
                    <a:pt x="1382748" y="716416"/>
                  </a:lnTo>
                  <a:lnTo>
                    <a:pt x="1390473" y="734785"/>
                  </a:lnTo>
                  <a:lnTo>
                    <a:pt x="1398198" y="734785"/>
                  </a:lnTo>
                  <a:lnTo>
                    <a:pt x="1405923" y="753155"/>
                  </a:lnTo>
                  <a:lnTo>
                    <a:pt x="1413648" y="716416"/>
                  </a:lnTo>
                  <a:lnTo>
                    <a:pt x="1421373" y="753155"/>
                  </a:lnTo>
                  <a:lnTo>
                    <a:pt x="1429097" y="698045"/>
                  </a:lnTo>
                  <a:lnTo>
                    <a:pt x="1436822" y="716416"/>
                  </a:lnTo>
                  <a:lnTo>
                    <a:pt x="1444547" y="734785"/>
                  </a:lnTo>
                  <a:lnTo>
                    <a:pt x="1452272" y="734785"/>
                  </a:lnTo>
                  <a:lnTo>
                    <a:pt x="1459997" y="716416"/>
                  </a:lnTo>
                  <a:lnTo>
                    <a:pt x="1467722" y="734785"/>
                  </a:lnTo>
                  <a:lnTo>
                    <a:pt x="1475447" y="716416"/>
                  </a:lnTo>
                  <a:lnTo>
                    <a:pt x="1483171" y="716416"/>
                  </a:lnTo>
                  <a:lnTo>
                    <a:pt x="1490896" y="716416"/>
                  </a:lnTo>
                  <a:lnTo>
                    <a:pt x="1498621" y="716416"/>
                  </a:lnTo>
                  <a:lnTo>
                    <a:pt x="1506346" y="716416"/>
                  </a:lnTo>
                  <a:lnTo>
                    <a:pt x="1514071" y="734785"/>
                  </a:lnTo>
                  <a:lnTo>
                    <a:pt x="1521796" y="734785"/>
                  </a:lnTo>
                  <a:lnTo>
                    <a:pt x="1529521" y="716416"/>
                  </a:lnTo>
                  <a:lnTo>
                    <a:pt x="1537245" y="716416"/>
                  </a:lnTo>
                  <a:lnTo>
                    <a:pt x="1544970" y="716416"/>
                  </a:lnTo>
                  <a:lnTo>
                    <a:pt x="1552695" y="716416"/>
                  </a:lnTo>
                  <a:lnTo>
                    <a:pt x="1560420" y="734785"/>
                  </a:lnTo>
                  <a:lnTo>
                    <a:pt x="1568145" y="716416"/>
                  </a:lnTo>
                  <a:lnTo>
                    <a:pt x="1575870" y="734785"/>
                  </a:lnTo>
                  <a:lnTo>
                    <a:pt x="1583595" y="734785"/>
                  </a:lnTo>
                  <a:lnTo>
                    <a:pt x="1591319" y="716416"/>
                  </a:lnTo>
                  <a:lnTo>
                    <a:pt x="1599044" y="716416"/>
                  </a:lnTo>
                  <a:lnTo>
                    <a:pt x="1606769" y="716416"/>
                  </a:lnTo>
                  <a:lnTo>
                    <a:pt x="1614494" y="716416"/>
                  </a:lnTo>
                  <a:lnTo>
                    <a:pt x="1622219" y="716416"/>
                  </a:lnTo>
                  <a:lnTo>
                    <a:pt x="1629944" y="698045"/>
                  </a:lnTo>
                  <a:lnTo>
                    <a:pt x="1637668" y="734785"/>
                  </a:lnTo>
                  <a:lnTo>
                    <a:pt x="1645393" y="716416"/>
                  </a:lnTo>
                  <a:lnTo>
                    <a:pt x="1653118" y="734785"/>
                  </a:lnTo>
                  <a:lnTo>
                    <a:pt x="1660843" y="716416"/>
                  </a:lnTo>
                  <a:lnTo>
                    <a:pt x="1668568" y="734785"/>
                  </a:lnTo>
                  <a:lnTo>
                    <a:pt x="1676293" y="716416"/>
                  </a:lnTo>
                  <a:lnTo>
                    <a:pt x="1684018" y="716416"/>
                  </a:lnTo>
                  <a:lnTo>
                    <a:pt x="1691742" y="734785"/>
                  </a:lnTo>
                  <a:lnTo>
                    <a:pt x="1699467" y="734785"/>
                  </a:lnTo>
                  <a:lnTo>
                    <a:pt x="1707192" y="716416"/>
                  </a:lnTo>
                  <a:lnTo>
                    <a:pt x="1714917" y="716416"/>
                  </a:lnTo>
                  <a:lnTo>
                    <a:pt x="1722642" y="716416"/>
                  </a:lnTo>
                  <a:lnTo>
                    <a:pt x="1730367" y="716416"/>
                  </a:lnTo>
                  <a:lnTo>
                    <a:pt x="1738092" y="734785"/>
                  </a:lnTo>
                  <a:lnTo>
                    <a:pt x="1745816" y="716416"/>
                  </a:lnTo>
                  <a:lnTo>
                    <a:pt x="1753541" y="716416"/>
                  </a:lnTo>
                  <a:lnTo>
                    <a:pt x="1761266" y="716416"/>
                  </a:lnTo>
                  <a:lnTo>
                    <a:pt x="1768991" y="716416"/>
                  </a:lnTo>
                  <a:lnTo>
                    <a:pt x="1776716" y="716416"/>
                  </a:lnTo>
                  <a:lnTo>
                    <a:pt x="1784441" y="716416"/>
                  </a:lnTo>
                  <a:lnTo>
                    <a:pt x="1792166" y="734785"/>
                  </a:lnTo>
                  <a:lnTo>
                    <a:pt x="1799890" y="716416"/>
                  </a:lnTo>
                  <a:lnTo>
                    <a:pt x="1807615" y="716416"/>
                  </a:lnTo>
                  <a:lnTo>
                    <a:pt x="1815340" y="716416"/>
                  </a:lnTo>
                  <a:lnTo>
                    <a:pt x="1823065" y="734785"/>
                  </a:lnTo>
                  <a:lnTo>
                    <a:pt x="1830790" y="716416"/>
                  </a:lnTo>
                  <a:lnTo>
                    <a:pt x="1838515" y="716416"/>
                  </a:lnTo>
                  <a:lnTo>
                    <a:pt x="1846239" y="716416"/>
                  </a:lnTo>
                  <a:lnTo>
                    <a:pt x="1853964" y="734785"/>
                  </a:lnTo>
                  <a:lnTo>
                    <a:pt x="1861689" y="716416"/>
                  </a:lnTo>
                  <a:lnTo>
                    <a:pt x="1869414" y="716416"/>
                  </a:lnTo>
                  <a:lnTo>
                    <a:pt x="1877139" y="716416"/>
                  </a:lnTo>
                  <a:lnTo>
                    <a:pt x="1884864" y="716416"/>
                  </a:lnTo>
                  <a:lnTo>
                    <a:pt x="1892589" y="716416"/>
                  </a:lnTo>
                  <a:lnTo>
                    <a:pt x="1900313" y="716416"/>
                  </a:lnTo>
                  <a:lnTo>
                    <a:pt x="1908038" y="716416"/>
                  </a:lnTo>
                  <a:lnTo>
                    <a:pt x="1915763" y="734785"/>
                  </a:lnTo>
                  <a:lnTo>
                    <a:pt x="1923488" y="716416"/>
                  </a:lnTo>
                  <a:lnTo>
                    <a:pt x="1931213" y="716416"/>
                  </a:lnTo>
                  <a:lnTo>
                    <a:pt x="1938938" y="716416"/>
                  </a:lnTo>
                  <a:lnTo>
                    <a:pt x="1946663" y="734785"/>
                  </a:lnTo>
                  <a:lnTo>
                    <a:pt x="1954387" y="716416"/>
                  </a:lnTo>
                  <a:lnTo>
                    <a:pt x="1962112" y="734785"/>
                  </a:lnTo>
                  <a:lnTo>
                    <a:pt x="1969837" y="716416"/>
                  </a:lnTo>
                  <a:lnTo>
                    <a:pt x="1977562" y="734785"/>
                  </a:lnTo>
                  <a:lnTo>
                    <a:pt x="1985287" y="716416"/>
                  </a:lnTo>
                  <a:lnTo>
                    <a:pt x="1993012" y="716416"/>
                  </a:lnTo>
                  <a:lnTo>
                    <a:pt x="2000737" y="716416"/>
                  </a:lnTo>
                  <a:lnTo>
                    <a:pt x="2008461" y="734785"/>
                  </a:lnTo>
                  <a:lnTo>
                    <a:pt x="2016186" y="716416"/>
                  </a:lnTo>
                  <a:lnTo>
                    <a:pt x="2023911" y="734785"/>
                  </a:lnTo>
                  <a:lnTo>
                    <a:pt x="2031636" y="716416"/>
                  </a:lnTo>
                  <a:lnTo>
                    <a:pt x="2039361" y="734785"/>
                  </a:lnTo>
                  <a:lnTo>
                    <a:pt x="2047086" y="698045"/>
                  </a:lnTo>
                  <a:lnTo>
                    <a:pt x="2054810" y="716416"/>
                  </a:lnTo>
                  <a:lnTo>
                    <a:pt x="2062535" y="716416"/>
                  </a:lnTo>
                  <a:lnTo>
                    <a:pt x="2070260" y="734785"/>
                  </a:lnTo>
                  <a:lnTo>
                    <a:pt x="2077985" y="734785"/>
                  </a:lnTo>
                  <a:lnTo>
                    <a:pt x="2085710" y="716416"/>
                  </a:lnTo>
                  <a:lnTo>
                    <a:pt x="2093435" y="698045"/>
                  </a:lnTo>
                  <a:lnTo>
                    <a:pt x="2101160" y="734785"/>
                  </a:lnTo>
                  <a:lnTo>
                    <a:pt x="2108884" y="734785"/>
                  </a:lnTo>
                  <a:lnTo>
                    <a:pt x="2116609" y="716416"/>
                  </a:lnTo>
                  <a:lnTo>
                    <a:pt x="2124334" y="716416"/>
                  </a:lnTo>
                  <a:lnTo>
                    <a:pt x="2132059" y="734785"/>
                  </a:lnTo>
                  <a:lnTo>
                    <a:pt x="2139784" y="716416"/>
                  </a:lnTo>
                  <a:lnTo>
                    <a:pt x="2147509" y="698045"/>
                  </a:lnTo>
                  <a:lnTo>
                    <a:pt x="2155234" y="716416"/>
                  </a:lnTo>
                  <a:lnTo>
                    <a:pt x="2162958" y="716416"/>
                  </a:lnTo>
                  <a:lnTo>
                    <a:pt x="2170683" y="716416"/>
                  </a:lnTo>
                  <a:lnTo>
                    <a:pt x="2178408" y="716416"/>
                  </a:lnTo>
                  <a:lnTo>
                    <a:pt x="2186133" y="698045"/>
                  </a:lnTo>
                  <a:lnTo>
                    <a:pt x="2193858" y="716416"/>
                  </a:lnTo>
                  <a:lnTo>
                    <a:pt x="2201583" y="716416"/>
                  </a:lnTo>
                  <a:lnTo>
                    <a:pt x="2209308" y="716416"/>
                  </a:lnTo>
                  <a:lnTo>
                    <a:pt x="2217032" y="716416"/>
                  </a:lnTo>
                  <a:lnTo>
                    <a:pt x="2224757" y="716416"/>
                  </a:lnTo>
                  <a:lnTo>
                    <a:pt x="2232482" y="716416"/>
                  </a:lnTo>
                  <a:lnTo>
                    <a:pt x="2240207" y="716416"/>
                  </a:lnTo>
                  <a:lnTo>
                    <a:pt x="2247932" y="698045"/>
                  </a:lnTo>
                  <a:lnTo>
                    <a:pt x="2255657" y="734785"/>
                  </a:lnTo>
                  <a:lnTo>
                    <a:pt x="2263381" y="698045"/>
                  </a:lnTo>
                  <a:lnTo>
                    <a:pt x="2271106" y="716416"/>
                  </a:lnTo>
                  <a:lnTo>
                    <a:pt x="2278831" y="698045"/>
                  </a:lnTo>
                  <a:lnTo>
                    <a:pt x="2286556" y="734785"/>
                  </a:lnTo>
                  <a:lnTo>
                    <a:pt x="2294281" y="698045"/>
                  </a:lnTo>
                  <a:lnTo>
                    <a:pt x="2302006" y="716416"/>
                  </a:lnTo>
                  <a:lnTo>
                    <a:pt x="2309731" y="716416"/>
                  </a:lnTo>
                  <a:lnTo>
                    <a:pt x="2317455" y="734785"/>
                  </a:lnTo>
                  <a:lnTo>
                    <a:pt x="2325180" y="716416"/>
                  </a:lnTo>
                  <a:lnTo>
                    <a:pt x="2332905" y="716416"/>
                  </a:lnTo>
                  <a:lnTo>
                    <a:pt x="2340630" y="716416"/>
                  </a:lnTo>
                  <a:lnTo>
                    <a:pt x="2348355" y="734785"/>
                  </a:lnTo>
                  <a:lnTo>
                    <a:pt x="2356080" y="698045"/>
                  </a:lnTo>
                  <a:lnTo>
                    <a:pt x="2363805" y="734785"/>
                  </a:lnTo>
                  <a:lnTo>
                    <a:pt x="2371529" y="698045"/>
                  </a:lnTo>
                  <a:lnTo>
                    <a:pt x="2379254" y="716416"/>
                  </a:lnTo>
                  <a:lnTo>
                    <a:pt x="2386979" y="734785"/>
                  </a:lnTo>
                  <a:lnTo>
                    <a:pt x="2394704" y="734785"/>
                  </a:lnTo>
                  <a:lnTo>
                    <a:pt x="2402429" y="716416"/>
                  </a:lnTo>
                  <a:lnTo>
                    <a:pt x="2410154" y="716416"/>
                  </a:lnTo>
                  <a:lnTo>
                    <a:pt x="2417878" y="716416"/>
                  </a:lnTo>
                  <a:lnTo>
                    <a:pt x="2425603" y="734785"/>
                  </a:lnTo>
                  <a:lnTo>
                    <a:pt x="2433328" y="698045"/>
                  </a:lnTo>
                  <a:lnTo>
                    <a:pt x="2441053" y="734785"/>
                  </a:lnTo>
                  <a:lnTo>
                    <a:pt x="2448778" y="716416"/>
                  </a:lnTo>
                  <a:lnTo>
                    <a:pt x="2456503" y="734785"/>
                  </a:lnTo>
                  <a:lnTo>
                    <a:pt x="2464228" y="716416"/>
                  </a:lnTo>
                  <a:lnTo>
                    <a:pt x="2471952" y="753155"/>
                  </a:lnTo>
                  <a:lnTo>
                    <a:pt x="2479677" y="716416"/>
                  </a:lnTo>
                  <a:lnTo>
                    <a:pt x="2487402" y="734785"/>
                  </a:lnTo>
                  <a:lnTo>
                    <a:pt x="2495127" y="716416"/>
                  </a:lnTo>
                  <a:lnTo>
                    <a:pt x="2502852" y="753155"/>
                  </a:lnTo>
                  <a:lnTo>
                    <a:pt x="2510577" y="734785"/>
                  </a:lnTo>
                  <a:lnTo>
                    <a:pt x="2518302" y="734785"/>
                  </a:lnTo>
                  <a:lnTo>
                    <a:pt x="2526026" y="716416"/>
                  </a:lnTo>
                  <a:lnTo>
                    <a:pt x="2533751" y="716416"/>
                  </a:lnTo>
                  <a:lnTo>
                    <a:pt x="2541476" y="716416"/>
                  </a:lnTo>
                  <a:lnTo>
                    <a:pt x="2549201" y="716416"/>
                  </a:lnTo>
                  <a:lnTo>
                    <a:pt x="2556926" y="716416"/>
                  </a:lnTo>
                  <a:lnTo>
                    <a:pt x="2564651" y="716416"/>
                  </a:lnTo>
                  <a:lnTo>
                    <a:pt x="2572376" y="716416"/>
                  </a:lnTo>
                  <a:lnTo>
                    <a:pt x="2580100" y="734785"/>
                  </a:lnTo>
                  <a:lnTo>
                    <a:pt x="2587825" y="716416"/>
                  </a:lnTo>
                  <a:lnTo>
                    <a:pt x="2595550" y="753155"/>
                  </a:lnTo>
                  <a:lnTo>
                    <a:pt x="2603275" y="734785"/>
                  </a:lnTo>
                  <a:lnTo>
                    <a:pt x="2611000" y="716416"/>
                  </a:lnTo>
                  <a:lnTo>
                    <a:pt x="2618725" y="716416"/>
                  </a:lnTo>
                  <a:lnTo>
                    <a:pt x="2626449" y="734785"/>
                  </a:lnTo>
                  <a:lnTo>
                    <a:pt x="2634174" y="716416"/>
                  </a:lnTo>
                  <a:lnTo>
                    <a:pt x="2641899" y="716416"/>
                  </a:lnTo>
                  <a:lnTo>
                    <a:pt x="2649624" y="716416"/>
                  </a:lnTo>
                  <a:lnTo>
                    <a:pt x="2657349" y="716416"/>
                  </a:lnTo>
                  <a:lnTo>
                    <a:pt x="2665074" y="698045"/>
                  </a:lnTo>
                  <a:lnTo>
                    <a:pt x="2672799" y="716416"/>
                  </a:lnTo>
                  <a:lnTo>
                    <a:pt x="2680523" y="716416"/>
                  </a:lnTo>
                  <a:lnTo>
                    <a:pt x="2688248" y="716416"/>
                  </a:lnTo>
                  <a:lnTo>
                    <a:pt x="2695973" y="716416"/>
                  </a:lnTo>
                  <a:lnTo>
                    <a:pt x="2703698" y="734785"/>
                  </a:lnTo>
                  <a:lnTo>
                    <a:pt x="2711423" y="716416"/>
                  </a:lnTo>
                  <a:lnTo>
                    <a:pt x="2719148" y="734785"/>
                  </a:lnTo>
                  <a:lnTo>
                    <a:pt x="2726873" y="716416"/>
                  </a:lnTo>
                  <a:lnTo>
                    <a:pt x="2734597" y="716416"/>
                  </a:lnTo>
                  <a:lnTo>
                    <a:pt x="2742322" y="698045"/>
                  </a:lnTo>
                  <a:lnTo>
                    <a:pt x="2750047" y="753155"/>
                  </a:lnTo>
                  <a:lnTo>
                    <a:pt x="2757772" y="716416"/>
                  </a:lnTo>
                  <a:lnTo>
                    <a:pt x="2765497" y="716416"/>
                  </a:lnTo>
                  <a:lnTo>
                    <a:pt x="2773222" y="716416"/>
                  </a:lnTo>
                  <a:lnTo>
                    <a:pt x="2780947" y="734785"/>
                  </a:lnTo>
                  <a:lnTo>
                    <a:pt x="2788671" y="716416"/>
                  </a:lnTo>
                  <a:lnTo>
                    <a:pt x="2796396" y="716416"/>
                  </a:lnTo>
                  <a:lnTo>
                    <a:pt x="2804121" y="716416"/>
                  </a:lnTo>
                  <a:lnTo>
                    <a:pt x="2811846" y="734785"/>
                  </a:lnTo>
                  <a:lnTo>
                    <a:pt x="2819571" y="734785"/>
                  </a:lnTo>
                  <a:lnTo>
                    <a:pt x="2827296" y="734785"/>
                  </a:lnTo>
                  <a:lnTo>
                    <a:pt x="2835020" y="716416"/>
                  </a:lnTo>
                  <a:lnTo>
                    <a:pt x="2842745" y="734785"/>
                  </a:lnTo>
                  <a:lnTo>
                    <a:pt x="2850470" y="716416"/>
                  </a:lnTo>
                  <a:lnTo>
                    <a:pt x="2858195" y="734785"/>
                  </a:lnTo>
                  <a:lnTo>
                    <a:pt x="2865920" y="716416"/>
                  </a:lnTo>
                  <a:lnTo>
                    <a:pt x="2873645" y="734785"/>
                  </a:lnTo>
                  <a:lnTo>
                    <a:pt x="2881370" y="716416"/>
                  </a:lnTo>
                  <a:lnTo>
                    <a:pt x="2889094" y="734785"/>
                  </a:lnTo>
                  <a:lnTo>
                    <a:pt x="2896819" y="698045"/>
                  </a:lnTo>
                  <a:lnTo>
                    <a:pt x="2904544" y="734785"/>
                  </a:lnTo>
                  <a:lnTo>
                    <a:pt x="2912269" y="698045"/>
                  </a:lnTo>
                  <a:lnTo>
                    <a:pt x="2919994" y="716416"/>
                  </a:lnTo>
                  <a:lnTo>
                    <a:pt x="2927719" y="716416"/>
                  </a:lnTo>
                  <a:lnTo>
                    <a:pt x="2935444" y="716416"/>
                  </a:lnTo>
                  <a:lnTo>
                    <a:pt x="2943168" y="716416"/>
                  </a:lnTo>
                  <a:lnTo>
                    <a:pt x="2950893" y="734785"/>
                  </a:lnTo>
                  <a:lnTo>
                    <a:pt x="2958618" y="716416"/>
                  </a:lnTo>
                  <a:lnTo>
                    <a:pt x="2966343" y="734785"/>
                  </a:lnTo>
                  <a:lnTo>
                    <a:pt x="2974068" y="716416"/>
                  </a:lnTo>
                  <a:lnTo>
                    <a:pt x="2981793" y="698045"/>
                  </a:lnTo>
                  <a:lnTo>
                    <a:pt x="2989518" y="716416"/>
                  </a:lnTo>
                  <a:lnTo>
                    <a:pt x="2997242" y="716416"/>
                  </a:lnTo>
                  <a:lnTo>
                    <a:pt x="3004967" y="716416"/>
                  </a:lnTo>
                  <a:lnTo>
                    <a:pt x="3012692" y="734785"/>
                  </a:lnTo>
                  <a:lnTo>
                    <a:pt x="3020417" y="734785"/>
                  </a:lnTo>
                  <a:lnTo>
                    <a:pt x="3028142" y="734785"/>
                  </a:lnTo>
                  <a:lnTo>
                    <a:pt x="3035867" y="734785"/>
                  </a:lnTo>
                  <a:lnTo>
                    <a:pt x="3043592" y="716416"/>
                  </a:lnTo>
                  <a:lnTo>
                    <a:pt x="3051316" y="716416"/>
                  </a:lnTo>
                  <a:lnTo>
                    <a:pt x="3059041" y="753155"/>
                  </a:lnTo>
                  <a:lnTo>
                    <a:pt x="3066766" y="716416"/>
                  </a:lnTo>
                  <a:lnTo>
                    <a:pt x="3074491" y="753155"/>
                  </a:lnTo>
                  <a:lnTo>
                    <a:pt x="3082216" y="716416"/>
                  </a:lnTo>
                  <a:lnTo>
                    <a:pt x="3089941" y="734785"/>
                  </a:lnTo>
                  <a:lnTo>
                    <a:pt x="3097665" y="716416"/>
                  </a:lnTo>
                  <a:lnTo>
                    <a:pt x="3105390" y="698045"/>
                  </a:lnTo>
                  <a:lnTo>
                    <a:pt x="3113115" y="716416"/>
                  </a:lnTo>
                  <a:lnTo>
                    <a:pt x="3120840" y="716416"/>
                  </a:lnTo>
                  <a:lnTo>
                    <a:pt x="3128565" y="716416"/>
                  </a:lnTo>
                  <a:lnTo>
                    <a:pt x="3136290" y="716416"/>
                  </a:lnTo>
                  <a:lnTo>
                    <a:pt x="3144014" y="698045"/>
                  </a:lnTo>
                  <a:lnTo>
                    <a:pt x="3151740" y="716416"/>
                  </a:lnTo>
                  <a:lnTo>
                    <a:pt x="3159464" y="716416"/>
                  </a:lnTo>
                  <a:lnTo>
                    <a:pt x="3167189" y="716416"/>
                  </a:lnTo>
                  <a:lnTo>
                    <a:pt x="3174914" y="734785"/>
                  </a:lnTo>
                  <a:lnTo>
                    <a:pt x="3182639" y="716416"/>
                  </a:lnTo>
                  <a:lnTo>
                    <a:pt x="3190364" y="698045"/>
                  </a:lnTo>
                  <a:lnTo>
                    <a:pt x="3198089" y="716416"/>
                  </a:lnTo>
                  <a:lnTo>
                    <a:pt x="3205813" y="734785"/>
                  </a:lnTo>
                  <a:lnTo>
                    <a:pt x="3213538" y="734785"/>
                  </a:lnTo>
                  <a:lnTo>
                    <a:pt x="3221263" y="734785"/>
                  </a:lnTo>
                  <a:lnTo>
                    <a:pt x="3228988" y="698045"/>
                  </a:lnTo>
                  <a:lnTo>
                    <a:pt x="3236713" y="698045"/>
                  </a:lnTo>
                  <a:lnTo>
                    <a:pt x="3244438" y="716416"/>
                  </a:lnTo>
                  <a:lnTo>
                    <a:pt x="3252162" y="716416"/>
                  </a:lnTo>
                  <a:lnTo>
                    <a:pt x="3259887" y="716416"/>
                  </a:lnTo>
                  <a:lnTo>
                    <a:pt x="3267612" y="716416"/>
                  </a:lnTo>
                  <a:lnTo>
                    <a:pt x="3275337" y="734785"/>
                  </a:lnTo>
                  <a:lnTo>
                    <a:pt x="3283062" y="716416"/>
                  </a:lnTo>
                  <a:lnTo>
                    <a:pt x="3290787" y="716416"/>
                  </a:lnTo>
                  <a:lnTo>
                    <a:pt x="3298511" y="698045"/>
                  </a:lnTo>
                  <a:lnTo>
                    <a:pt x="3306237" y="734785"/>
                  </a:lnTo>
                  <a:lnTo>
                    <a:pt x="3313961" y="716416"/>
                  </a:lnTo>
                  <a:lnTo>
                    <a:pt x="3321686" y="716416"/>
                  </a:lnTo>
                  <a:lnTo>
                    <a:pt x="3329411" y="716416"/>
                  </a:lnTo>
                  <a:lnTo>
                    <a:pt x="3337136" y="734785"/>
                  </a:lnTo>
                  <a:lnTo>
                    <a:pt x="3344861" y="698045"/>
                  </a:lnTo>
                  <a:lnTo>
                    <a:pt x="3352586" y="716416"/>
                  </a:lnTo>
                  <a:lnTo>
                    <a:pt x="3360310" y="734785"/>
                  </a:lnTo>
                  <a:lnTo>
                    <a:pt x="3368035" y="698045"/>
                  </a:lnTo>
                  <a:lnTo>
                    <a:pt x="3375760" y="698045"/>
                  </a:lnTo>
                  <a:lnTo>
                    <a:pt x="3383485" y="734785"/>
                  </a:lnTo>
                  <a:lnTo>
                    <a:pt x="3391210" y="734785"/>
                  </a:lnTo>
                  <a:lnTo>
                    <a:pt x="3398935" y="716416"/>
                  </a:lnTo>
                  <a:lnTo>
                    <a:pt x="3406659" y="716416"/>
                  </a:lnTo>
                  <a:lnTo>
                    <a:pt x="3414384" y="734785"/>
                  </a:lnTo>
                  <a:lnTo>
                    <a:pt x="3422109" y="716416"/>
                  </a:lnTo>
                  <a:lnTo>
                    <a:pt x="3429834" y="753155"/>
                  </a:lnTo>
                  <a:lnTo>
                    <a:pt x="3437559" y="716416"/>
                  </a:lnTo>
                  <a:lnTo>
                    <a:pt x="3445284" y="734785"/>
                  </a:lnTo>
                  <a:lnTo>
                    <a:pt x="3453008" y="716416"/>
                  </a:lnTo>
                  <a:lnTo>
                    <a:pt x="3460734" y="716416"/>
                  </a:lnTo>
                  <a:lnTo>
                    <a:pt x="3468458" y="698045"/>
                  </a:lnTo>
                  <a:lnTo>
                    <a:pt x="3476183" y="716416"/>
                  </a:lnTo>
                  <a:lnTo>
                    <a:pt x="3483908" y="698045"/>
                  </a:lnTo>
                  <a:lnTo>
                    <a:pt x="3491633" y="734785"/>
                  </a:lnTo>
                  <a:lnTo>
                    <a:pt x="3499358" y="716416"/>
                  </a:lnTo>
                  <a:lnTo>
                    <a:pt x="3507083" y="716416"/>
                  </a:lnTo>
                  <a:lnTo>
                    <a:pt x="3514807" y="734785"/>
                  </a:lnTo>
                  <a:lnTo>
                    <a:pt x="3522532" y="716416"/>
                  </a:lnTo>
                  <a:lnTo>
                    <a:pt x="3530257" y="716416"/>
                  </a:lnTo>
                  <a:lnTo>
                    <a:pt x="3537982" y="698045"/>
                  </a:lnTo>
                  <a:lnTo>
                    <a:pt x="3545707" y="698045"/>
                  </a:lnTo>
                  <a:lnTo>
                    <a:pt x="3553432" y="734785"/>
                  </a:lnTo>
                  <a:lnTo>
                    <a:pt x="3561156" y="698045"/>
                  </a:lnTo>
                  <a:lnTo>
                    <a:pt x="3568882" y="734785"/>
                  </a:lnTo>
                  <a:lnTo>
                    <a:pt x="3576606" y="716416"/>
                  </a:lnTo>
                  <a:lnTo>
                    <a:pt x="3584331" y="734785"/>
                  </a:lnTo>
                  <a:lnTo>
                    <a:pt x="3592056" y="716416"/>
                  </a:lnTo>
                  <a:lnTo>
                    <a:pt x="3599781" y="734785"/>
                  </a:lnTo>
                  <a:lnTo>
                    <a:pt x="3607506" y="716416"/>
                  </a:lnTo>
                  <a:lnTo>
                    <a:pt x="3615231" y="734785"/>
                  </a:lnTo>
                  <a:lnTo>
                    <a:pt x="3622955" y="716416"/>
                  </a:lnTo>
                  <a:lnTo>
                    <a:pt x="3630680" y="716416"/>
                  </a:lnTo>
                  <a:lnTo>
                    <a:pt x="3638405" y="698045"/>
                  </a:lnTo>
                  <a:lnTo>
                    <a:pt x="3646130" y="734785"/>
                  </a:lnTo>
                  <a:lnTo>
                    <a:pt x="3653855" y="716416"/>
                  </a:lnTo>
                  <a:lnTo>
                    <a:pt x="3661580" y="734785"/>
                  </a:lnTo>
                  <a:lnTo>
                    <a:pt x="3669304" y="716416"/>
                  </a:lnTo>
                  <a:lnTo>
                    <a:pt x="3677029" y="716416"/>
                  </a:lnTo>
                  <a:lnTo>
                    <a:pt x="3684754" y="698045"/>
                  </a:lnTo>
                  <a:lnTo>
                    <a:pt x="3692479" y="716416"/>
                  </a:lnTo>
                  <a:lnTo>
                    <a:pt x="3700204" y="734785"/>
                  </a:lnTo>
                  <a:lnTo>
                    <a:pt x="3707929" y="734785"/>
                  </a:lnTo>
                  <a:lnTo>
                    <a:pt x="3715653" y="734785"/>
                  </a:lnTo>
                  <a:lnTo>
                    <a:pt x="3723379" y="716416"/>
                  </a:lnTo>
                  <a:lnTo>
                    <a:pt x="3731103" y="734785"/>
                  </a:lnTo>
                  <a:lnTo>
                    <a:pt x="3738828" y="753155"/>
                  </a:lnTo>
                  <a:lnTo>
                    <a:pt x="3746553" y="716416"/>
                  </a:lnTo>
                  <a:lnTo>
                    <a:pt x="3754278" y="698045"/>
                  </a:lnTo>
                  <a:lnTo>
                    <a:pt x="3762003" y="716416"/>
                  </a:lnTo>
                  <a:lnTo>
                    <a:pt x="3769728" y="734785"/>
                  </a:lnTo>
                  <a:lnTo>
                    <a:pt x="3777452" y="734785"/>
                  </a:lnTo>
                  <a:lnTo>
                    <a:pt x="3785177" y="716416"/>
                  </a:lnTo>
                  <a:lnTo>
                    <a:pt x="3792902" y="716416"/>
                  </a:lnTo>
                  <a:lnTo>
                    <a:pt x="3800627" y="734785"/>
                  </a:lnTo>
                  <a:lnTo>
                    <a:pt x="3808352" y="716416"/>
                  </a:lnTo>
                  <a:lnTo>
                    <a:pt x="3816077" y="716416"/>
                  </a:lnTo>
                  <a:lnTo>
                    <a:pt x="3823801" y="716416"/>
                  </a:lnTo>
                  <a:lnTo>
                    <a:pt x="3831526" y="716416"/>
                  </a:lnTo>
                  <a:lnTo>
                    <a:pt x="3839251" y="716416"/>
                  </a:lnTo>
                  <a:lnTo>
                    <a:pt x="3846976" y="716416"/>
                  </a:lnTo>
                  <a:lnTo>
                    <a:pt x="3854701" y="716416"/>
                  </a:lnTo>
                  <a:lnTo>
                    <a:pt x="3862426" y="716416"/>
                  </a:lnTo>
                  <a:lnTo>
                    <a:pt x="3870150" y="716416"/>
                  </a:lnTo>
                  <a:lnTo>
                    <a:pt x="3877876" y="716416"/>
                  </a:lnTo>
                  <a:lnTo>
                    <a:pt x="3885600" y="716416"/>
                  </a:lnTo>
                  <a:lnTo>
                    <a:pt x="3893325" y="716416"/>
                  </a:lnTo>
                  <a:lnTo>
                    <a:pt x="3901050" y="716416"/>
                  </a:lnTo>
                  <a:lnTo>
                    <a:pt x="3908775" y="716416"/>
                  </a:lnTo>
                  <a:lnTo>
                    <a:pt x="3916500" y="716416"/>
                  </a:lnTo>
                  <a:lnTo>
                    <a:pt x="3924225" y="734785"/>
                  </a:lnTo>
                  <a:lnTo>
                    <a:pt x="3931949" y="716416"/>
                  </a:lnTo>
                  <a:lnTo>
                    <a:pt x="3939674" y="734785"/>
                  </a:lnTo>
                  <a:lnTo>
                    <a:pt x="3947399" y="734785"/>
                  </a:lnTo>
                  <a:lnTo>
                    <a:pt x="3955124" y="734785"/>
                  </a:lnTo>
                  <a:lnTo>
                    <a:pt x="3962849" y="716416"/>
                  </a:lnTo>
                  <a:lnTo>
                    <a:pt x="3970574" y="716416"/>
                  </a:lnTo>
                  <a:lnTo>
                    <a:pt x="3978298" y="716416"/>
                  </a:lnTo>
                  <a:lnTo>
                    <a:pt x="3986023" y="734785"/>
                  </a:lnTo>
                  <a:lnTo>
                    <a:pt x="3993748" y="716416"/>
                  </a:lnTo>
                  <a:lnTo>
                    <a:pt x="4001473" y="734785"/>
                  </a:lnTo>
                  <a:lnTo>
                    <a:pt x="4009198" y="698045"/>
                  </a:lnTo>
                  <a:lnTo>
                    <a:pt x="4016923" y="734785"/>
                  </a:lnTo>
                  <a:lnTo>
                    <a:pt x="4024648" y="734785"/>
                  </a:lnTo>
                  <a:lnTo>
                    <a:pt x="4032373" y="698045"/>
                  </a:lnTo>
                  <a:lnTo>
                    <a:pt x="4040097" y="716416"/>
                  </a:lnTo>
                  <a:lnTo>
                    <a:pt x="4047822" y="716416"/>
                  </a:lnTo>
                  <a:lnTo>
                    <a:pt x="4055547" y="716416"/>
                  </a:lnTo>
                  <a:lnTo>
                    <a:pt x="4063272" y="716416"/>
                  </a:lnTo>
                  <a:lnTo>
                    <a:pt x="4070997" y="716416"/>
                  </a:lnTo>
                  <a:lnTo>
                    <a:pt x="4078722" y="716416"/>
                  </a:lnTo>
                  <a:lnTo>
                    <a:pt x="4086446" y="698045"/>
                  </a:lnTo>
                  <a:lnTo>
                    <a:pt x="4094171" y="734785"/>
                  </a:lnTo>
                  <a:lnTo>
                    <a:pt x="4101896" y="716416"/>
                  </a:lnTo>
                  <a:lnTo>
                    <a:pt x="4109621" y="734785"/>
                  </a:lnTo>
                  <a:lnTo>
                    <a:pt x="4117346" y="679676"/>
                  </a:lnTo>
                  <a:lnTo>
                    <a:pt x="4125071" y="698045"/>
                  </a:lnTo>
                  <a:lnTo>
                    <a:pt x="4132795" y="698045"/>
                  </a:lnTo>
                  <a:lnTo>
                    <a:pt x="4140521" y="661307"/>
                  </a:lnTo>
                  <a:lnTo>
                    <a:pt x="4148245" y="698045"/>
                  </a:lnTo>
                  <a:lnTo>
                    <a:pt x="4155970" y="624567"/>
                  </a:lnTo>
                  <a:lnTo>
                    <a:pt x="4163695" y="642938"/>
                  </a:lnTo>
                  <a:lnTo>
                    <a:pt x="4171420" y="753155"/>
                  </a:lnTo>
                  <a:lnTo>
                    <a:pt x="4179145" y="771525"/>
                  </a:lnTo>
                  <a:lnTo>
                    <a:pt x="4186870" y="771525"/>
                  </a:lnTo>
                  <a:lnTo>
                    <a:pt x="4194594" y="661307"/>
                  </a:lnTo>
                  <a:lnTo>
                    <a:pt x="4202319" y="716416"/>
                  </a:lnTo>
                  <a:lnTo>
                    <a:pt x="4210044" y="1028700"/>
                  </a:lnTo>
                  <a:lnTo>
                    <a:pt x="4217769" y="826633"/>
                  </a:lnTo>
                  <a:lnTo>
                    <a:pt x="4225494" y="1230766"/>
                  </a:lnTo>
                  <a:lnTo>
                    <a:pt x="4233219" y="679676"/>
                  </a:lnTo>
                  <a:lnTo>
                    <a:pt x="4240943" y="826633"/>
                  </a:lnTo>
                  <a:lnTo>
                    <a:pt x="4248668" y="1010330"/>
                  </a:lnTo>
                  <a:lnTo>
                    <a:pt x="4256393" y="973591"/>
                  </a:lnTo>
                  <a:lnTo>
                    <a:pt x="4264118" y="1157288"/>
                  </a:lnTo>
                  <a:lnTo>
                    <a:pt x="4271843" y="771525"/>
                  </a:lnTo>
                  <a:lnTo>
                    <a:pt x="4279568" y="1083808"/>
                  </a:lnTo>
                  <a:lnTo>
                    <a:pt x="4287292" y="1083808"/>
                  </a:lnTo>
                  <a:lnTo>
                    <a:pt x="4295018" y="881742"/>
                  </a:lnTo>
                  <a:lnTo>
                    <a:pt x="4302742" y="1194026"/>
                  </a:lnTo>
                  <a:lnTo>
                    <a:pt x="4310467" y="698045"/>
                  </a:lnTo>
                  <a:lnTo>
                    <a:pt x="4318192" y="863373"/>
                  </a:lnTo>
                  <a:lnTo>
                    <a:pt x="4325917" y="1212395"/>
                  </a:lnTo>
                  <a:lnTo>
                    <a:pt x="4333642" y="881742"/>
                  </a:lnTo>
                  <a:lnTo>
                    <a:pt x="4341367" y="1120548"/>
                  </a:lnTo>
                  <a:lnTo>
                    <a:pt x="4349091" y="642938"/>
                  </a:lnTo>
                  <a:lnTo>
                    <a:pt x="4356816" y="826633"/>
                  </a:lnTo>
                  <a:lnTo>
                    <a:pt x="4364541" y="936851"/>
                  </a:lnTo>
                  <a:lnTo>
                    <a:pt x="4372266" y="826633"/>
                  </a:lnTo>
                  <a:lnTo>
                    <a:pt x="4379991" y="1083808"/>
                  </a:lnTo>
                  <a:lnTo>
                    <a:pt x="4387716" y="661307"/>
                  </a:lnTo>
                  <a:lnTo>
                    <a:pt x="4395440" y="679676"/>
                  </a:lnTo>
                  <a:lnTo>
                    <a:pt x="4403165" y="1120548"/>
                  </a:lnTo>
                  <a:lnTo>
                    <a:pt x="4410890" y="734785"/>
                  </a:lnTo>
                  <a:lnTo>
                    <a:pt x="4418615" y="1120548"/>
                  </a:lnTo>
                  <a:lnTo>
                    <a:pt x="4426340" y="349023"/>
                  </a:lnTo>
                  <a:lnTo>
                    <a:pt x="4434065" y="734785"/>
                  </a:lnTo>
                  <a:lnTo>
                    <a:pt x="4441789" y="1065439"/>
                  </a:lnTo>
                  <a:lnTo>
                    <a:pt x="4449515" y="881742"/>
                  </a:lnTo>
                  <a:lnTo>
                    <a:pt x="4457238" y="1047069"/>
                  </a:lnTo>
                  <a:lnTo>
                    <a:pt x="4464964" y="551089"/>
                  </a:lnTo>
                  <a:lnTo>
                    <a:pt x="4472689" y="1028700"/>
                  </a:lnTo>
                  <a:lnTo>
                    <a:pt x="4480414" y="1138917"/>
                  </a:lnTo>
                  <a:lnTo>
                    <a:pt x="4488139" y="734785"/>
                  </a:lnTo>
                  <a:lnTo>
                    <a:pt x="4495864" y="1120548"/>
                  </a:lnTo>
                  <a:lnTo>
                    <a:pt x="4503588" y="789894"/>
                  </a:lnTo>
                  <a:lnTo>
                    <a:pt x="4511313" y="991960"/>
                  </a:lnTo>
                  <a:lnTo>
                    <a:pt x="4519038" y="1083808"/>
                  </a:lnTo>
                  <a:lnTo>
                    <a:pt x="4526763" y="881742"/>
                  </a:lnTo>
                  <a:lnTo>
                    <a:pt x="4534488" y="1010330"/>
                  </a:lnTo>
                  <a:lnTo>
                    <a:pt x="4542213" y="1010330"/>
                  </a:lnTo>
                  <a:lnTo>
                    <a:pt x="4549937" y="881742"/>
                  </a:lnTo>
                  <a:lnTo>
                    <a:pt x="4557663" y="991960"/>
                  </a:lnTo>
                  <a:lnTo>
                    <a:pt x="4565387" y="551089"/>
                  </a:lnTo>
                  <a:lnTo>
                    <a:pt x="4573112" y="753155"/>
                  </a:lnTo>
                  <a:lnTo>
                    <a:pt x="4580837" y="826633"/>
                  </a:lnTo>
                  <a:lnTo>
                    <a:pt x="4588562" y="716416"/>
                  </a:lnTo>
                  <a:lnTo>
                    <a:pt x="4596287" y="918482"/>
                  </a:lnTo>
                  <a:lnTo>
                    <a:pt x="4604012" y="404132"/>
                  </a:lnTo>
                  <a:lnTo>
                    <a:pt x="4611736" y="753155"/>
                  </a:lnTo>
                  <a:lnTo>
                    <a:pt x="4619462" y="863373"/>
                  </a:lnTo>
                  <a:lnTo>
                    <a:pt x="4627186" y="495980"/>
                  </a:lnTo>
                  <a:lnTo>
                    <a:pt x="4634911" y="789894"/>
                  </a:lnTo>
                  <a:lnTo>
                    <a:pt x="4642636" y="257175"/>
                  </a:lnTo>
                  <a:lnTo>
                    <a:pt x="4650361" y="679676"/>
                  </a:lnTo>
                  <a:lnTo>
                    <a:pt x="4658086" y="863373"/>
                  </a:lnTo>
                  <a:lnTo>
                    <a:pt x="4665810" y="532719"/>
                  </a:lnTo>
                  <a:lnTo>
                    <a:pt x="4673535" y="845003"/>
                  </a:lnTo>
                  <a:lnTo>
                    <a:pt x="4681260" y="257175"/>
                  </a:lnTo>
                  <a:lnTo>
                    <a:pt x="4688985" y="753155"/>
                  </a:lnTo>
                  <a:lnTo>
                    <a:pt x="4696710" y="991960"/>
                  </a:lnTo>
                  <a:lnTo>
                    <a:pt x="4704434" y="367392"/>
                  </a:lnTo>
                  <a:lnTo>
                    <a:pt x="4712160" y="734785"/>
                  </a:lnTo>
                  <a:lnTo>
                    <a:pt x="4719884" y="385763"/>
                  </a:lnTo>
                  <a:lnTo>
                    <a:pt x="4727609" y="440870"/>
                  </a:lnTo>
                  <a:lnTo>
                    <a:pt x="4735334" y="881742"/>
                  </a:lnTo>
                  <a:lnTo>
                    <a:pt x="4743059" y="532719"/>
                  </a:lnTo>
                  <a:lnTo>
                    <a:pt x="4750784" y="955220"/>
                  </a:lnTo>
                  <a:lnTo>
                    <a:pt x="4758509" y="459241"/>
                  </a:lnTo>
                  <a:lnTo>
                    <a:pt x="4766233" y="661307"/>
                  </a:lnTo>
                  <a:lnTo>
                    <a:pt x="4773958" y="863373"/>
                  </a:lnTo>
                  <a:lnTo>
                    <a:pt x="4781683" y="422501"/>
                  </a:lnTo>
                  <a:lnTo>
                    <a:pt x="4789408" y="845003"/>
                  </a:lnTo>
                  <a:lnTo>
                    <a:pt x="4797132" y="367392"/>
                  </a:lnTo>
                  <a:lnTo>
                    <a:pt x="4804858" y="587828"/>
                  </a:lnTo>
                  <a:lnTo>
                    <a:pt x="4812582" y="918482"/>
                  </a:lnTo>
                  <a:lnTo>
                    <a:pt x="4820307" y="349023"/>
                  </a:lnTo>
                  <a:lnTo>
                    <a:pt x="4828032" y="900113"/>
                  </a:lnTo>
                  <a:lnTo>
                    <a:pt x="4835757" y="293914"/>
                  </a:lnTo>
                  <a:lnTo>
                    <a:pt x="4843482" y="698045"/>
                  </a:lnTo>
                  <a:lnTo>
                    <a:pt x="4851207" y="1047069"/>
                  </a:lnTo>
                  <a:lnTo>
                    <a:pt x="4858931" y="587828"/>
                  </a:lnTo>
                  <a:lnTo>
                    <a:pt x="4866657" y="863373"/>
                  </a:lnTo>
                  <a:lnTo>
                    <a:pt x="4874381" y="367392"/>
                  </a:lnTo>
                  <a:lnTo>
                    <a:pt x="4882106" y="679676"/>
                  </a:lnTo>
                  <a:lnTo>
                    <a:pt x="4889831" y="845003"/>
                  </a:lnTo>
                  <a:lnTo>
                    <a:pt x="4897556" y="587828"/>
                  </a:lnTo>
                  <a:lnTo>
                    <a:pt x="4905281" y="955220"/>
                  </a:lnTo>
                  <a:lnTo>
                    <a:pt x="4913006" y="257175"/>
                  </a:lnTo>
                  <a:lnTo>
                    <a:pt x="4920730" y="716416"/>
                  </a:lnTo>
                  <a:lnTo>
                    <a:pt x="4928455" y="973591"/>
                  </a:lnTo>
                  <a:lnTo>
                    <a:pt x="4936180" y="624567"/>
                  </a:lnTo>
                  <a:lnTo>
                    <a:pt x="4943905" y="881742"/>
                  </a:lnTo>
                  <a:lnTo>
                    <a:pt x="4951630" y="459241"/>
                  </a:lnTo>
                  <a:lnTo>
                    <a:pt x="4959355" y="753155"/>
                  </a:lnTo>
                  <a:lnTo>
                    <a:pt x="4967079" y="991960"/>
                  </a:lnTo>
                  <a:lnTo>
                    <a:pt x="4974805" y="551089"/>
                  </a:lnTo>
                  <a:lnTo>
                    <a:pt x="4982529" y="881742"/>
                  </a:lnTo>
                  <a:lnTo>
                    <a:pt x="4990254" y="257175"/>
                  </a:lnTo>
                  <a:lnTo>
                    <a:pt x="4997980" y="734785"/>
                  </a:lnTo>
                  <a:lnTo>
                    <a:pt x="5005704" y="1010330"/>
                  </a:lnTo>
                  <a:lnTo>
                    <a:pt x="5013429" y="532719"/>
                  </a:lnTo>
                  <a:lnTo>
                    <a:pt x="5021154" y="973591"/>
                  </a:lnTo>
                  <a:lnTo>
                    <a:pt x="5028878" y="422501"/>
                  </a:lnTo>
                  <a:lnTo>
                    <a:pt x="5036603" y="679676"/>
                  </a:lnTo>
                  <a:lnTo>
                    <a:pt x="5044328" y="973591"/>
                  </a:lnTo>
                  <a:lnTo>
                    <a:pt x="5052053" y="569458"/>
                  </a:lnTo>
                  <a:lnTo>
                    <a:pt x="5059778" y="808264"/>
                  </a:lnTo>
                  <a:lnTo>
                    <a:pt x="5067501" y="349023"/>
                  </a:lnTo>
                  <a:lnTo>
                    <a:pt x="5075227" y="569458"/>
                  </a:lnTo>
                  <a:lnTo>
                    <a:pt x="5082952" y="936851"/>
                  </a:lnTo>
                  <a:lnTo>
                    <a:pt x="5090677" y="606198"/>
                  </a:lnTo>
                  <a:lnTo>
                    <a:pt x="5098402" y="955220"/>
                  </a:lnTo>
                  <a:lnTo>
                    <a:pt x="5106127" y="459241"/>
                  </a:lnTo>
                  <a:lnTo>
                    <a:pt x="5113852" y="532719"/>
                  </a:lnTo>
                  <a:lnTo>
                    <a:pt x="5121576" y="973591"/>
                  </a:lnTo>
                  <a:lnTo>
                    <a:pt x="5129302" y="422501"/>
                  </a:lnTo>
                  <a:lnTo>
                    <a:pt x="5137026" y="918482"/>
                  </a:lnTo>
                  <a:lnTo>
                    <a:pt x="5144751" y="569458"/>
                  </a:lnTo>
                  <a:lnTo>
                    <a:pt x="5152476" y="734785"/>
                  </a:lnTo>
                  <a:lnTo>
                    <a:pt x="5160201" y="991960"/>
                  </a:lnTo>
                  <a:lnTo>
                    <a:pt x="5167926" y="495980"/>
                  </a:lnTo>
                  <a:lnTo>
                    <a:pt x="5175651" y="936851"/>
                  </a:lnTo>
                  <a:lnTo>
                    <a:pt x="5183375" y="422501"/>
                  </a:lnTo>
                  <a:lnTo>
                    <a:pt x="5191100" y="716416"/>
                  </a:lnTo>
                  <a:lnTo>
                    <a:pt x="5198825" y="1010330"/>
                  </a:lnTo>
                  <a:lnTo>
                    <a:pt x="5206550" y="404132"/>
                  </a:lnTo>
                  <a:lnTo>
                    <a:pt x="5214275" y="936851"/>
                  </a:lnTo>
                  <a:lnTo>
                    <a:pt x="5222000" y="440870"/>
                  </a:lnTo>
                  <a:lnTo>
                    <a:pt x="5229724" y="624567"/>
                  </a:lnTo>
                  <a:lnTo>
                    <a:pt x="5237449" y="918482"/>
                  </a:lnTo>
                  <a:lnTo>
                    <a:pt x="5245174" y="477610"/>
                  </a:lnTo>
                  <a:lnTo>
                    <a:pt x="5252899" y="936851"/>
                  </a:lnTo>
                  <a:lnTo>
                    <a:pt x="5260624" y="440870"/>
                  </a:lnTo>
                  <a:lnTo>
                    <a:pt x="5268349" y="826633"/>
                  </a:lnTo>
                  <a:lnTo>
                    <a:pt x="5276073" y="1120548"/>
                  </a:lnTo>
                  <a:lnTo>
                    <a:pt x="5283799" y="569458"/>
                  </a:lnTo>
                  <a:lnTo>
                    <a:pt x="5291523" y="863373"/>
                  </a:lnTo>
                  <a:lnTo>
                    <a:pt x="5299248" y="330653"/>
                  </a:lnTo>
                  <a:lnTo>
                    <a:pt x="5306973" y="587828"/>
                  </a:lnTo>
                  <a:lnTo>
                    <a:pt x="5314698" y="1010330"/>
                  </a:lnTo>
                  <a:lnTo>
                    <a:pt x="5322423" y="551089"/>
                  </a:lnTo>
                  <a:lnTo>
                    <a:pt x="5330148" y="1028700"/>
                  </a:lnTo>
                  <a:lnTo>
                    <a:pt x="5337873" y="495980"/>
                  </a:lnTo>
                  <a:lnTo>
                    <a:pt x="5345597" y="551089"/>
                  </a:lnTo>
                  <a:lnTo>
                    <a:pt x="5353322" y="1047069"/>
                  </a:lnTo>
                  <a:lnTo>
                    <a:pt x="5361047" y="514350"/>
                  </a:lnTo>
                  <a:lnTo>
                    <a:pt x="5368772" y="918482"/>
                  </a:lnTo>
                  <a:lnTo>
                    <a:pt x="5376497" y="551089"/>
                  </a:lnTo>
                  <a:lnTo>
                    <a:pt x="5384221" y="845003"/>
                  </a:lnTo>
                  <a:lnTo>
                    <a:pt x="5391946" y="1028700"/>
                  </a:lnTo>
                  <a:lnTo>
                    <a:pt x="5399671" y="642938"/>
                  </a:lnTo>
                  <a:lnTo>
                    <a:pt x="5407395" y="973591"/>
                  </a:lnTo>
                  <a:lnTo>
                    <a:pt x="5415121" y="642938"/>
                  </a:lnTo>
                  <a:lnTo>
                    <a:pt x="5422846" y="826633"/>
                  </a:lnTo>
                  <a:lnTo>
                    <a:pt x="5430570" y="1047069"/>
                  </a:lnTo>
                  <a:lnTo>
                    <a:pt x="5438296" y="293914"/>
                  </a:lnTo>
                  <a:lnTo>
                    <a:pt x="5446020" y="881742"/>
                  </a:lnTo>
                  <a:lnTo>
                    <a:pt x="5453745" y="808264"/>
                  </a:lnTo>
                  <a:lnTo>
                    <a:pt x="5461470" y="918482"/>
                  </a:lnTo>
                  <a:lnTo>
                    <a:pt x="5469195" y="1065439"/>
                  </a:lnTo>
                  <a:lnTo>
                    <a:pt x="5476920" y="495980"/>
                  </a:lnTo>
                  <a:lnTo>
                    <a:pt x="5484645" y="1010330"/>
                  </a:lnTo>
                  <a:lnTo>
                    <a:pt x="5492369" y="973591"/>
                  </a:lnTo>
                  <a:lnTo>
                    <a:pt x="5500094" y="789894"/>
                  </a:lnTo>
                  <a:lnTo>
                    <a:pt x="5507819" y="936851"/>
                  </a:lnTo>
                  <a:lnTo>
                    <a:pt x="5515544" y="477610"/>
                  </a:lnTo>
                  <a:lnTo>
                    <a:pt x="5523269" y="698045"/>
                  </a:lnTo>
                  <a:lnTo>
                    <a:pt x="5530994" y="918482"/>
                  </a:lnTo>
                  <a:lnTo>
                    <a:pt x="5538718" y="587828"/>
                  </a:lnTo>
                  <a:lnTo>
                    <a:pt x="5546444" y="881742"/>
                  </a:lnTo>
                  <a:lnTo>
                    <a:pt x="5554168" y="330653"/>
                  </a:lnTo>
                  <a:lnTo>
                    <a:pt x="5561893" y="789894"/>
                  </a:lnTo>
                  <a:lnTo>
                    <a:pt x="5569618" y="936851"/>
                  </a:lnTo>
                  <a:lnTo>
                    <a:pt x="5577343" y="312283"/>
                  </a:lnTo>
                  <a:lnTo>
                    <a:pt x="5585068" y="845003"/>
                  </a:lnTo>
                  <a:lnTo>
                    <a:pt x="5592793" y="220435"/>
                  </a:lnTo>
                  <a:lnTo>
                    <a:pt x="5600517" y="698045"/>
                  </a:lnTo>
                  <a:lnTo>
                    <a:pt x="5608243" y="881742"/>
                  </a:lnTo>
                  <a:lnTo>
                    <a:pt x="5615967" y="220435"/>
                  </a:lnTo>
                  <a:lnTo>
                    <a:pt x="5623692" y="881742"/>
                  </a:lnTo>
                  <a:lnTo>
                    <a:pt x="5631417" y="440870"/>
                  </a:lnTo>
                  <a:lnTo>
                    <a:pt x="5639142" y="753155"/>
                  </a:lnTo>
                  <a:lnTo>
                    <a:pt x="5646866" y="936851"/>
                  </a:lnTo>
                  <a:lnTo>
                    <a:pt x="5654591" y="257175"/>
                  </a:lnTo>
                  <a:lnTo>
                    <a:pt x="5662316" y="863373"/>
                  </a:lnTo>
                  <a:lnTo>
                    <a:pt x="5670041" y="422501"/>
                  </a:lnTo>
                  <a:lnTo>
                    <a:pt x="5677767" y="734785"/>
                  </a:lnTo>
                  <a:lnTo>
                    <a:pt x="5685491" y="973591"/>
                  </a:lnTo>
                  <a:lnTo>
                    <a:pt x="5693215" y="367392"/>
                  </a:lnTo>
                  <a:lnTo>
                    <a:pt x="5700941" y="845003"/>
                  </a:lnTo>
                  <a:lnTo>
                    <a:pt x="5708665" y="459241"/>
                  </a:lnTo>
                  <a:lnTo>
                    <a:pt x="5716390" y="789894"/>
                  </a:lnTo>
                  <a:lnTo>
                    <a:pt x="5724115" y="1010330"/>
                  </a:lnTo>
                  <a:lnTo>
                    <a:pt x="5731840" y="293914"/>
                  </a:lnTo>
                  <a:lnTo>
                    <a:pt x="5739565" y="881742"/>
                  </a:lnTo>
                  <a:lnTo>
                    <a:pt x="5747288" y="587828"/>
                  </a:lnTo>
                  <a:lnTo>
                    <a:pt x="5755014" y="698045"/>
                  </a:lnTo>
                  <a:lnTo>
                    <a:pt x="5762739" y="936851"/>
                  </a:lnTo>
                  <a:lnTo>
                    <a:pt x="5770464" y="330653"/>
                  </a:lnTo>
                  <a:lnTo>
                    <a:pt x="5778189" y="918482"/>
                  </a:lnTo>
                  <a:lnTo>
                    <a:pt x="5785914" y="514350"/>
                  </a:lnTo>
                  <a:lnTo>
                    <a:pt x="5793639" y="587828"/>
                  </a:lnTo>
                  <a:lnTo>
                    <a:pt x="5801363" y="991960"/>
                  </a:lnTo>
                  <a:lnTo>
                    <a:pt x="5809088" y="385763"/>
                  </a:lnTo>
                  <a:lnTo>
                    <a:pt x="5816813" y="881742"/>
                  </a:lnTo>
                  <a:lnTo>
                    <a:pt x="5824538" y="551089"/>
                  </a:lnTo>
                  <a:lnTo>
                    <a:pt x="5832263" y="679676"/>
                  </a:lnTo>
                  <a:lnTo>
                    <a:pt x="5839988" y="991960"/>
                  </a:lnTo>
                  <a:lnTo>
                    <a:pt x="5847712" y="349023"/>
                  </a:lnTo>
                  <a:lnTo>
                    <a:pt x="5855438" y="900113"/>
                  </a:lnTo>
                  <a:lnTo>
                    <a:pt x="5863162" y="551089"/>
                  </a:lnTo>
                  <a:lnTo>
                    <a:pt x="5870887" y="624567"/>
                  </a:lnTo>
                  <a:lnTo>
                    <a:pt x="5878612" y="1028700"/>
                  </a:lnTo>
                  <a:lnTo>
                    <a:pt x="5886337" y="459241"/>
                  </a:lnTo>
                  <a:lnTo>
                    <a:pt x="5894062" y="826633"/>
                  </a:lnTo>
                  <a:lnTo>
                    <a:pt x="5901787" y="532719"/>
                  </a:lnTo>
                  <a:lnTo>
                    <a:pt x="5909511" y="734785"/>
                  </a:lnTo>
                  <a:lnTo>
                    <a:pt x="5917236" y="900113"/>
                  </a:lnTo>
                  <a:lnTo>
                    <a:pt x="5924961" y="238805"/>
                  </a:lnTo>
                  <a:lnTo>
                    <a:pt x="5932686" y="881742"/>
                  </a:lnTo>
                  <a:lnTo>
                    <a:pt x="5940411" y="532719"/>
                  </a:lnTo>
                  <a:lnTo>
                    <a:pt x="5948137" y="716416"/>
                  </a:lnTo>
                  <a:lnTo>
                    <a:pt x="5955860" y="1065439"/>
                  </a:lnTo>
                  <a:lnTo>
                    <a:pt x="5963586" y="349023"/>
                  </a:lnTo>
                  <a:lnTo>
                    <a:pt x="5971310" y="771525"/>
                  </a:lnTo>
                  <a:lnTo>
                    <a:pt x="5979035" y="532719"/>
                  </a:lnTo>
                  <a:lnTo>
                    <a:pt x="5986760" y="826633"/>
                  </a:lnTo>
                  <a:lnTo>
                    <a:pt x="5994485" y="1120548"/>
                  </a:lnTo>
                  <a:lnTo>
                    <a:pt x="6002210" y="422501"/>
                  </a:lnTo>
                  <a:lnTo>
                    <a:pt x="6009935" y="973591"/>
                  </a:lnTo>
                  <a:lnTo>
                    <a:pt x="6017659" y="532719"/>
                  </a:lnTo>
                  <a:lnTo>
                    <a:pt x="6025384" y="771525"/>
                  </a:lnTo>
                  <a:lnTo>
                    <a:pt x="6033109" y="1047069"/>
                  </a:lnTo>
                  <a:lnTo>
                    <a:pt x="6040834" y="349023"/>
                  </a:lnTo>
                  <a:lnTo>
                    <a:pt x="6048559" y="881742"/>
                  </a:lnTo>
                  <a:lnTo>
                    <a:pt x="6056284" y="606198"/>
                  </a:lnTo>
                  <a:lnTo>
                    <a:pt x="6064008" y="514350"/>
                  </a:lnTo>
                  <a:lnTo>
                    <a:pt x="6071733" y="1065439"/>
                  </a:lnTo>
                  <a:lnTo>
                    <a:pt x="6079458" y="514350"/>
                  </a:lnTo>
                  <a:lnTo>
                    <a:pt x="6087183" y="845003"/>
                  </a:lnTo>
                  <a:lnTo>
                    <a:pt x="6094908" y="477610"/>
                  </a:lnTo>
                  <a:lnTo>
                    <a:pt x="6102633" y="661307"/>
                  </a:lnTo>
                  <a:lnTo>
                    <a:pt x="6110357" y="955220"/>
                  </a:lnTo>
                  <a:lnTo>
                    <a:pt x="6118083" y="330653"/>
                  </a:lnTo>
                  <a:lnTo>
                    <a:pt x="6125807" y="863373"/>
                  </a:lnTo>
                  <a:lnTo>
                    <a:pt x="6133532" y="587828"/>
                  </a:lnTo>
                  <a:lnTo>
                    <a:pt x="6141257" y="845003"/>
                  </a:lnTo>
                  <a:lnTo>
                    <a:pt x="6148982" y="1028700"/>
                  </a:lnTo>
                  <a:lnTo>
                    <a:pt x="6156707" y="293914"/>
                  </a:lnTo>
                  <a:lnTo>
                    <a:pt x="6164432" y="826633"/>
                  </a:lnTo>
                  <a:lnTo>
                    <a:pt x="6172156" y="532719"/>
                  </a:lnTo>
                  <a:lnTo>
                    <a:pt x="6179881" y="642938"/>
                  </a:lnTo>
                  <a:lnTo>
                    <a:pt x="6187606" y="1047069"/>
                  </a:lnTo>
                  <a:lnTo>
                    <a:pt x="6195331" y="477610"/>
                  </a:lnTo>
                  <a:lnTo>
                    <a:pt x="6203056" y="955220"/>
                  </a:lnTo>
                  <a:lnTo>
                    <a:pt x="6210781" y="716416"/>
                  </a:lnTo>
                  <a:lnTo>
                    <a:pt x="6218505" y="698045"/>
                  </a:lnTo>
                  <a:lnTo>
                    <a:pt x="6226230" y="991960"/>
                  </a:lnTo>
                  <a:lnTo>
                    <a:pt x="6233955" y="385763"/>
                  </a:lnTo>
                  <a:lnTo>
                    <a:pt x="6241680" y="863373"/>
                  </a:lnTo>
                  <a:lnTo>
                    <a:pt x="6249405" y="514350"/>
                  </a:lnTo>
                  <a:lnTo>
                    <a:pt x="6257130" y="753155"/>
                  </a:lnTo>
                  <a:lnTo>
                    <a:pt x="6264854" y="1083808"/>
                  </a:lnTo>
                  <a:lnTo>
                    <a:pt x="6272580" y="349023"/>
                  </a:lnTo>
                  <a:lnTo>
                    <a:pt x="6280304" y="863373"/>
                  </a:lnTo>
                  <a:lnTo>
                    <a:pt x="6288029" y="459241"/>
                  </a:lnTo>
                  <a:lnTo>
                    <a:pt x="6295754" y="716416"/>
                  </a:lnTo>
                  <a:lnTo>
                    <a:pt x="6303479" y="1083808"/>
                  </a:lnTo>
                  <a:lnTo>
                    <a:pt x="6311204" y="257175"/>
                  </a:lnTo>
                  <a:lnTo>
                    <a:pt x="6318929" y="863373"/>
                  </a:lnTo>
                  <a:lnTo>
                    <a:pt x="6326653" y="679676"/>
                  </a:lnTo>
                  <a:lnTo>
                    <a:pt x="6334378" y="863373"/>
                  </a:lnTo>
                  <a:lnTo>
                    <a:pt x="6342103" y="1047069"/>
                  </a:lnTo>
                  <a:lnTo>
                    <a:pt x="6349828" y="220435"/>
                  </a:lnTo>
                  <a:lnTo>
                    <a:pt x="6357553" y="900113"/>
                  </a:lnTo>
                  <a:lnTo>
                    <a:pt x="6365278" y="771525"/>
                  </a:lnTo>
                  <a:lnTo>
                    <a:pt x="6373002" y="881742"/>
                  </a:lnTo>
                  <a:lnTo>
                    <a:pt x="6380727" y="1102178"/>
                  </a:lnTo>
                  <a:lnTo>
                    <a:pt x="6388452" y="18369"/>
                  </a:lnTo>
                  <a:lnTo>
                    <a:pt x="6396176" y="845003"/>
                  </a:lnTo>
                  <a:lnTo>
                    <a:pt x="6403902" y="881742"/>
                  </a:lnTo>
                  <a:lnTo>
                    <a:pt x="6411627" y="863373"/>
                  </a:lnTo>
                  <a:lnTo>
                    <a:pt x="6419352" y="1028700"/>
                  </a:lnTo>
                  <a:lnTo>
                    <a:pt x="6427077" y="551089"/>
                  </a:lnTo>
                  <a:lnTo>
                    <a:pt x="6434801" y="991960"/>
                  </a:lnTo>
                  <a:lnTo>
                    <a:pt x="6442526" y="955220"/>
                  </a:lnTo>
                  <a:lnTo>
                    <a:pt x="6450251" y="753155"/>
                  </a:lnTo>
                  <a:lnTo>
                    <a:pt x="6457976" y="1047069"/>
                  </a:lnTo>
                  <a:lnTo>
                    <a:pt x="6465701" y="606198"/>
                  </a:lnTo>
                  <a:lnTo>
                    <a:pt x="6473426" y="826633"/>
                  </a:lnTo>
                  <a:lnTo>
                    <a:pt x="6481150" y="1028700"/>
                  </a:lnTo>
                  <a:lnTo>
                    <a:pt x="6488875" y="606198"/>
                  </a:lnTo>
                  <a:lnTo>
                    <a:pt x="6496600" y="826633"/>
                  </a:lnTo>
                  <a:lnTo>
                    <a:pt x="6504325" y="514350"/>
                  </a:lnTo>
                  <a:lnTo>
                    <a:pt x="6512050" y="753155"/>
                  </a:lnTo>
                  <a:lnTo>
                    <a:pt x="6519775" y="936851"/>
                  </a:lnTo>
                  <a:lnTo>
                    <a:pt x="6527499" y="330653"/>
                  </a:lnTo>
                  <a:lnTo>
                    <a:pt x="6535225" y="808264"/>
                  </a:lnTo>
                  <a:lnTo>
                    <a:pt x="6542949" y="422501"/>
                  </a:lnTo>
                  <a:lnTo>
                    <a:pt x="6550674" y="587828"/>
                  </a:lnTo>
                  <a:lnTo>
                    <a:pt x="6558400" y="900113"/>
                  </a:lnTo>
                  <a:lnTo>
                    <a:pt x="6566124" y="183695"/>
                  </a:lnTo>
                  <a:lnTo>
                    <a:pt x="6573849" y="973591"/>
                  </a:lnTo>
                  <a:lnTo>
                    <a:pt x="6581574" y="771525"/>
                  </a:lnTo>
                  <a:lnTo>
                    <a:pt x="6589298" y="698045"/>
                  </a:lnTo>
                  <a:lnTo>
                    <a:pt x="6597023" y="991960"/>
                  </a:lnTo>
                  <a:lnTo>
                    <a:pt x="6604748" y="202066"/>
                  </a:lnTo>
                  <a:lnTo>
                    <a:pt x="6612473" y="845003"/>
                  </a:lnTo>
                  <a:lnTo>
                    <a:pt x="6620198" y="679676"/>
                  </a:lnTo>
                  <a:lnTo>
                    <a:pt x="6627923" y="679676"/>
                  </a:lnTo>
                  <a:lnTo>
                    <a:pt x="6635647" y="789894"/>
                  </a:lnTo>
                  <a:lnTo>
                    <a:pt x="6643372" y="110217"/>
                  </a:lnTo>
                  <a:lnTo>
                    <a:pt x="6651097" y="881742"/>
                  </a:lnTo>
                  <a:lnTo>
                    <a:pt x="6658822" y="734785"/>
                  </a:lnTo>
                  <a:lnTo>
                    <a:pt x="6666547" y="661307"/>
                  </a:lnTo>
                  <a:lnTo>
                    <a:pt x="6674272" y="973591"/>
                  </a:lnTo>
                  <a:lnTo>
                    <a:pt x="6681996" y="220435"/>
                  </a:lnTo>
                  <a:lnTo>
                    <a:pt x="6689722" y="753155"/>
                  </a:lnTo>
                  <a:lnTo>
                    <a:pt x="6697446" y="679676"/>
                  </a:lnTo>
                  <a:lnTo>
                    <a:pt x="6705171" y="624567"/>
                  </a:lnTo>
                  <a:lnTo>
                    <a:pt x="6712896" y="973591"/>
                  </a:lnTo>
                  <a:lnTo>
                    <a:pt x="6720620" y="385763"/>
                  </a:lnTo>
                  <a:lnTo>
                    <a:pt x="6728346" y="808264"/>
                  </a:lnTo>
                  <a:lnTo>
                    <a:pt x="6736069" y="734785"/>
                  </a:lnTo>
                  <a:lnTo>
                    <a:pt x="6743795" y="716416"/>
                  </a:lnTo>
                  <a:lnTo>
                    <a:pt x="6751520" y="1010330"/>
                  </a:lnTo>
                  <a:lnTo>
                    <a:pt x="6759245" y="275544"/>
                  </a:lnTo>
                  <a:lnTo>
                    <a:pt x="6766970" y="826633"/>
                  </a:lnTo>
                  <a:lnTo>
                    <a:pt x="6774695" y="624567"/>
                  </a:lnTo>
                  <a:lnTo>
                    <a:pt x="6782420" y="789894"/>
                  </a:lnTo>
                  <a:lnTo>
                    <a:pt x="6790144" y="1047069"/>
                  </a:lnTo>
                  <a:lnTo>
                    <a:pt x="6797869" y="183695"/>
                  </a:lnTo>
                  <a:lnTo>
                    <a:pt x="6805594" y="642938"/>
                  </a:lnTo>
                  <a:lnTo>
                    <a:pt x="6813319" y="569458"/>
                  </a:lnTo>
                  <a:lnTo>
                    <a:pt x="6821044" y="606198"/>
                  </a:lnTo>
                  <a:lnTo>
                    <a:pt x="6828768" y="973591"/>
                  </a:lnTo>
                  <a:lnTo>
                    <a:pt x="6836493" y="220435"/>
                  </a:lnTo>
                  <a:lnTo>
                    <a:pt x="6844219" y="789894"/>
                  </a:lnTo>
                  <a:lnTo>
                    <a:pt x="6851943" y="753155"/>
                  </a:lnTo>
                  <a:lnTo>
                    <a:pt x="6859668" y="753155"/>
                  </a:lnTo>
                  <a:lnTo>
                    <a:pt x="6867393" y="1028700"/>
                  </a:lnTo>
                  <a:lnTo>
                    <a:pt x="6875117" y="238805"/>
                  </a:lnTo>
                  <a:lnTo>
                    <a:pt x="6882843" y="789894"/>
                  </a:lnTo>
                  <a:lnTo>
                    <a:pt x="6890568" y="789894"/>
                  </a:lnTo>
                  <a:lnTo>
                    <a:pt x="6898293" y="716416"/>
                  </a:lnTo>
                  <a:lnTo>
                    <a:pt x="6906017" y="1028700"/>
                  </a:lnTo>
                  <a:lnTo>
                    <a:pt x="6913742" y="146957"/>
                  </a:lnTo>
                  <a:lnTo>
                    <a:pt x="6921467" y="936851"/>
                  </a:lnTo>
                  <a:lnTo>
                    <a:pt x="6929192" y="863373"/>
                  </a:lnTo>
                  <a:lnTo>
                    <a:pt x="6936917" y="698045"/>
                  </a:lnTo>
                  <a:lnTo>
                    <a:pt x="6944641" y="991960"/>
                  </a:lnTo>
                  <a:lnTo>
                    <a:pt x="6952367" y="238805"/>
                  </a:lnTo>
                  <a:lnTo>
                    <a:pt x="6960091" y="918482"/>
                  </a:lnTo>
                  <a:lnTo>
                    <a:pt x="6967816" y="734785"/>
                  </a:lnTo>
                  <a:lnTo>
                    <a:pt x="6975541" y="716416"/>
                  </a:lnTo>
                  <a:lnTo>
                    <a:pt x="6983265" y="1047069"/>
                  </a:lnTo>
                  <a:lnTo>
                    <a:pt x="6990991" y="275544"/>
                  </a:lnTo>
                  <a:lnTo>
                    <a:pt x="6998716" y="900113"/>
                  </a:lnTo>
                  <a:lnTo>
                    <a:pt x="7006440" y="789894"/>
                  </a:lnTo>
                  <a:lnTo>
                    <a:pt x="7014165" y="606198"/>
                  </a:lnTo>
                  <a:lnTo>
                    <a:pt x="7021890" y="1065439"/>
                  </a:lnTo>
                  <a:lnTo>
                    <a:pt x="7029615" y="257175"/>
                  </a:lnTo>
                  <a:lnTo>
                    <a:pt x="7037340" y="863373"/>
                  </a:lnTo>
                  <a:lnTo>
                    <a:pt x="7045065" y="808264"/>
                  </a:lnTo>
                  <a:lnTo>
                    <a:pt x="7052789" y="698045"/>
                  </a:lnTo>
                  <a:lnTo>
                    <a:pt x="7060514" y="991960"/>
                  </a:lnTo>
                  <a:lnTo>
                    <a:pt x="7068239" y="146957"/>
                  </a:lnTo>
                  <a:lnTo>
                    <a:pt x="7075964" y="845003"/>
                  </a:lnTo>
                  <a:lnTo>
                    <a:pt x="7083689" y="753155"/>
                  </a:lnTo>
                  <a:lnTo>
                    <a:pt x="7091413" y="698045"/>
                  </a:lnTo>
                  <a:lnTo>
                    <a:pt x="7099138" y="991960"/>
                  </a:lnTo>
                  <a:lnTo>
                    <a:pt x="7106864" y="146957"/>
                  </a:lnTo>
                  <a:lnTo>
                    <a:pt x="7114588" y="789894"/>
                  </a:lnTo>
                  <a:lnTo>
                    <a:pt x="7122313" y="789894"/>
                  </a:lnTo>
                  <a:lnTo>
                    <a:pt x="7130038" y="624567"/>
                  </a:lnTo>
                  <a:lnTo>
                    <a:pt x="7137762" y="1028700"/>
                  </a:lnTo>
                  <a:lnTo>
                    <a:pt x="7145488" y="220435"/>
                  </a:lnTo>
                  <a:lnTo>
                    <a:pt x="7153213" y="900113"/>
                  </a:lnTo>
                  <a:lnTo>
                    <a:pt x="7160937" y="845003"/>
                  </a:lnTo>
                  <a:lnTo>
                    <a:pt x="7168662" y="900113"/>
                  </a:lnTo>
                  <a:lnTo>
                    <a:pt x="7176387" y="1102178"/>
                  </a:lnTo>
                  <a:lnTo>
                    <a:pt x="7184112" y="238805"/>
                  </a:lnTo>
                  <a:lnTo>
                    <a:pt x="7191837" y="900113"/>
                  </a:lnTo>
                  <a:lnTo>
                    <a:pt x="7199561" y="789894"/>
                  </a:lnTo>
                  <a:lnTo>
                    <a:pt x="7207286" y="698045"/>
                  </a:lnTo>
                  <a:lnTo>
                    <a:pt x="7215011" y="991960"/>
                  </a:lnTo>
                  <a:lnTo>
                    <a:pt x="7222736" y="128588"/>
                  </a:lnTo>
                  <a:lnTo>
                    <a:pt x="7230461" y="789894"/>
                  </a:lnTo>
                  <a:lnTo>
                    <a:pt x="7238186" y="881742"/>
                  </a:lnTo>
                  <a:lnTo>
                    <a:pt x="7245910" y="826633"/>
                  </a:lnTo>
                  <a:lnTo>
                    <a:pt x="7253635" y="1047069"/>
                  </a:lnTo>
                  <a:lnTo>
                    <a:pt x="7261361" y="18369"/>
                  </a:lnTo>
                  <a:lnTo>
                    <a:pt x="7269085" y="734785"/>
                  </a:lnTo>
                  <a:lnTo>
                    <a:pt x="7276810" y="845003"/>
                  </a:lnTo>
                  <a:lnTo>
                    <a:pt x="7284535" y="771525"/>
                  </a:lnTo>
                  <a:lnTo>
                    <a:pt x="7292259" y="1065439"/>
                  </a:lnTo>
                  <a:lnTo>
                    <a:pt x="7299985" y="0"/>
                  </a:lnTo>
                  <a:lnTo>
                    <a:pt x="7307709" y="789894"/>
                  </a:lnTo>
                  <a:lnTo>
                    <a:pt x="7315434" y="881742"/>
                  </a:lnTo>
                  <a:lnTo>
                    <a:pt x="7323159" y="863373"/>
                  </a:lnTo>
                  <a:lnTo>
                    <a:pt x="7330884" y="1083808"/>
                  </a:lnTo>
                  <a:lnTo>
                    <a:pt x="7338609" y="367392"/>
                  </a:lnTo>
                  <a:lnTo>
                    <a:pt x="7346333" y="936851"/>
                  </a:lnTo>
                  <a:lnTo>
                    <a:pt x="7354058" y="955220"/>
                  </a:lnTo>
                  <a:lnTo>
                    <a:pt x="7361783" y="771525"/>
                  </a:lnTo>
                  <a:lnTo>
                    <a:pt x="7369508" y="1047069"/>
                  </a:lnTo>
                  <a:lnTo>
                    <a:pt x="7377233" y="698045"/>
                  </a:lnTo>
                  <a:lnTo>
                    <a:pt x="7384958" y="1065439"/>
                  </a:lnTo>
                  <a:lnTo>
                    <a:pt x="7392683" y="973591"/>
                  </a:lnTo>
                  <a:lnTo>
                    <a:pt x="7400407" y="551089"/>
                  </a:lnTo>
                  <a:lnTo>
                    <a:pt x="7408133" y="973591"/>
                  </a:lnTo>
                  <a:lnTo>
                    <a:pt x="7415858" y="716416"/>
                  </a:lnTo>
                  <a:lnTo>
                    <a:pt x="7423582" y="973591"/>
                  </a:lnTo>
                  <a:lnTo>
                    <a:pt x="7431307" y="1010330"/>
                  </a:lnTo>
                  <a:lnTo>
                    <a:pt x="7439032" y="495980"/>
                  </a:lnTo>
                  <a:lnTo>
                    <a:pt x="7446757" y="881742"/>
                  </a:lnTo>
                  <a:lnTo>
                    <a:pt x="7454482" y="789894"/>
                  </a:lnTo>
                  <a:lnTo>
                    <a:pt x="7462206" y="698045"/>
                  </a:lnTo>
                  <a:lnTo>
                    <a:pt x="7469931" y="936851"/>
                  </a:lnTo>
                  <a:lnTo>
                    <a:pt x="7477656" y="312283"/>
                  </a:lnTo>
                  <a:lnTo>
                    <a:pt x="7485381" y="808264"/>
                  </a:lnTo>
                  <a:lnTo>
                    <a:pt x="7493106" y="661307"/>
                  </a:lnTo>
                  <a:lnTo>
                    <a:pt x="7500831" y="698045"/>
                  </a:lnTo>
                  <a:lnTo>
                    <a:pt x="7508555" y="900113"/>
                  </a:lnTo>
                  <a:lnTo>
                    <a:pt x="7516280" y="183695"/>
                  </a:lnTo>
                  <a:lnTo>
                    <a:pt x="7524006" y="863373"/>
                  </a:lnTo>
                  <a:lnTo>
                    <a:pt x="7531730" y="698045"/>
                  </a:lnTo>
                  <a:lnTo>
                    <a:pt x="7539455" y="587828"/>
                  </a:lnTo>
                  <a:lnTo>
                    <a:pt x="7547181" y="973591"/>
                  </a:lnTo>
                  <a:lnTo>
                    <a:pt x="7554904" y="55108"/>
                  </a:lnTo>
                  <a:lnTo>
                    <a:pt x="7562630" y="845003"/>
                  </a:lnTo>
                  <a:lnTo>
                    <a:pt x="7570354" y="900113"/>
                  </a:lnTo>
                  <a:lnTo>
                    <a:pt x="7578079" y="551089"/>
                  </a:lnTo>
                  <a:lnTo>
                    <a:pt x="7585804" y="1010330"/>
                  </a:lnTo>
                  <a:lnTo>
                    <a:pt x="7593529" y="238805"/>
                  </a:lnTo>
                  <a:lnTo>
                    <a:pt x="7601254" y="771525"/>
                  </a:lnTo>
                  <a:lnTo>
                    <a:pt x="7608979" y="845003"/>
                  </a:lnTo>
                  <a:lnTo>
                    <a:pt x="7616702" y="514350"/>
                  </a:lnTo>
                  <a:lnTo>
                    <a:pt x="7624428" y="973591"/>
                  </a:lnTo>
                  <a:lnTo>
                    <a:pt x="7632153" y="128588"/>
                  </a:lnTo>
                  <a:lnTo>
                    <a:pt x="7639878" y="789894"/>
                  </a:lnTo>
                  <a:lnTo>
                    <a:pt x="7647603" y="808264"/>
                  </a:lnTo>
                  <a:lnTo>
                    <a:pt x="7655328" y="532719"/>
                  </a:lnTo>
                  <a:lnTo>
                    <a:pt x="7663052" y="973591"/>
                  </a:lnTo>
                  <a:lnTo>
                    <a:pt x="7670777" y="202066"/>
                  </a:lnTo>
                  <a:lnTo>
                    <a:pt x="7678502" y="881742"/>
                  </a:lnTo>
                  <a:lnTo>
                    <a:pt x="7686227" y="863373"/>
                  </a:lnTo>
                  <a:lnTo>
                    <a:pt x="7693951" y="532719"/>
                  </a:lnTo>
                  <a:lnTo>
                    <a:pt x="7701677" y="900113"/>
                  </a:lnTo>
                  <a:lnTo>
                    <a:pt x="7709402" y="202066"/>
                  </a:lnTo>
                  <a:lnTo>
                    <a:pt x="7717127" y="881742"/>
                  </a:lnTo>
                </a:path>
              </a:pathLst>
            </a:custGeom>
            <a:noFill/>
            <a:ln w="24384" cap="flat">
              <a:solidFill>
                <a:srgbClr val="EDB120"/>
              </a:solid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sz="2000" b="1"/>
            </a:p>
          </p:txBody>
        </p:sp>
      </p:grpSp>
      <p:sp>
        <p:nvSpPr>
          <p:cNvPr id="10" name="文本框 9">
            <a:extLst>
              <a:ext uri="{FF2B5EF4-FFF2-40B4-BE49-F238E27FC236}">
                <a16:creationId xmlns:a16="http://schemas.microsoft.com/office/drawing/2014/main" id="{B06078D5-AFED-4874-8B46-6FFC0F922935}"/>
              </a:ext>
            </a:extLst>
          </p:cNvPr>
          <p:cNvSpPr txBox="1"/>
          <p:nvPr/>
        </p:nvSpPr>
        <p:spPr>
          <a:xfrm>
            <a:off x="643423" y="3812125"/>
            <a:ext cx="2041649" cy="523220"/>
          </a:xfrm>
          <a:prstGeom prst="rect">
            <a:avLst/>
          </a:prstGeom>
          <a:noFill/>
        </p:spPr>
        <p:txBody>
          <a:bodyPr wrap="none" rtlCol="0">
            <a:spAutoFit/>
          </a:bodyPr>
          <a:lstStyle/>
          <a:p>
            <a:pPr algn="ctr"/>
            <a:r>
              <a:rPr lang="en-US" altLang="zh-CN" sz="2800" b="1" dirty="0"/>
              <a:t>N310 trigger</a:t>
            </a:r>
            <a:endParaRPr lang="en-US" sz="2800" b="1" dirty="0"/>
          </a:p>
        </p:txBody>
      </p:sp>
      <p:sp>
        <p:nvSpPr>
          <p:cNvPr id="11" name="文本框 10">
            <a:extLst>
              <a:ext uri="{FF2B5EF4-FFF2-40B4-BE49-F238E27FC236}">
                <a16:creationId xmlns:a16="http://schemas.microsoft.com/office/drawing/2014/main" id="{0A6EAFC6-2FC7-481A-AEFD-E44F16AA64AF}"/>
              </a:ext>
            </a:extLst>
          </p:cNvPr>
          <p:cNvSpPr txBox="1"/>
          <p:nvPr/>
        </p:nvSpPr>
        <p:spPr>
          <a:xfrm>
            <a:off x="550642" y="4771744"/>
            <a:ext cx="2227213" cy="523220"/>
          </a:xfrm>
          <a:prstGeom prst="rect">
            <a:avLst/>
          </a:prstGeom>
          <a:noFill/>
        </p:spPr>
        <p:txBody>
          <a:bodyPr wrap="none" rtlCol="0">
            <a:spAutoFit/>
          </a:bodyPr>
          <a:lstStyle/>
          <a:p>
            <a:pPr algn="ctr"/>
            <a:r>
              <a:rPr lang="en-US" altLang="zh-CN" sz="2800" b="1" dirty="0"/>
              <a:t>Control signal</a:t>
            </a:r>
            <a:endParaRPr lang="en-US" sz="2800" b="1" dirty="0"/>
          </a:p>
        </p:txBody>
      </p:sp>
      <p:sp>
        <p:nvSpPr>
          <p:cNvPr id="12" name="文本框 11">
            <a:extLst>
              <a:ext uri="{FF2B5EF4-FFF2-40B4-BE49-F238E27FC236}">
                <a16:creationId xmlns:a16="http://schemas.microsoft.com/office/drawing/2014/main" id="{12D2F086-A3BE-4716-8CC7-D6BBD943CF20}"/>
              </a:ext>
            </a:extLst>
          </p:cNvPr>
          <p:cNvSpPr txBox="1"/>
          <p:nvPr/>
        </p:nvSpPr>
        <p:spPr>
          <a:xfrm>
            <a:off x="465917" y="5545968"/>
            <a:ext cx="2492085" cy="954107"/>
          </a:xfrm>
          <a:prstGeom prst="rect">
            <a:avLst/>
          </a:prstGeom>
          <a:noFill/>
        </p:spPr>
        <p:txBody>
          <a:bodyPr wrap="square" rtlCol="0">
            <a:spAutoFit/>
          </a:bodyPr>
          <a:lstStyle/>
          <a:p>
            <a:pPr algn="ctr"/>
            <a:r>
              <a:rPr lang="en-US" altLang="zh-CN" sz="2800" b="1" dirty="0"/>
              <a:t>Phased-array received signal</a:t>
            </a:r>
            <a:endParaRPr lang="en-US" sz="2800" b="1" dirty="0"/>
          </a:p>
        </p:txBody>
      </p:sp>
      <p:cxnSp>
        <p:nvCxnSpPr>
          <p:cNvPr id="13" name="直接连接符 12">
            <a:extLst>
              <a:ext uri="{FF2B5EF4-FFF2-40B4-BE49-F238E27FC236}">
                <a16:creationId xmlns:a16="http://schemas.microsoft.com/office/drawing/2014/main" id="{06E101D8-46B7-46D7-92DD-67FE7A780AD5}"/>
              </a:ext>
            </a:extLst>
          </p:cNvPr>
          <p:cNvCxnSpPr>
            <a:cxnSpLocks/>
          </p:cNvCxnSpPr>
          <p:nvPr/>
        </p:nvCxnSpPr>
        <p:spPr>
          <a:xfrm>
            <a:off x="3739927" y="2976408"/>
            <a:ext cx="0" cy="2240816"/>
          </a:xfrm>
          <a:prstGeom prst="line">
            <a:avLst/>
          </a:prstGeom>
          <a:ln w="38100">
            <a:prstDash val="dash"/>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038C5121-9812-431D-974A-EAECB8E30165}"/>
              </a:ext>
            </a:extLst>
          </p:cNvPr>
          <p:cNvCxnSpPr>
            <a:cxnSpLocks/>
          </p:cNvCxnSpPr>
          <p:nvPr/>
        </p:nvCxnSpPr>
        <p:spPr>
          <a:xfrm>
            <a:off x="4524787" y="2976408"/>
            <a:ext cx="0" cy="2240816"/>
          </a:xfrm>
          <a:prstGeom prst="line">
            <a:avLst/>
          </a:prstGeom>
          <a:ln w="38100">
            <a:prstDash val="dash"/>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4AFC747A-DFD0-4C79-AB62-A3EA1265DD8B}"/>
              </a:ext>
            </a:extLst>
          </p:cNvPr>
          <p:cNvCxnSpPr>
            <a:cxnSpLocks/>
          </p:cNvCxnSpPr>
          <p:nvPr/>
        </p:nvCxnSpPr>
        <p:spPr>
          <a:xfrm>
            <a:off x="6727479" y="4076470"/>
            <a:ext cx="0" cy="2190461"/>
          </a:xfrm>
          <a:prstGeom prst="line">
            <a:avLst/>
          </a:prstGeom>
          <a:ln w="38100">
            <a:prstDash val="dash"/>
          </a:ln>
        </p:spPr>
        <p:style>
          <a:lnRef idx="1">
            <a:schemeClr val="accent1"/>
          </a:lnRef>
          <a:fillRef idx="0">
            <a:schemeClr val="accent1"/>
          </a:fillRef>
          <a:effectRef idx="0">
            <a:schemeClr val="accent1"/>
          </a:effectRef>
          <a:fontRef idx="minor">
            <a:schemeClr val="tx1"/>
          </a:fontRef>
        </p:style>
      </p:cxnSp>
      <p:cxnSp>
        <p:nvCxnSpPr>
          <p:cNvPr id="16" name="直接箭头连接符 15">
            <a:extLst>
              <a:ext uri="{FF2B5EF4-FFF2-40B4-BE49-F238E27FC236}">
                <a16:creationId xmlns:a16="http://schemas.microsoft.com/office/drawing/2014/main" id="{9A13E738-7694-4E50-B557-F0EE2C70DE2E}"/>
              </a:ext>
            </a:extLst>
          </p:cNvPr>
          <p:cNvCxnSpPr/>
          <p:nvPr/>
        </p:nvCxnSpPr>
        <p:spPr>
          <a:xfrm>
            <a:off x="3747547" y="3214530"/>
            <a:ext cx="762000" cy="0"/>
          </a:xfrm>
          <a:prstGeom prst="straightConnector1">
            <a:avLst/>
          </a:prstGeom>
          <a:ln w="38100">
            <a:headEnd type="stealth" w="med" len="med"/>
            <a:tailEnd type="stealth" w="med" len="med"/>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235EA820-0CAC-47E0-B3E4-8F0B8C14A501}"/>
              </a:ext>
            </a:extLst>
          </p:cNvPr>
          <p:cNvSpPr txBox="1"/>
          <p:nvPr/>
        </p:nvSpPr>
        <p:spPr>
          <a:xfrm>
            <a:off x="3654579" y="2799025"/>
            <a:ext cx="933269" cy="461665"/>
          </a:xfrm>
          <a:prstGeom prst="rect">
            <a:avLst/>
          </a:prstGeom>
          <a:noFill/>
        </p:spPr>
        <p:txBody>
          <a:bodyPr wrap="none" rtlCol="0">
            <a:spAutoFit/>
          </a:bodyPr>
          <a:lstStyle/>
          <a:p>
            <a:pPr algn="ctr"/>
            <a:r>
              <a:rPr lang="en-US" sz="2400" b="1" dirty="0"/>
              <a:t>180ns</a:t>
            </a:r>
          </a:p>
        </p:txBody>
      </p:sp>
      <p:cxnSp>
        <p:nvCxnSpPr>
          <p:cNvPr id="19" name="直接箭头连接符 18">
            <a:extLst>
              <a:ext uri="{FF2B5EF4-FFF2-40B4-BE49-F238E27FC236}">
                <a16:creationId xmlns:a16="http://schemas.microsoft.com/office/drawing/2014/main" id="{2C3E27FE-F67F-47C3-8F22-E4443D65859D}"/>
              </a:ext>
            </a:extLst>
          </p:cNvPr>
          <p:cNvCxnSpPr>
            <a:cxnSpLocks/>
          </p:cNvCxnSpPr>
          <p:nvPr/>
        </p:nvCxnSpPr>
        <p:spPr>
          <a:xfrm>
            <a:off x="4525043" y="4284181"/>
            <a:ext cx="2202436" cy="0"/>
          </a:xfrm>
          <a:prstGeom prst="straightConnector1">
            <a:avLst/>
          </a:prstGeom>
          <a:ln w="38100">
            <a:headEnd type="stealth" w="med" len="med"/>
            <a:tailEnd type="stealth" w="med" len="med"/>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07F40747-2A01-4432-BC6E-E4A60CAED657}"/>
              </a:ext>
            </a:extLst>
          </p:cNvPr>
          <p:cNvSpPr txBox="1"/>
          <p:nvPr/>
        </p:nvSpPr>
        <p:spPr>
          <a:xfrm>
            <a:off x="5159627" y="3868676"/>
            <a:ext cx="933269" cy="461665"/>
          </a:xfrm>
          <a:prstGeom prst="rect">
            <a:avLst/>
          </a:prstGeom>
          <a:noFill/>
        </p:spPr>
        <p:txBody>
          <a:bodyPr wrap="none" rtlCol="0">
            <a:spAutoFit/>
          </a:bodyPr>
          <a:lstStyle/>
          <a:p>
            <a:pPr algn="ctr"/>
            <a:r>
              <a:rPr lang="en-US" sz="2400" b="1" dirty="0"/>
              <a:t>485ns</a:t>
            </a:r>
          </a:p>
        </p:txBody>
      </p:sp>
      <p:cxnSp>
        <p:nvCxnSpPr>
          <p:cNvPr id="21" name="直接箭头连接符 20">
            <a:extLst>
              <a:ext uri="{FF2B5EF4-FFF2-40B4-BE49-F238E27FC236}">
                <a16:creationId xmlns:a16="http://schemas.microsoft.com/office/drawing/2014/main" id="{73BDD240-1B7C-4ED8-BAD6-6FF54BB3D1D7}"/>
              </a:ext>
            </a:extLst>
          </p:cNvPr>
          <p:cNvCxnSpPr/>
          <p:nvPr/>
        </p:nvCxnSpPr>
        <p:spPr>
          <a:xfrm>
            <a:off x="6745325" y="5803010"/>
            <a:ext cx="762000" cy="0"/>
          </a:xfrm>
          <a:prstGeom prst="straightConnector1">
            <a:avLst/>
          </a:prstGeom>
          <a:ln w="38100">
            <a:headEnd type="stealth" w="med" len="med"/>
            <a:tailEnd type="stealth" w="med" len="med"/>
          </a:ln>
        </p:spPr>
        <p:style>
          <a:lnRef idx="1">
            <a:schemeClr val="accent1"/>
          </a:lnRef>
          <a:fillRef idx="0">
            <a:schemeClr val="accent1"/>
          </a:fillRef>
          <a:effectRef idx="0">
            <a:schemeClr val="accent1"/>
          </a:effectRef>
          <a:fontRef idx="minor">
            <a:schemeClr val="tx1"/>
          </a:fontRef>
        </p:style>
      </p:cxnSp>
      <p:sp>
        <p:nvSpPr>
          <p:cNvPr id="22" name="文本框 21">
            <a:extLst>
              <a:ext uri="{FF2B5EF4-FFF2-40B4-BE49-F238E27FC236}">
                <a16:creationId xmlns:a16="http://schemas.microsoft.com/office/drawing/2014/main" id="{B5BFFFB3-2382-4925-84C9-0BF677EBD2D0}"/>
              </a:ext>
            </a:extLst>
          </p:cNvPr>
          <p:cNvSpPr txBox="1"/>
          <p:nvPr/>
        </p:nvSpPr>
        <p:spPr>
          <a:xfrm>
            <a:off x="6652357" y="5387505"/>
            <a:ext cx="933269" cy="461665"/>
          </a:xfrm>
          <a:prstGeom prst="rect">
            <a:avLst/>
          </a:prstGeom>
          <a:noFill/>
        </p:spPr>
        <p:txBody>
          <a:bodyPr wrap="none" rtlCol="0">
            <a:spAutoFit/>
          </a:bodyPr>
          <a:lstStyle/>
          <a:p>
            <a:pPr algn="ctr"/>
            <a:r>
              <a:rPr lang="en-US" sz="2400" b="1" dirty="0"/>
              <a:t>170ns</a:t>
            </a:r>
          </a:p>
        </p:txBody>
      </p:sp>
      <p:sp>
        <p:nvSpPr>
          <p:cNvPr id="23" name="文本框 22">
            <a:extLst>
              <a:ext uri="{FF2B5EF4-FFF2-40B4-BE49-F238E27FC236}">
                <a16:creationId xmlns:a16="http://schemas.microsoft.com/office/drawing/2014/main" id="{30A3EE5F-CBE3-46F3-8797-38AAC4CF246D}"/>
              </a:ext>
            </a:extLst>
          </p:cNvPr>
          <p:cNvSpPr txBox="1"/>
          <p:nvPr/>
        </p:nvSpPr>
        <p:spPr>
          <a:xfrm>
            <a:off x="1825355" y="2377029"/>
            <a:ext cx="2041649" cy="523220"/>
          </a:xfrm>
          <a:prstGeom prst="rect">
            <a:avLst/>
          </a:prstGeom>
          <a:noFill/>
        </p:spPr>
        <p:txBody>
          <a:bodyPr wrap="none" rtlCol="0">
            <a:spAutoFit/>
          </a:bodyPr>
          <a:lstStyle/>
          <a:p>
            <a:pPr algn="ctr"/>
            <a:r>
              <a:rPr lang="en-US" altLang="zh-CN" sz="2800" b="1" dirty="0"/>
              <a:t>N310 trigger</a:t>
            </a:r>
            <a:endParaRPr lang="en-US" sz="2800" b="1" dirty="0"/>
          </a:p>
        </p:txBody>
      </p:sp>
      <p:sp>
        <p:nvSpPr>
          <p:cNvPr id="24" name="文本框 23">
            <a:extLst>
              <a:ext uri="{FF2B5EF4-FFF2-40B4-BE49-F238E27FC236}">
                <a16:creationId xmlns:a16="http://schemas.microsoft.com/office/drawing/2014/main" id="{124F0581-63CE-4753-A5B1-38EADE825083}"/>
              </a:ext>
            </a:extLst>
          </p:cNvPr>
          <p:cNvSpPr txBox="1"/>
          <p:nvPr/>
        </p:nvSpPr>
        <p:spPr>
          <a:xfrm>
            <a:off x="4872414" y="1797677"/>
            <a:ext cx="2227213" cy="523220"/>
          </a:xfrm>
          <a:prstGeom prst="rect">
            <a:avLst/>
          </a:prstGeom>
          <a:noFill/>
        </p:spPr>
        <p:txBody>
          <a:bodyPr wrap="none" rtlCol="0">
            <a:spAutoFit/>
          </a:bodyPr>
          <a:lstStyle/>
          <a:p>
            <a:pPr algn="ctr"/>
            <a:r>
              <a:rPr lang="en-US" altLang="zh-CN" sz="2800" b="1" dirty="0"/>
              <a:t>Control signal</a:t>
            </a:r>
            <a:endParaRPr lang="en-US" sz="2800" b="1" dirty="0"/>
          </a:p>
        </p:txBody>
      </p:sp>
      <p:cxnSp>
        <p:nvCxnSpPr>
          <p:cNvPr id="25" name="直接箭头连接符 24">
            <a:extLst>
              <a:ext uri="{FF2B5EF4-FFF2-40B4-BE49-F238E27FC236}">
                <a16:creationId xmlns:a16="http://schemas.microsoft.com/office/drawing/2014/main" id="{3FBCF6CA-CE21-430F-9A21-EB1FB2265DCB}"/>
              </a:ext>
            </a:extLst>
          </p:cNvPr>
          <p:cNvCxnSpPr>
            <a:cxnSpLocks/>
          </p:cNvCxnSpPr>
          <p:nvPr/>
        </p:nvCxnSpPr>
        <p:spPr>
          <a:xfrm flipV="1">
            <a:off x="2846927" y="1890817"/>
            <a:ext cx="0" cy="53851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021ECC7D-8B34-4F0B-A0DA-68070F03830C}"/>
              </a:ext>
            </a:extLst>
          </p:cNvPr>
          <p:cNvCxnSpPr>
            <a:cxnSpLocks/>
          </p:cNvCxnSpPr>
          <p:nvPr/>
        </p:nvCxnSpPr>
        <p:spPr>
          <a:xfrm flipV="1">
            <a:off x="5986019" y="1572492"/>
            <a:ext cx="0" cy="30925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C5BB586E-C51B-4B59-BDEF-CA0EC17C6BC8}"/>
              </a:ext>
            </a:extLst>
          </p:cNvPr>
          <p:cNvCxnSpPr>
            <a:cxnSpLocks/>
          </p:cNvCxnSpPr>
          <p:nvPr/>
        </p:nvCxnSpPr>
        <p:spPr>
          <a:xfrm flipV="1">
            <a:off x="10376947" y="2242588"/>
            <a:ext cx="525264" cy="33601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05B66435-9157-49A4-BD87-0717FDF2D200}"/>
              </a:ext>
            </a:extLst>
          </p:cNvPr>
          <p:cNvSpPr txBox="1"/>
          <p:nvPr/>
        </p:nvSpPr>
        <p:spPr>
          <a:xfrm>
            <a:off x="8866353" y="2519337"/>
            <a:ext cx="2800575" cy="523220"/>
          </a:xfrm>
          <a:prstGeom prst="rect">
            <a:avLst/>
          </a:prstGeom>
          <a:noFill/>
        </p:spPr>
        <p:txBody>
          <a:bodyPr wrap="none" rtlCol="0">
            <a:spAutoFit/>
          </a:bodyPr>
          <a:lstStyle/>
          <a:p>
            <a:pPr algn="ctr"/>
            <a:r>
              <a:rPr lang="en-US" altLang="zh-CN" sz="2800" b="1" dirty="0"/>
              <a:t>Sine tone from Tx</a:t>
            </a:r>
            <a:endParaRPr lang="en-US" sz="2800" b="1" dirty="0"/>
          </a:p>
        </p:txBody>
      </p:sp>
      <p:sp>
        <p:nvSpPr>
          <p:cNvPr id="29" name="文本框 28">
            <a:extLst>
              <a:ext uri="{FF2B5EF4-FFF2-40B4-BE49-F238E27FC236}">
                <a16:creationId xmlns:a16="http://schemas.microsoft.com/office/drawing/2014/main" id="{BEAB68EB-3FD7-4114-B6A9-B440B186EAA7}"/>
              </a:ext>
            </a:extLst>
          </p:cNvPr>
          <p:cNvSpPr txBox="1"/>
          <p:nvPr/>
        </p:nvSpPr>
        <p:spPr>
          <a:xfrm>
            <a:off x="3914976" y="5173615"/>
            <a:ext cx="2291782" cy="523220"/>
          </a:xfrm>
          <a:prstGeom prst="rect">
            <a:avLst/>
          </a:prstGeom>
          <a:noFill/>
        </p:spPr>
        <p:txBody>
          <a:bodyPr wrap="none" rtlCol="0">
            <a:spAutoFit/>
          </a:bodyPr>
          <a:lstStyle/>
          <a:p>
            <a:pPr algn="ctr"/>
            <a:r>
              <a:rPr lang="en-US" altLang="zh-CN" sz="2800" b="1" dirty="0"/>
              <a:t>Disabled state</a:t>
            </a:r>
            <a:endParaRPr lang="en-US" sz="2800" b="1" dirty="0"/>
          </a:p>
        </p:txBody>
      </p:sp>
      <p:sp>
        <p:nvSpPr>
          <p:cNvPr id="30" name="文本框 29">
            <a:extLst>
              <a:ext uri="{FF2B5EF4-FFF2-40B4-BE49-F238E27FC236}">
                <a16:creationId xmlns:a16="http://schemas.microsoft.com/office/drawing/2014/main" id="{7FE3DA7B-1250-4120-AC97-555D38320162}"/>
              </a:ext>
            </a:extLst>
          </p:cNvPr>
          <p:cNvSpPr txBox="1"/>
          <p:nvPr/>
        </p:nvSpPr>
        <p:spPr>
          <a:xfrm>
            <a:off x="8438639" y="5173615"/>
            <a:ext cx="2202014" cy="523220"/>
          </a:xfrm>
          <a:prstGeom prst="rect">
            <a:avLst/>
          </a:prstGeom>
          <a:noFill/>
        </p:spPr>
        <p:txBody>
          <a:bodyPr wrap="none" rtlCol="0">
            <a:spAutoFit/>
          </a:bodyPr>
          <a:lstStyle/>
          <a:p>
            <a:pPr algn="ctr"/>
            <a:r>
              <a:rPr lang="en-US" altLang="zh-CN" sz="2800" b="1" dirty="0"/>
              <a:t>Enabled state</a:t>
            </a:r>
            <a:endParaRPr lang="en-US" sz="2800" b="1" dirty="0"/>
          </a:p>
        </p:txBody>
      </p:sp>
      <p:sp>
        <p:nvSpPr>
          <p:cNvPr id="31" name="文本框 30">
            <a:extLst>
              <a:ext uri="{FF2B5EF4-FFF2-40B4-BE49-F238E27FC236}">
                <a16:creationId xmlns:a16="http://schemas.microsoft.com/office/drawing/2014/main" id="{52242CC9-3D86-42CB-AA89-EC71E1B0FE85}"/>
              </a:ext>
            </a:extLst>
          </p:cNvPr>
          <p:cNvSpPr txBox="1"/>
          <p:nvPr/>
        </p:nvSpPr>
        <p:spPr>
          <a:xfrm>
            <a:off x="6297050" y="2466376"/>
            <a:ext cx="2987514" cy="748154"/>
          </a:xfrm>
          <a:prstGeom prst="rect">
            <a:avLst/>
          </a:prstGeom>
          <a:noFill/>
        </p:spPr>
        <p:txBody>
          <a:bodyPr wrap="square" rtlCol="0">
            <a:spAutoFit/>
          </a:bodyPr>
          <a:lstStyle/>
          <a:p>
            <a:pPr algn="ctr">
              <a:lnSpc>
                <a:spcPts val="2500"/>
              </a:lnSpc>
            </a:pPr>
            <a:r>
              <a:rPr lang="en-US" altLang="zh-CN" sz="2800" b="1" dirty="0"/>
              <a:t>Phased-array received signal</a:t>
            </a:r>
            <a:endParaRPr lang="en-US" sz="2800" b="1" dirty="0"/>
          </a:p>
        </p:txBody>
      </p:sp>
      <p:pic>
        <p:nvPicPr>
          <p:cNvPr id="32" name="图形 31">
            <a:extLst>
              <a:ext uri="{FF2B5EF4-FFF2-40B4-BE49-F238E27FC236}">
                <a16:creationId xmlns:a16="http://schemas.microsoft.com/office/drawing/2014/main" id="{069AC171-CCA8-4521-A8F8-CC3873BC927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6200000">
            <a:off x="10718406" y="1477008"/>
            <a:ext cx="668082" cy="668082"/>
          </a:xfrm>
          <a:prstGeom prst="rect">
            <a:avLst/>
          </a:prstGeom>
        </p:spPr>
      </p:pic>
      <p:cxnSp>
        <p:nvCxnSpPr>
          <p:cNvPr id="33" name="直接箭头连接符 32">
            <a:extLst>
              <a:ext uri="{FF2B5EF4-FFF2-40B4-BE49-F238E27FC236}">
                <a16:creationId xmlns:a16="http://schemas.microsoft.com/office/drawing/2014/main" id="{8685D53D-55ED-4E86-ACE9-B01DCA382608}"/>
              </a:ext>
            </a:extLst>
          </p:cNvPr>
          <p:cNvCxnSpPr>
            <a:cxnSpLocks/>
          </p:cNvCxnSpPr>
          <p:nvPr/>
        </p:nvCxnSpPr>
        <p:spPr>
          <a:xfrm flipV="1">
            <a:off x="7476337" y="2330246"/>
            <a:ext cx="314470" cy="14825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0B374DE7-A47D-47D3-A5D5-A92B1736E028}"/>
              </a:ext>
            </a:extLst>
          </p:cNvPr>
          <p:cNvCxnSpPr>
            <a:cxnSpLocks/>
          </p:cNvCxnSpPr>
          <p:nvPr/>
        </p:nvCxnSpPr>
        <p:spPr>
          <a:xfrm>
            <a:off x="7521287" y="4076470"/>
            <a:ext cx="0" cy="2190461"/>
          </a:xfrm>
          <a:prstGeom prst="line">
            <a:avLst/>
          </a:prstGeom>
          <a:ln w="38100">
            <a:prstDash val="dash"/>
          </a:ln>
        </p:spPr>
        <p:style>
          <a:lnRef idx="1">
            <a:schemeClr val="accent1"/>
          </a:lnRef>
          <a:fillRef idx="0">
            <a:schemeClr val="accent1"/>
          </a:fillRef>
          <a:effectRef idx="0">
            <a:schemeClr val="accent1"/>
          </a:effectRef>
          <a:fontRef idx="minor">
            <a:schemeClr val="tx1"/>
          </a:fontRef>
        </p:style>
      </p:cxnSp>
      <p:sp>
        <p:nvSpPr>
          <p:cNvPr id="35" name="文本框 34">
            <a:extLst>
              <a:ext uri="{FF2B5EF4-FFF2-40B4-BE49-F238E27FC236}">
                <a16:creationId xmlns:a16="http://schemas.microsoft.com/office/drawing/2014/main" id="{CBD8AF32-4DA0-4913-8AC3-FD7AE72C429F}"/>
              </a:ext>
            </a:extLst>
          </p:cNvPr>
          <p:cNvSpPr txBox="1"/>
          <p:nvPr/>
        </p:nvSpPr>
        <p:spPr>
          <a:xfrm>
            <a:off x="624695" y="2926759"/>
            <a:ext cx="1499578" cy="575543"/>
          </a:xfrm>
          <a:prstGeom prst="rect">
            <a:avLst/>
          </a:prstGeom>
          <a:noFill/>
        </p:spPr>
        <p:txBody>
          <a:bodyPr wrap="none" rtlCol="0">
            <a:noAutofit/>
          </a:bodyPr>
          <a:lstStyle/>
          <a:p>
            <a:pPr algn="ctr"/>
            <a:r>
              <a:rPr lang="en-US" altLang="zh-CN" sz="2800" b="1" dirty="0"/>
              <a:t>RX starts</a:t>
            </a:r>
            <a:endParaRPr lang="en-US" sz="2800" b="1" dirty="0"/>
          </a:p>
        </p:txBody>
      </p:sp>
      <p:cxnSp>
        <p:nvCxnSpPr>
          <p:cNvPr id="36" name="直接连接符 35">
            <a:extLst>
              <a:ext uri="{FF2B5EF4-FFF2-40B4-BE49-F238E27FC236}">
                <a16:creationId xmlns:a16="http://schemas.microsoft.com/office/drawing/2014/main" id="{B3A8098D-4CC2-423A-93D4-A942828828A5}"/>
              </a:ext>
            </a:extLst>
          </p:cNvPr>
          <p:cNvCxnSpPr>
            <a:cxnSpLocks/>
          </p:cNvCxnSpPr>
          <p:nvPr/>
        </p:nvCxnSpPr>
        <p:spPr>
          <a:xfrm>
            <a:off x="2121795" y="2976408"/>
            <a:ext cx="0" cy="595798"/>
          </a:xfrm>
          <a:prstGeom prst="line">
            <a:avLst/>
          </a:prstGeom>
          <a:ln w="38100">
            <a:prstDash val="dash"/>
          </a:ln>
        </p:spPr>
        <p:style>
          <a:lnRef idx="1">
            <a:schemeClr val="accent1"/>
          </a:lnRef>
          <a:fillRef idx="0">
            <a:schemeClr val="accent1"/>
          </a:fillRef>
          <a:effectRef idx="0">
            <a:schemeClr val="accent1"/>
          </a:effectRef>
          <a:fontRef idx="minor">
            <a:schemeClr val="tx1"/>
          </a:fontRef>
        </p:style>
      </p:cxnSp>
      <p:cxnSp>
        <p:nvCxnSpPr>
          <p:cNvPr id="37" name="直接箭头连接符 36">
            <a:extLst>
              <a:ext uri="{FF2B5EF4-FFF2-40B4-BE49-F238E27FC236}">
                <a16:creationId xmlns:a16="http://schemas.microsoft.com/office/drawing/2014/main" id="{D22210DA-EB45-4CEF-B7FA-6E658545A202}"/>
              </a:ext>
            </a:extLst>
          </p:cNvPr>
          <p:cNvCxnSpPr>
            <a:cxnSpLocks/>
            <a:stCxn id="35" idx="3"/>
          </p:cNvCxnSpPr>
          <p:nvPr/>
        </p:nvCxnSpPr>
        <p:spPr>
          <a:xfrm>
            <a:off x="2124273" y="3214531"/>
            <a:ext cx="745447" cy="0"/>
          </a:xfrm>
          <a:prstGeom prst="straightConnector1">
            <a:avLst/>
          </a:prstGeom>
          <a:ln w="38100">
            <a:headEnd type="stealth" w="med" len="med"/>
            <a:tailEnd type="none" w="med" len="med"/>
          </a:ln>
        </p:spPr>
        <p:style>
          <a:lnRef idx="1">
            <a:schemeClr val="accent1"/>
          </a:lnRef>
          <a:fillRef idx="0">
            <a:schemeClr val="accent1"/>
          </a:fillRef>
          <a:effectRef idx="0">
            <a:schemeClr val="accent1"/>
          </a:effectRef>
          <a:fontRef idx="minor">
            <a:schemeClr val="tx1"/>
          </a:fontRef>
        </p:style>
      </p:cxnSp>
      <p:sp>
        <p:nvSpPr>
          <p:cNvPr id="38" name="文本框 37">
            <a:extLst>
              <a:ext uri="{FF2B5EF4-FFF2-40B4-BE49-F238E27FC236}">
                <a16:creationId xmlns:a16="http://schemas.microsoft.com/office/drawing/2014/main" id="{78323527-1393-4B4F-9844-D3A75C87D804}"/>
              </a:ext>
            </a:extLst>
          </p:cNvPr>
          <p:cNvSpPr txBox="1"/>
          <p:nvPr/>
        </p:nvSpPr>
        <p:spPr>
          <a:xfrm>
            <a:off x="2408284" y="2799025"/>
            <a:ext cx="1093569" cy="461665"/>
          </a:xfrm>
          <a:prstGeom prst="rect">
            <a:avLst/>
          </a:prstGeom>
          <a:noFill/>
        </p:spPr>
        <p:txBody>
          <a:bodyPr wrap="none" rtlCol="0">
            <a:spAutoFit/>
          </a:bodyPr>
          <a:lstStyle/>
          <a:p>
            <a:pPr algn="ctr"/>
            <a:r>
              <a:rPr lang="en-US" sz="2400" b="1" dirty="0"/>
              <a:t>~775ns</a:t>
            </a:r>
          </a:p>
        </p:txBody>
      </p:sp>
      <p:cxnSp>
        <p:nvCxnSpPr>
          <p:cNvPr id="39" name="直接连接符 38">
            <a:extLst>
              <a:ext uri="{FF2B5EF4-FFF2-40B4-BE49-F238E27FC236}">
                <a16:creationId xmlns:a16="http://schemas.microsoft.com/office/drawing/2014/main" id="{855C8F15-188D-49DF-9D14-7065BA8D780F}"/>
              </a:ext>
            </a:extLst>
          </p:cNvPr>
          <p:cNvCxnSpPr>
            <a:cxnSpLocks/>
          </p:cNvCxnSpPr>
          <p:nvPr/>
        </p:nvCxnSpPr>
        <p:spPr>
          <a:xfrm flipV="1">
            <a:off x="2853846" y="3134457"/>
            <a:ext cx="101599" cy="166373"/>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89CC1F78-D362-4604-91DF-80868E477476}"/>
              </a:ext>
            </a:extLst>
          </p:cNvPr>
          <p:cNvCxnSpPr>
            <a:cxnSpLocks/>
          </p:cNvCxnSpPr>
          <p:nvPr/>
        </p:nvCxnSpPr>
        <p:spPr>
          <a:xfrm flipV="1">
            <a:off x="2955445" y="3134457"/>
            <a:ext cx="101599" cy="166373"/>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1FC40C38-1B6F-4658-AD1E-4E403D352373}"/>
              </a:ext>
            </a:extLst>
          </p:cNvPr>
          <p:cNvCxnSpPr>
            <a:cxnSpLocks/>
          </p:cNvCxnSpPr>
          <p:nvPr/>
        </p:nvCxnSpPr>
        <p:spPr>
          <a:xfrm>
            <a:off x="3052900" y="3214531"/>
            <a:ext cx="694647" cy="0"/>
          </a:xfrm>
          <a:prstGeom prst="straightConnector1">
            <a:avLst/>
          </a:prstGeom>
          <a:ln w="38100">
            <a:headEnd type="none" w="med" len="med"/>
            <a:tailEnd type="stealth"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1658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10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par>
                                <p:cTn id="20" presetID="10" presetClass="entr" presetSubtype="0" fill="hold" grpId="0" nodeType="withEffect">
                                  <p:stCondLst>
                                    <p:cond delay="100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fade">
                                      <p:cBhvr>
                                        <p:cTn id="27" dur="500"/>
                                        <p:tgtEl>
                                          <p:spTgt spid="36"/>
                                        </p:tgtEl>
                                      </p:cBhvr>
                                    </p:animEffect>
                                  </p:childTnLst>
                                </p:cTn>
                              </p:par>
                              <p:par>
                                <p:cTn id="28" presetID="10" presetClass="entr" presetSubtype="0" fill="hold"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fade">
                                      <p:cBhvr>
                                        <p:cTn id="30" dur="500"/>
                                        <p:tgtEl>
                                          <p:spTgt spid="37"/>
                                        </p:tgtEl>
                                      </p:cBhvr>
                                    </p:animEffect>
                                  </p:childTnLst>
                                </p:cTn>
                              </p:par>
                              <p:par>
                                <p:cTn id="31" presetID="10" presetClass="entr" presetSubtype="0" fill="hold" nodeType="withEffect">
                                  <p:stCondLst>
                                    <p:cond delay="0"/>
                                  </p:stCondLst>
                                  <p:childTnLst>
                                    <p:set>
                                      <p:cBhvr>
                                        <p:cTn id="32" dur="1" fill="hold">
                                          <p:stCondLst>
                                            <p:cond delay="0"/>
                                          </p:stCondLst>
                                        </p:cTn>
                                        <p:tgtEl>
                                          <p:spTgt spid="39"/>
                                        </p:tgtEl>
                                        <p:attrNameLst>
                                          <p:attrName>style.visibility</p:attrName>
                                        </p:attrNameLst>
                                      </p:cBhvr>
                                      <p:to>
                                        <p:strVal val="visible"/>
                                      </p:to>
                                    </p:set>
                                    <p:animEffect transition="in" filter="fade">
                                      <p:cBhvr>
                                        <p:cTn id="33" dur="500"/>
                                        <p:tgtEl>
                                          <p:spTgt spid="39"/>
                                        </p:tgtEl>
                                      </p:cBhvr>
                                    </p:animEffect>
                                  </p:childTnLst>
                                </p:cTn>
                              </p:par>
                              <p:par>
                                <p:cTn id="34" presetID="10" presetClass="entr" presetSubtype="0" fill="hold" nodeType="with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fade">
                                      <p:cBhvr>
                                        <p:cTn id="36" dur="500"/>
                                        <p:tgtEl>
                                          <p:spTgt spid="40"/>
                                        </p:tgtEl>
                                      </p:cBhvr>
                                    </p:animEffect>
                                  </p:childTnLst>
                                </p:cTn>
                              </p:par>
                              <p:par>
                                <p:cTn id="37" presetID="10" presetClass="entr" presetSubtype="0" fill="hold" nodeType="with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fade">
                                      <p:cBhvr>
                                        <p:cTn id="39" dur="500"/>
                                        <p:tgtEl>
                                          <p:spTgt spid="4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par>
                                <p:cTn id="43" presetID="10" presetClass="entr" presetSubtype="0" fill="hold" nodeType="with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500"/>
                                        <p:tgtEl>
                                          <p:spTgt spid="13"/>
                                        </p:tgtEl>
                                      </p:cBhvr>
                                    </p:animEffect>
                                  </p:childTnLst>
                                </p:cTn>
                              </p:par>
                            </p:childTnLst>
                          </p:cTn>
                        </p:par>
                        <p:par>
                          <p:cTn id="46" fill="hold">
                            <p:stCondLst>
                              <p:cond delay="500"/>
                            </p:stCondLst>
                            <p:childTnLst>
                              <p:par>
                                <p:cTn id="47" presetID="10" presetClass="entr" presetSubtype="0" fill="hold" nodeType="after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500"/>
                                        <p:tgtEl>
                                          <p:spTgt spid="1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500"/>
                                        <p:tgtEl>
                                          <p:spTgt spid="17"/>
                                        </p:tgtEl>
                                      </p:cBhvr>
                                    </p:animEffect>
                                  </p:childTnLst>
                                </p:cTn>
                              </p:par>
                              <p:par>
                                <p:cTn id="53" presetID="10" presetClass="entr" presetSubtype="0" fill="hold" nodeType="with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childTnLst>
                          </p:cTn>
                        </p:par>
                        <p:par>
                          <p:cTn id="56" fill="hold">
                            <p:stCondLst>
                              <p:cond delay="1000"/>
                            </p:stCondLst>
                            <p:childTnLst>
                              <p:par>
                                <p:cTn id="57" presetID="10" presetClass="entr" presetSubtype="0" fill="hold"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500"/>
                                        <p:tgtEl>
                                          <p:spTgt spid="1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500"/>
                                        <p:tgtEl>
                                          <p:spTgt spid="20"/>
                                        </p:tgtEl>
                                      </p:cBhvr>
                                    </p:animEffect>
                                  </p:childTnLst>
                                </p:cTn>
                              </p:par>
                              <p:par>
                                <p:cTn id="63" presetID="10" presetClass="entr" presetSubtype="0" fill="hold" nodeType="withEffect">
                                  <p:stCondLst>
                                    <p:cond delay="0"/>
                                  </p:stCondLst>
                                  <p:childTnLst>
                                    <p:set>
                                      <p:cBhvr>
                                        <p:cTn id="64" dur="1" fill="hold">
                                          <p:stCondLst>
                                            <p:cond delay="0"/>
                                          </p:stCondLst>
                                        </p:cTn>
                                        <p:tgtEl>
                                          <p:spTgt spid="15"/>
                                        </p:tgtEl>
                                        <p:attrNameLst>
                                          <p:attrName>style.visibility</p:attrName>
                                        </p:attrNameLst>
                                      </p:cBhvr>
                                      <p:to>
                                        <p:strVal val="visible"/>
                                      </p:to>
                                    </p:set>
                                    <p:animEffect transition="in" filter="fade">
                                      <p:cBhvr>
                                        <p:cTn id="65" dur="500"/>
                                        <p:tgtEl>
                                          <p:spTgt spid="15"/>
                                        </p:tgtEl>
                                      </p:cBhvr>
                                    </p:animEffect>
                                  </p:childTnLst>
                                </p:cTn>
                              </p:par>
                            </p:childTnLst>
                          </p:cTn>
                        </p:par>
                        <p:par>
                          <p:cTn id="66" fill="hold">
                            <p:stCondLst>
                              <p:cond delay="1500"/>
                            </p:stCondLst>
                            <p:childTnLst>
                              <p:par>
                                <p:cTn id="67" presetID="10" presetClass="entr" presetSubtype="0" fill="hold" nodeType="afterEffect">
                                  <p:stCondLst>
                                    <p:cond delay="0"/>
                                  </p:stCondLst>
                                  <p:childTnLst>
                                    <p:set>
                                      <p:cBhvr>
                                        <p:cTn id="68" dur="1" fill="hold">
                                          <p:stCondLst>
                                            <p:cond delay="0"/>
                                          </p:stCondLst>
                                        </p:cTn>
                                        <p:tgtEl>
                                          <p:spTgt spid="21"/>
                                        </p:tgtEl>
                                        <p:attrNameLst>
                                          <p:attrName>style.visibility</p:attrName>
                                        </p:attrNameLst>
                                      </p:cBhvr>
                                      <p:to>
                                        <p:strVal val="visible"/>
                                      </p:to>
                                    </p:set>
                                    <p:animEffect transition="in" filter="fade">
                                      <p:cBhvr>
                                        <p:cTn id="69" dur="500"/>
                                        <p:tgtEl>
                                          <p:spTgt spid="2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2"/>
                                        </p:tgtEl>
                                        <p:attrNameLst>
                                          <p:attrName>style.visibility</p:attrName>
                                        </p:attrNameLst>
                                      </p:cBhvr>
                                      <p:to>
                                        <p:strVal val="visible"/>
                                      </p:to>
                                    </p:set>
                                    <p:animEffect transition="in" filter="fade">
                                      <p:cBhvr>
                                        <p:cTn id="72" dur="500"/>
                                        <p:tgtEl>
                                          <p:spTgt spid="22"/>
                                        </p:tgtEl>
                                      </p:cBhvr>
                                    </p:animEffect>
                                  </p:childTnLst>
                                </p:cTn>
                              </p:par>
                              <p:par>
                                <p:cTn id="73" presetID="10" presetClass="entr" presetSubtype="0" fill="hold" nodeType="withEffect">
                                  <p:stCondLst>
                                    <p:cond delay="0"/>
                                  </p:stCondLst>
                                  <p:childTnLst>
                                    <p:set>
                                      <p:cBhvr>
                                        <p:cTn id="74" dur="1" fill="hold">
                                          <p:stCondLst>
                                            <p:cond delay="0"/>
                                          </p:stCondLst>
                                        </p:cTn>
                                        <p:tgtEl>
                                          <p:spTgt spid="34"/>
                                        </p:tgtEl>
                                        <p:attrNameLst>
                                          <p:attrName>style.visibility</p:attrName>
                                        </p:attrNameLst>
                                      </p:cBhvr>
                                      <p:to>
                                        <p:strVal val="visible"/>
                                      </p:to>
                                    </p:set>
                                    <p:animEffect transition="in" filter="fade">
                                      <p:cBhvr>
                                        <p:cTn id="7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7" grpId="0"/>
      <p:bldP spid="20" grpId="0"/>
      <p:bldP spid="22" grpId="0"/>
      <p:bldP spid="29" grpId="0"/>
      <p:bldP spid="30" grpId="0"/>
      <p:bldP spid="3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511564" cy="1143000"/>
          </a:xfrm>
        </p:spPr>
        <p:txBody>
          <a:bodyPr/>
          <a:lstStyle/>
          <a:p>
            <a:r>
              <a:rPr lang="en-US" altLang="zh-CN" dirty="0"/>
              <a:t>Overview</a:t>
            </a:r>
            <a:endParaRPr lang="en-US" dirty="0"/>
          </a:p>
        </p:txBody>
      </p:sp>
      <p:sp>
        <p:nvSpPr>
          <p:cNvPr id="5" name="TextBox 4"/>
          <p:cNvSpPr txBox="1"/>
          <p:nvPr/>
        </p:nvSpPr>
        <p:spPr>
          <a:xfrm>
            <a:off x="1057044" y="1400175"/>
            <a:ext cx="9763356" cy="4005648"/>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altLang="zh-CN" sz="2800" dirty="0">
                <a:solidFill>
                  <a:schemeClr val="bg1">
                    <a:lumMod val="65000"/>
                  </a:schemeClr>
                </a:solidFill>
                <a:latin typeface="Arial" panose="020B0604020202020204" pitchFamily="34" charset="0"/>
                <a:cs typeface="Arial" panose="020B0604020202020204" pitchFamily="34" charset="0"/>
              </a:rPr>
              <a:t>Flexible data path</a:t>
            </a:r>
          </a:p>
          <a:p>
            <a:pPr marL="800100" lvl="1" indent="-342900">
              <a:lnSpc>
                <a:spcPct val="150000"/>
              </a:lnSpc>
              <a:buClr>
                <a:srgbClr val="0000CC"/>
              </a:buClr>
              <a:buFont typeface="Arial" panose="020B0604020202020204" pitchFamily="34" charset="0"/>
              <a:buChar char="•"/>
            </a:pPr>
            <a:r>
              <a:rPr lang="en-US" altLang="zh-CN" sz="2000" dirty="0">
                <a:solidFill>
                  <a:schemeClr val="bg1">
                    <a:lumMod val="65000"/>
                  </a:schemeClr>
                </a:solidFill>
                <a:latin typeface="Arial" panose="020B0604020202020204" pitchFamily="34" charset="0"/>
                <a:cs typeface="Arial" panose="020B0604020202020204" pitchFamily="34" charset="0"/>
              </a:rPr>
              <a:t>Interface with SDR or GHz baseband converter</a:t>
            </a:r>
          </a:p>
          <a:p>
            <a:pPr marL="342900" indent="-342900">
              <a:lnSpc>
                <a:spcPct val="150000"/>
              </a:lnSpc>
              <a:buClr>
                <a:srgbClr val="0000CC"/>
              </a:buClr>
              <a:buFont typeface="Wingdings" panose="05000000000000000000" pitchFamily="2" charset="2"/>
              <a:buChar char="Ø"/>
            </a:pPr>
            <a:r>
              <a:rPr lang="en-US" altLang="zh-CN" sz="2800" dirty="0">
                <a:solidFill>
                  <a:schemeClr val="bg1">
                    <a:lumMod val="65000"/>
                  </a:schemeClr>
                </a:solidFill>
                <a:latin typeface="Arial" panose="020B0604020202020204" pitchFamily="34" charset="0"/>
                <a:cs typeface="Arial" panose="020B0604020202020204" pitchFamily="34" charset="0"/>
              </a:rPr>
              <a:t>R</a:t>
            </a:r>
            <a:r>
              <a:rPr lang="en-US" sz="2800" dirty="0">
                <a:solidFill>
                  <a:schemeClr val="bg1">
                    <a:lumMod val="65000"/>
                  </a:schemeClr>
                </a:solidFill>
                <a:latin typeface="Arial" panose="020B0604020202020204" pitchFamily="34" charset="0"/>
                <a:cs typeface="Arial" panose="020B0604020202020204" pitchFamily="34" charset="0"/>
              </a:rPr>
              <a:t>eal time control path</a:t>
            </a:r>
          </a:p>
          <a:p>
            <a:pPr marL="800100" lvl="1" indent="-342900">
              <a:lnSpc>
                <a:spcPct val="150000"/>
              </a:lnSpc>
              <a:buClr>
                <a:srgbClr val="0000CC"/>
              </a:buClr>
              <a:buFont typeface="Arial" panose="020B0604020202020204" pitchFamily="34" charset="0"/>
              <a:buChar char="•"/>
            </a:pPr>
            <a:r>
              <a:rPr lang="en-US" sz="2000" dirty="0">
                <a:solidFill>
                  <a:schemeClr val="bg1">
                    <a:lumMod val="65000"/>
                  </a:schemeClr>
                </a:solidFill>
                <a:latin typeface="Arial" panose="020B0604020202020204" pitchFamily="34" charset="0"/>
                <a:cs typeface="Arial" panose="020B0604020202020204" pitchFamily="34" charset="0"/>
              </a:rPr>
              <a:t>Sub-µs latency: can do fast beam sweeping</a:t>
            </a:r>
          </a:p>
          <a:p>
            <a:pPr marL="342900" indent="-342900">
              <a:lnSpc>
                <a:spcPct val="150000"/>
              </a:lnSpc>
              <a:buClr>
                <a:srgbClr val="0000CC"/>
              </a:buClr>
              <a:buFont typeface="Wingdings" panose="05000000000000000000" pitchFamily="2" charset="2"/>
              <a:buChar char="Ø"/>
            </a:pPr>
            <a:r>
              <a:rPr lang="it-IT" sz="2800" dirty="0">
                <a:latin typeface="Arial" panose="020B0604020202020204" pitchFamily="34" charset="0"/>
                <a:cs typeface="Arial" panose="020B0604020202020204" pitchFamily="34" charset="0"/>
              </a:rPr>
              <a:t>Reconfigurable beam pattern</a:t>
            </a:r>
          </a:p>
          <a:p>
            <a:pPr marL="342900" indent="-342900">
              <a:lnSpc>
                <a:spcPct val="150000"/>
              </a:lnSpc>
              <a:buClr>
                <a:srgbClr val="0000CC"/>
              </a:buClr>
              <a:buFont typeface="Wingdings" panose="05000000000000000000" pitchFamily="2" charset="2"/>
              <a:buChar char="Ø"/>
            </a:pPr>
            <a:r>
              <a:rPr lang="it-IT" sz="2800" dirty="0">
                <a:solidFill>
                  <a:schemeClr val="bg1">
                    <a:lumMod val="65000"/>
                  </a:schemeClr>
                </a:solidFill>
                <a:latin typeface="Arial" panose="020B0604020202020204" pitchFamily="34" charset="0"/>
                <a:cs typeface="Arial" panose="020B0604020202020204" pitchFamily="34" charset="0"/>
              </a:rPr>
              <a:t>Massive MIMO mmWave radio/radar </a:t>
            </a:r>
          </a:p>
          <a:p>
            <a:pPr marL="800100" lvl="1" indent="-342900">
              <a:lnSpc>
                <a:spcPct val="150000"/>
              </a:lnSpc>
              <a:buClr>
                <a:srgbClr val="0000CC"/>
              </a:buClr>
              <a:buFont typeface="Arial" panose="020B0604020202020204" pitchFamily="34" charset="0"/>
              <a:buChar char="•"/>
            </a:pPr>
            <a:r>
              <a:rPr lang="it-IT" sz="2000" dirty="0">
                <a:solidFill>
                  <a:schemeClr val="bg1">
                    <a:lumMod val="65000"/>
                  </a:schemeClr>
                </a:solidFill>
                <a:latin typeface="Arial" panose="020B0604020202020204" pitchFamily="34" charset="0"/>
                <a:cs typeface="Arial" panose="020B0604020202020204" pitchFamily="34" charset="0"/>
              </a:rPr>
              <a:t>Restructuring commodity 802.11ad radio, low cost and real world case</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21</a:t>
            </a:fld>
            <a:endParaRPr lang="en-US" dirty="0"/>
          </a:p>
        </p:txBody>
      </p:sp>
      <p:pic>
        <p:nvPicPr>
          <p:cNvPr id="6" name="图片 5">
            <a:extLst>
              <a:ext uri="{FF2B5EF4-FFF2-40B4-BE49-F238E27FC236}">
                <a16:creationId xmlns:a16="http://schemas.microsoft.com/office/drawing/2014/main" id="{D62158C3-9795-4B3E-B0B0-25D4CC8457A0}"/>
              </a:ext>
            </a:extLst>
          </p:cNvPr>
          <p:cNvPicPr>
            <a:picLocks noChangeAspect="1"/>
          </p:cNvPicPr>
          <p:nvPr/>
        </p:nvPicPr>
        <p:blipFill>
          <a:blip r:embed="rId3"/>
          <a:stretch>
            <a:fillRect/>
          </a:stretch>
        </p:blipFill>
        <p:spPr>
          <a:xfrm>
            <a:off x="7251927" y="2246899"/>
            <a:ext cx="4940073" cy="1973519"/>
          </a:xfrm>
          <a:prstGeom prst="rect">
            <a:avLst/>
          </a:prstGeom>
        </p:spPr>
      </p:pic>
    </p:spTree>
    <p:extLst>
      <p:ext uri="{BB962C8B-B14F-4D97-AF65-F5344CB8AC3E}">
        <p14:creationId xmlns:p14="http://schemas.microsoft.com/office/powerpoint/2010/main" val="25178934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E9D193-B7B4-4F5A-9F88-1A8847F060AB}"/>
              </a:ext>
            </a:extLst>
          </p:cNvPr>
          <p:cNvSpPr>
            <a:spLocks noGrp="1"/>
          </p:cNvSpPr>
          <p:nvPr>
            <p:ph type="title"/>
          </p:nvPr>
        </p:nvSpPr>
        <p:spPr/>
        <p:txBody>
          <a:bodyPr/>
          <a:lstStyle/>
          <a:p>
            <a:r>
              <a:rPr lang="en-US" dirty="0"/>
              <a:t>Phased Array Reconfiguration</a:t>
            </a:r>
          </a:p>
        </p:txBody>
      </p:sp>
      <p:graphicFrame>
        <p:nvGraphicFramePr>
          <p:cNvPr id="4" name="表格 3">
            <a:extLst>
              <a:ext uri="{FF2B5EF4-FFF2-40B4-BE49-F238E27FC236}">
                <a16:creationId xmlns:a16="http://schemas.microsoft.com/office/drawing/2014/main" id="{98662D86-E614-4B55-A41B-8C32FF478254}"/>
              </a:ext>
            </a:extLst>
          </p:cNvPr>
          <p:cNvGraphicFramePr>
            <a:graphicFrameLocks noGrp="1"/>
          </p:cNvGraphicFramePr>
          <p:nvPr>
            <p:extLst>
              <p:ext uri="{D42A27DB-BD31-4B8C-83A1-F6EECF244321}">
                <p14:modId xmlns:p14="http://schemas.microsoft.com/office/powerpoint/2010/main" val="677327204"/>
              </p:ext>
            </p:extLst>
          </p:nvPr>
        </p:nvGraphicFramePr>
        <p:xfrm>
          <a:off x="6423494" y="1378290"/>
          <a:ext cx="2976144" cy="2743200"/>
        </p:xfrm>
        <a:graphic>
          <a:graphicData uri="http://schemas.openxmlformats.org/drawingml/2006/table">
            <a:tbl>
              <a:tblPr firstRow="1" bandRow="1">
                <a:tableStyleId>{5940675A-B579-460E-94D1-54222C63F5DA}</a:tableStyleId>
              </a:tblPr>
              <a:tblGrid>
                <a:gridCol w="496024">
                  <a:extLst>
                    <a:ext uri="{9D8B030D-6E8A-4147-A177-3AD203B41FA5}">
                      <a16:colId xmlns:a16="http://schemas.microsoft.com/office/drawing/2014/main" val="3740737442"/>
                    </a:ext>
                  </a:extLst>
                </a:gridCol>
                <a:gridCol w="496024">
                  <a:extLst>
                    <a:ext uri="{9D8B030D-6E8A-4147-A177-3AD203B41FA5}">
                      <a16:colId xmlns:a16="http://schemas.microsoft.com/office/drawing/2014/main" val="2807103665"/>
                    </a:ext>
                  </a:extLst>
                </a:gridCol>
                <a:gridCol w="496024">
                  <a:extLst>
                    <a:ext uri="{9D8B030D-6E8A-4147-A177-3AD203B41FA5}">
                      <a16:colId xmlns:a16="http://schemas.microsoft.com/office/drawing/2014/main" val="2810221529"/>
                    </a:ext>
                  </a:extLst>
                </a:gridCol>
                <a:gridCol w="496024">
                  <a:extLst>
                    <a:ext uri="{9D8B030D-6E8A-4147-A177-3AD203B41FA5}">
                      <a16:colId xmlns:a16="http://schemas.microsoft.com/office/drawing/2014/main" val="338303082"/>
                    </a:ext>
                  </a:extLst>
                </a:gridCol>
                <a:gridCol w="496024">
                  <a:extLst>
                    <a:ext uri="{9D8B030D-6E8A-4147-A177-3AD203B41FA5}">
                      <a16:colId xmlns:a16="http://schemas.microsoft.com/office/drawing/2014/main" val="3222400622"/>
                    </a:ext>
                  </a:extLst>
                </a:gridCol>
                <a:gridCol w="496024">
                  <a:extLst>
                    <a:ext uri="{9D8B030D-6E8A-4147-A177-3AD203B41FA5}">
                      <a16:colId xmlns:a16="http://schemas.microsoft.com/office/drawing/2014/main" val="3493409130"/>
                    </a:ext>
                  </a:extLst>
                </a:gridCol>
              </a:tblGrid>
              <a:tr h="449686">
                <a:tc>
                  <a:txBody>
                    <a:bodyPr/>
                    <a:lstStyle/>
                    <a:p>
                      <a:pPr algn="ct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24</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22</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6</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8</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6767545"/>
                  </a:ext>
                </a:extLst>
              </a:tr>
              <a:tr h="449686">
                <a:tc>
                  <a:txBody>
                    <a:bodyPr/>
                    <a:lstStyle/>
                    <a:p>
                      <a:pPr algn="ctr"/>
                      <a:r>
                        <a:rPr lang="en-US" altLang="zh-CN" sz="2400" b="1" dirty="0"/>
                        <a:t>19</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17</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23</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7</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3</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17269261"/>
                  </a:ext>
                </a:extLst>
              </a:tr>
              <a:tr h="449686">
                <a:tc>
                  <a:txBody>
                    <a:bodyPr/>
                    <a:lstStyle/>
                    <a:p>
                      <a:pPr algn="ctr"/>
                      <a:r>
                        <a:rPr lang="en-US" altLang="zh-CN" sz="2400" b="1" dirty="0"/>
                        <a:t>20</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18</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21</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5</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2</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4</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82288162"/>
                  </a:ext>
                </a:extLst>
              </a:tr>
              <a:tr h="449686">
                <a:tc>
                  <a:txBody>
                    <a:bodyPr/>
                    <a:lstStyle/>
                    <a:p>
                      <a:pPr algn="ctr"/>
                      <a:r>
                        <a:rPr lang="en-US" altLang="zh-CN" sz="2400" b="1" dirty="0"/>
                        <a:t>28</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27</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26</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9</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11</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12</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52012443"/>
                  </a:ext>
                </a:extLst>
              </a:tr>
              <a:tr h="449686">
                <a:tc>
                  <a:txBody>
                    <a:bodyPr/>
                    <a:lstStyle/>
                    <a:p>
                      <a:pPr algn="ctr"/>
                      <a:r>
                        <a:rPr lang="en-US" altLang="zh-CN" sz="2400" b="1" dirty="0"/>
                        <a:t>25</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29</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32</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16</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13</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10</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32415462"/>
                  </a:ext>
                </a:extLst>
              </a:tr>
              <a:tr h="449686">
                <a:tc>
                  <a:txBody>
                    <a:bodyPr/>
                    <a:lstStyle/>
                    <a:p>
                      <a:pPr algn="ct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31</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30</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14</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r>
                        <a:rPr lang="en-US" altLang="zh-CN" sz="2400" b="1" dirty="0"/>
                        <a:t>15</a:t>
                      </a: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tc>
                  <a:txBody>
                    <a:bodyPr/>
                    <a:lstStyle/>
                    <a:p>
                      <a:pPr algn="ctr"/>
                      <a:endParaRPr lang="en-US" sz="2400" b="1" dirty="0"/>
                    </a:p>
                  </a:txBody>
                  <a:tcPr anchor="ctr">
                    <a:lnL w="76200" cap="flat" cmpd="sng" algn="ctr">
                      <a:solidFill>
                        <a:schemeClr val="tx1"/>
                      </a:solidFill>
                      <a:prstDash val="solid"/>
                      <a:round/>
                      <a:headEnd type="none" w="med" len="med"/>
                      <a:tailEnd type="none" w="med" len="med"/>
                    </a:lnL>
                    <a:lnR w="76200" cap="flat" cmpd="sng" algn="ctr">
                      <a:solidFill>
                        <a:schemeClr val="tx1"/>
                      </a:solidFill>
                      <a:prstDash val="solid"/>
                      <a:round/>
                      <a:headEnd type="none" w="med" len="med"/>
                      <a:tailEnd type="none" w="med" len="med"/>
                    </a:lnR>
                    <a:lnT w="76200" cap="flat" cmpd="sng" algn="ctr">
                      <a:solidFill>
                        <a:schemeClr val="tx1"/>
                      </a:solidFill>
                      <a:prstDash val="solid"/>
                      <a:round/>
                      <a:headEnd type="none" w="med" len="med"/>
                      <a:tailEnd type="none" w="med" len="med"/>
                    </a:lnT>
                    <a:lnB w="762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51026708"/>
                  </a:ext>
                </a:extLst>
              </a:tr>
            </a:tbl>
          </a:graphicData>
        </a:graphic>
      </p:graphicFrame>
      <p:grpSp>
        <p:nvGrpSpPr>
          <p:cNvPr id="24" name="组合 23">
            <a:extLst>
              <a:ext uri="{FF2B5EF4-FFF2-40B4-BE49-F238E27FC236}">
                <a16:creationId xmlns:a16="http://schemas.microsoft.com/office/drawing/2014/main" id="{36C9268F-6EDC-4BB1-A47F-B607ECD5C008}"/>
              </a:ext>
            </a:extLst>
          </p:cNvPr>
          <p:cNvGrpSpPr/>
          <p:nvPr/>
        </p:nvGrpSpPr>
        <p:grpSpPr>
          <a:xfrm>
            <a:off x="2118898" y="1372645"/>
            <a:ext cx="4026264" cy="2696454"/>
            <a:chOff x="-378496" y="1575188"/>
            <a:chExt cx="7563628" cy="5065483"/>
          </a:xfrm>
        </p:grpSpPr>
        <p:pic>
          <p:nvPicPr>
            <p:cNvPr id="3" name="图片 2">
              <a:extLst>
                <a:ext uri="{FF2B5EF4-FFF2-40B4-BE49-F238E27FC236}">
                  <a16:creationId xmlns:a16="http://schemas.microsoft.com/office/drawing/2014/main" id="{5A7DE5D3-3B4A-4C06-93DE-A0F160BB044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1455" y="1575188"/>
              <a:ext cx="5072932" cy="5065483"/>
            </a:xfrm>
            <a:prstGeom prst="rect">
              <a:avLst/>
            </a:prstGeom>
          </p:spPr>
        </p:pic>
        <p:sp>
          <p:nvSpPr>
            <p:cNvPr id="5" name="箭头: 右 4">
              <a:extLst>
                <a:ext uri="{FF2B5EF4-FFF2-40B4-BE49-F238E27FC236}">
                  <a16:creationId xmlns:a16="http://schemas.microsoft.com/office/drawing/2014/main" id="{B5AC1DD5-8209-4B6C-BD8B-1AFFF59FFF73}"/>
                </a:ext>
              </a:extLst>
            </p:cNvPr>
            <p:cNvSpPr/>
            <p:nvPr/>
          </p:nvSpPr>
          <p:spPr>
            <a:xfrm>
              <a:off x="6403593" y="1670483"/>
              <a:ext cx="781539" cy="422031"/>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6" name="箭头: 右 5">
              <a:extLst>
                <a:ext uri="{FF2B5EF4-FFF2-40B4-BE49-F238E27FC236}">
                  <a16:creationId xmlns:a16="http://schemas.microsoft.com/office/drawing/2014/main" id="{99244113-8ADA-4087-A836-C3E3CE4E88CC}"/>
                </a:ext>
              </a:extLst>
            </p:cNvPr>
            <p:cNvSpPr/>
            <p:nvPr/>
          </p:nvSpPr>
          <p:spPr>
            <a:xfrm>
              <a:off x="6403593" y="2554255"/>
              <a:ext cx="781539" cy="422031"/>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7" name="箭头: 右 6">
              <a:extLst>
                <a:ext uri="{FF2B5EF4-FFF2-40B4-BE49-F238E27FC236}">
                  <a16:creationId xmlns:a16="http://schemas.microsoft.com/office/drawing/2014/main" id="{92875D76-7E80-4ABB-BDC8-742E49E39919}"/>
                </a:ext>
              </a:extLst>
            </p:cNvPr>
            <p:cNvSpPr/>
            <p:nvPr/>
          </p:nvSpPr>
          <p:spPr>
            <a:xfrm>
              <a:off x="6403593" y="3438027"/>
              <a:ext cx="781539" cy="422031"/>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箭头: 右 7">
              <a:extLst>
                <a:ext uri="{FF2B5EF4-FFF2-40B4-BE49-F238E27FC236}">
                  <a16:creationId xmlns:a16="http://schemas.microsoft.com/office/drawing/2014/main" id="{49690E28-39FF-4D9C-9731-6C317E1593D4}"/>
                </a:ext>
              </a:extLst>
            </p:cNvPr>
            <p:cNvSpPr/>
            <p:nvPr/>
          </p:nvSpPr>
          <p:spPr>
            <a:xfrm>
              <a:off x="6403593" y="4321799"/>
              <a:ext cx="781539" cy="422031"/>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9" name="箭头: 右 8">
              <a:extLst>
                <a:ext uri="{FF2B5EF4-FFF2-40B4-BE49-F238E27FC236}">
                  <a16:creationId xmlns:a16="http://schemas.microsoft.com/office/drawing/2014/main" id="{ECF8BD4A-FCD5-48BB-B338-BA73F87F1255}"/>
                </a:ext>
              </a:extLst>
            </p:cNvPr>
            <p:cNvSpPr/>
            <p:nvPr/>
          </p:nvSpPr>
          <p:spPr>
            <a:xfrm>
              <a:off x="6403593" y="5205571"/>
              <a:ext cx="781539" cy="422031"/>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10" name="箭头: 右 9">
              <a:extLst>
                <a:ext uri="{FF2B5EF4-FFF2-40B4-BE49-F238E27FC236}">
                  <a16:creationId xmlns:a16="http://schemas.microsoft.com/office/drawing/2014/main" id="{FA7305B2-8D44-418B-A947-F0B2EB58B40A}"/>
                </a:ext>
              </a:extLst>
            </p:cNvPr>
            <p:cNvSpPr/>
            <p:nvPr/>
          </p:nvSpPr>
          <p:spPr>
            <a:xfrm>
              <a:off x="6403593" y="6089344"/>
              <a:ext cx="781539" cy="422031"/>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cxnSp>
          <p:nvCxnSpPr>
            <p:cNvPr id="11" name="直接箭头连接符 10">
              <a:extLst>
                <a:ext uri="{FF2B5EF4-FFF2-40B4-BE49-F238E27FC236}">
                  <a16:creationId xmlns:a16="http://schemas.microsoft.com/office/drawing/2014/main" id="{D604DCA3-A5DA-4193-AFA0-2625AC9F4B98}"/>
                </a:ext>
              </a:extLst>
            </p:cNvPr>
            <p:cNvCxnSpPr>
              <a:cxnSpLocks/>
            </p:cNvCxnSpPr>
            <p:nvPr/>
          </p:nvCxnSpPr>
          <p:spPr>
            <a:xfrm flipV="1">
              <a:off x="-378496" y="3786779"/>
              <a:ext cx="1188720" cy="2"/>
            </a:xfrm>
            <a:prstGeom prst="straightConnector1">
              <a:avLst/>
            </a:prstGeom>
            <a:ln w="76200" cap="sq">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BB8EE5D9-B343-42C3-B5A4-A2960F948F35}"/>
                </a:ext>
              </a:extLst>
            </p:cNvPr>
            <p:cNvCxnSpPr>
              <a:cxnSpLocks/>
            </p:cNvCxnSpPr>
            <p:nvPr/>
          </p:nvCxnSpPr>
          <p:spPr>
            <a:xfrm flipV="1">
              <a:off x="-378495" y="2559611"/>
              <a:ext cx="0" cy="1188720"/>
            </a:xfrm>
            <a:prstGeom prst="straightConnector1">
              <a:avLst/>
            </a:prstGeom>
            <a:ln w="76200" cap="sq">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55F0397-A4C8-4FC4-8314-9B5BB1079E48}"/>
                </a:ext>
              </a:extLst>
            </p:cNvPr>
            <p:cNvSpPr txBox="1"/>
            <p:nvPr/>
          </p:nvSpPr>
          <p:spPr>
            <a:xfrm>
              <a:off x="420191" y="3734044"/>
              <a:ext cx="524504" cy="584775"/>
            </a:xfrm>
            <a:prstGeom prst="rect">
              <a:avLst/>
            </a:prstGeom>
            <a:noFill/>
          </p:spPr>
          <p:txBody>
            <a:bodyPr wrap="square" rtlCol="0">
              <a:spAutoFit/>
            </a:bodyPr>
            <a:lstStyle/>
            <a:p>
              <a:pPr algn="ctr" defTabSz="691286"/>
              <a:r>
                <a:rPr lang="en-US" sz="3200" b="1" dirty="0"/>
                <a:t>X</a:t>
              </a:r>
            </a:p>
          </p:txBody>
        </p:sp>
        <p:sp>
          <p:nvSpPr>
            <p:cNvPr id="14" name="文本框 13">
              <a:extLst>
                <a:ext uri="{FF2B5EF4-FFF2-40B4-BE49-F238E27FC236}">
                  <a16:creationId xmlns:a16="http://schemas.microsoft.com/office/drawing/2014/main" id="{D541EA0A-2CC7-4E39-A37B-59180B6C4CEB}"/>
                </a:ext>
              </a:extLst>
            </p:cNvPr>
            <p:cNvSpPr txBox="1"/>
            <p:nvPr/>
          </p:nvSpPr>
          <p:spPr>
            <a:xfrm>
              <a:off x="-321922" y="2237576"/>
              <a:ext cx="505267" cy="584775"/>
            </a:xfrm>
            <a:prstGeom prst="rect">
              <a:avLst/>
            </a:prstGeom>
            <a:noFill/>
          </p:spPr>
          <p:txBody>
            <a:bodyPr wrap="square" rtlCol="0">
              <a:spAutoFit/>
            </a:bodyPr>
            <a:lstStyle/>
            <a:p>
              <a:pPr algn="ctr" defTabSz="691286"/>
              <a:r>
                <a:rPr lang="en-US" altLang="zh-CN" sz="3200" b="1" dirty="0"/>
                <a:t>Y</a:t>
              </a:r>
              <a:endParaRPr lang="en-US" sz="3200" b="1" dirty="0"/>
            </a:p>
          </p:txBody>
        </p:sp>
        <p:sp>
          <p:nvSpPr>
            <p:cNvPr id="15" name="文本框 14">
              <a:extLst>
                <a:ext uri="{FF2B5EF4-FFF2-40B4-BE49-F238E27FC236}">
                  <a16:creationId xmlns:a16="http://schemas.microsoft.com/office/drawing/2014/main" id="{2A96D8BD-BADD-4D7E-A3FD-B2A799F2264A}"/>
                </a:ext>
              </a:extLst>
            </p:cNvPr>
            <p:cNvSpPr txBox="1"/>
            <p:nvPr/>
          </p:nvSpPr>
          <p:spPr>
            <a:xfrm>
              <a:off x="209665" y="4658176"/>
              <a:ext cx="479618" cy="584775"/>
            </a:xfrm>
            <a:prstGeom prst="rect">
              <a:avLst/>
            </a:prstGeom>
            <a:noFill/>
          </p:spPr>
          <p:txBody>
            <a:bodyPr wrap="square" rtlCol="0">
              <a:spAutoFit/>
            </a:bodyPr>
            <a:lstStyle/>
            <a:p>
              <a:pPr algn="ctr" defTabSz="691286"/>
              <a:r>
                <a:rPr lang="en-US" sz="3200" b="1" dirty="0"/>
                <a:t>Z</a:t>
              </a:r>
            </a:p>
          </p:txBody>
        </p:sp>
        <p:sp>
          <p:nvSpPr>
            <p:cNvPr id="16" name="椭圆 15">
              <a:extLst>
                <a:ext uri="{FF2B5EF4-FFF2-40B4-BE49-F238E27FC236}">
                  <a16:creationId xmlns:a16="http://schemas.microsoft.com/office/drawing/2014/main" id="{3C710E98-C12D-4CC4-A030-94B9FCC7B94E}"/>
                </a:ext>
              </a:extLst>
            </p:cNvPr>
            <p:cNvSpPr/>
            <p:nvPr/>
          </p:nvSpPr>
          <p:spPr>
            <a:xfrm>
              <a:off x="-97939" y="4525769"/>
              <a:ext cx="331123" cy="331123"/>
            </a:xfrm>
            <a:prstGeom prst="ellipse">
              <a:avLst/>
            </a:prstGeom>
            <a:ln w="76200" cap="sq">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100" dirty="0"/>
            </a:p>
          </p:txBody>
        </p:sp>
        <p:sp>
          <p:nvSpPr>
            <p:cNvPr id="17" name="椭圆 16">
              <a:extLst>
                <a:ext uri="{FF2B5EF4-FFF2-40B4-BE49-F238E27FC236}">
                  <a16:creationId xmlns:a16="http://schemas.microsoft.com/office/drawing/2014/main" id="{729A3730-AACC-4289-A0B5-072B94C724A3}"/>
                </a:ext>
              </a:extLst>
            </p:cNvPr>
            <p:cNvSpPr/>
            <p:nvPr/>
          </p:nvSpPr>
          <p:spPr>
            <a:xfrm>
              <a:off x="24679" y="4648387"/>
              <a:ext cx="85886" cy="85886"/>
            </a:xfrm>
            <a:prstGeom prst="ellipse">
              <a:avLst/>
            </a:prstGeom>
            <a:solidFill>
              <a:schemeClr val="accent1"/>
            </a:solidFill>
            <a:ln w="76200" cap="sq">
              <a:noFill/>
              <a:tailEnd type="triangle"/>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100" dirty="0">
                <a:solidFill>
                  <a:schemeClr val="tx1"/>
                </a:solidFill>
              </a:endParaRPr>
            </a:p>
          </p:txBody>
        </p:sp>
      </p:grpSp>
      <p:pic>
        <p:nvPicPr>
          <p:cNvPr id="25" name="图片 24">
            <a:extLst>
              <a:ext uri="{FF2B5EF4-FFF2-40B4-BE49-F238E27FC236}">
                <a16:creationId xmlns:a16="http://schemas.microsoft.com/office/drawing/2014/main" id="{50A93B1E-D522-45C8-85FB-BBD189F688DC}"/>
              </a:ext>
            </a:extLst>
          </p:cNvPr>
          <p:cNvPicPr>
            <a:picLocks noChangeAspect="1"/>
          </p:cNvPicPr>
          <p:nvPr/>
        </p:nvPicPr>
        <p:blipFill>
          <a:blip r:embed="rId4"/>
          <a:stretch>
            <a:fillRect/>
          </a:stretch>
        </p:blipFill>
        <p:spPr>
          <a:xfrm>
            <a:off x="2029364" y="4195970"/>
            <a:ext cx="7815567" cy="2621370"/>
          </a:xfrm>
          <a:prstGeom prst="rect">
            <a:avLst/>
          </a:prstGeom>
        </p:spPr>
      </p:pic>
      <p:sp>
        <p:nvSpPr>
          <p:cNvPr id="26" name="Slide Number Placeholder 17">
            <a:extLst>
              <a:ext uri="{FF2B5EF4-FFF2-40B4-BE49-F238E27FC236}">
                <a16:creationId xmlns:a16="http://schemas.microsoft.com/office/drawing/2014/main" id="{4A7A2E44-DCC2-43BC-8FE6-00F5C3C9667E}"/>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22</a:t>
            </a:fld>
            <a:endParaRPr lang="en-US" dirty="0"/>
          </a:p>
        </p:txBody>
      </p:sp>
    </p:spTree>
    <p:extLst>
      <p:ext uri="{BB962C8B-B14F-4D97-AF65-F5344CB8AC3E}">
        <p14:creationId xmlns:p14="http://schemas.microsoft.com/office/powerpoint/2010/main" val="761454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511564" cy="1143000"/>
          </a:xfrm>
        </p:spPr>
        <p:txBody>
          <a:bodyPr/>
          <a:lstStyle/>
          <a:p>
            <a:r>
              <a:rPr lang="en-US" altLang="zh-CN" dirty="0"/>
              <a:t>Overview</a:t>
            </a:r>
            <a:endParaRPr lang="en-US" dirty="0"/>
          </a:p>
        </p:txBody>
      </p:sp>
      <p:sp>
        <p:nvSpPr>
          <p:cNvPr id="5" name="TextBox 4"/>
          <p:cNvSpPr txBox="1"/>
          <p:nvPr/>
        </p:nvSpPr>
        <p:spPr>
          <a:xfrm>
            <a:off x="1057044" y="1400175"/>
            <a:ext cx="9763356" cy="4005648"/>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altLang="zh-CN" sz="2800" dirty="0">
                <a:solidFill>
                  <a:schemeClr val="bg1">
                    <a:lumMod val="65000"/>
                  </a:schemeClr>
                </a:solidFill>
                <a:latin typeface="Arial" panose="020B0604020202020204" pitchFamily="34" charset="0"/>
                <a:cs typeface="Arial" panose="020B0604020202020204" pitchFamily="34" charset="0"/>
              </a:rPr>
              <a:t>Flexible data path</a:t>
            </a:r>
          </a:p>
          <a:p>
            <a:pPr marL="800100" lvl="1" indent="-342900">
              <a:lnSpc>
                <a:spcPct val="150000"/>
              </a:lnSpc>
              <a:buClr>
                <a:srgbClr val="0000CC"/>
              </a:buClr>
              <a:buFont typeface="Arial" panose="020B0604020202020204" pitchFamily="34" charset="0"/>
              <a:buChar char="•"/>
            </a:pPr>
            <a:r>
              <a:rPr lang="en-US" altLang="zh-CN" sz="2000" dirty="0">
                <a:solidFill>
                  <a:schemeClr val="bg1">
                    <a:lumMod val="65000"/>
                  </a:schemeClr>
                </a:solidFill>
                <a:latin typeface="Arial" panose="020B0604020202020204" pitchFamily="34" charset="0"/>
                <a:cs typeface="Arial" panose="020B0604020202020204" pitchFamily="34" charset="0"/>
              </a:rPr>
              <a:t>Interface with SDR or GHz baseband converter</a:t>
            </a:r>
          </a:p>
          <a:p>
            <a:pPr marL="342900" indent="-342900">
              <a:lnSpc>
                <a:spcPct val="150000"/>
              </a:lnSpc>
              <a:buClr>
                <a:srgbClr val="0000CC"/>
              </a:buClr>
              <a:buFont typeface="Wingdings" panose="05000000000000000000" pitchFamily="2" charset="2"/>
              <a:buChar char="Ø"/>
            </a:pPr>
            <a:r>
              <a:rPr lang="en-US" altLang="zh-CN" sz="2800" dirty="0">
                <a:solidFill>
                  <a:schemeClr val="bg1">
                    <a:lumMod val="65000"/>
                  </a:schemeClr>
                </a:solidFill>
                <a:latin typeface="Arial" panose="020B0604020202020204" pitchFamily="34" charset="0"/>
                <a:cs typeface="Arial" panose="020B0604020202020204" pitchFamily="34" charset="0"/>
              </a:rPr>
              <a:t>R</a:t>
            </a:r>
            <a:r>
              <a:rPr lang="en-US" sz="2800" dirty="0">
                <a:solidFill>
                  <a:schemeClr val="bg1">
                    <a:lumMod val="65000"/>
                  </a:schemeClr>
                </a:solidFill>
                <a:latin typeface="Arial" panose="020B0604020202020204" pitchFamily="34" charset="0"/>
                <a:cs typeface="Arial" panose="020B0604020202020204" pitchFamily="34" charset="0"/>
              </a:rPr>
              <a:t>eal time control path</a:t>
            </a:r>
          </a:p>
          <a:p>
            <a:pPr marL="800100" lvl="1" indent="-342900">
              <a:lnSpc>
                <a:spcPct val="150000"/>
              </a:lnSpc>
              <a:buClr>
                <a:srgbClr val="0000CC"/>
              </a:buClr>
              <a:buFont typeface="Arial" panose="020B0604020202020204" pitchFamily="34" charset="0"/>
              <a:buChar char="•"/>
            </a:pPr>
            <a:r>
              <a:rPr lang="en-US" sz="2000" dirty="0">
                <a:solidFill>
                  <a:schemeClr val="bg1">
                    <a:lumMod val="65000"/>
                  </a:schemeClr>
                </a:solidFill>
                <a:latin typeface="Arial" panose="020B0604020202020204" pitchFamily="34" charset="0"/>
                <a:cs typeface="Arial" panose="020B0604020202020204" pitchFamily="34" charset="0"/>
              </a:rPr>
              <a:t>Sub-µs latency: can do fast beam sweeping</a:t>
            </a:r>
          </a:p>
          <a:p>
            <a:pPr marL="342900" indent="-342900">
              <a:lnSpc>
                <a:spcPct val="150000"/>
              </a:lnSpc>
              <a:buClr>
                <a:srgbClr val="0000CC"/>
              </a:buClr>
              <a:buFont typeface="Wingdings" panose="05000000000000000000" pitchFamily="2" charset="2"/>
              <a:buChar char="Ø"/>
            </a:pPr>
            <a:r>
              <a:rPr lang="it-IT" sz="2800" dirty="0">
                <a:solidFill>
                  <a:schemeClr val="bg1">
                    <a:lumMod val="65000"/>
                  </a:schemeClr>
                </a:solidFill>
                <a:latin typeface="Arial" panose="020B0604020202020204" pitchFamily="34" charset="0"/>
                <a:cs typeface="Arial" panose="020B0604020202020204" pitchFamily="34" charset="0"/>
              </a:rPr>
              <a:t>Reconfigurable beam pattern</a:t>
            </a:r>
          </a:p>
          <a:p>
            <a:pPr marL="342900" indent="-342900">
              <a:lnSpc>
                <a:spcPct val="150000"/>
              </a:lnSpc>
              <a:buClr>
                <a:srgbClr val="0000CC"/>
              </a:buClr>
              <a:buFont typeface="Wingdings" panose="05000000000000000000" pitchFamily="2" charset="2"/>
              <a:buChar char="Ø"/>
            </a:pPr>
            <a:r>
              <a:rPr lang="it-IT" sz="2800" dirty="0">
                <a:latin typeface="Arial" panose="020B0604020202020204" pitchFamily="34" charset="0"/>
                <a:cs typeface="Arial" panose="020B0604020202020204" pitchFamily="34" charset="0"/>
              </a:rPr>
              <a:t>Massive MIMO mmWave radio/radar </a:t>
            </a:r>
          </a:p>
          <a:p>
            <a:pPr marL="800100" lvl="1" indent="-342900">
              <a:lnSpc>
                <a:spcPct val="150000"/>
              </a:lnSpc>
              <a:buClr>
                <a:srgbClr val="0000CC"/>
              </a:buClr>
              <a:buFont typeface="Arial" panose="020B0604020202020204" pitchFamily="34" charset="0"/>
              <a:buChar char="•"/>
            </a:pPr>
            <a:r>
              <a:rPr lang="it-IT" sz="2000" dirty="0">
                <a:latin typeface="Arial" panose="020B0604020202020204" pitchFamily="34" charset="0"/>
                <a:cs typeface="Arial" panose="020B0604020202020204" pitchFamily="34" charset="0"/>
              </a:rPr>
              <a:t>Restructuring commodity 802.11ad radio, low cost and real world case</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23</a:t>
            </a:fld>
            <a:endParaRPr lang="en-US" dirty="0"/>
          </a:p>
        </p:txBody>
      </p:sp>
      <p:pic>
        <p:nvPicPr>
          <p:cNvPr id="6" name="图片 5">
            <a:extLst>
              <a:ext uri="{FF2B5EF4-FFF2-40B4-BE49-F238E27FC236}">
                <a16:creationId xmlns:a16="http://schemas.microsoft.com/office/drawing/2014/main" id="{D62158C3-9795-4B3E-B0B0-25D4CC8457A0}"/>
              </a:ext>
            </a:extLst>
          </p:cNvPr>
          <p:cNvPicPr>
            <a:picLocks noChangeAspect="1"/>
          </p:cNvPicPr>
          <p:nvPr/>
        </p:nvPicPr>
        <p:blipFill>
          <a:blip r:embed="rId3"/>
          <a:stretch>
            <a:fillRect/>
          </a:stretch>
        </p:blipFill>
        <p:spPr>
          <a:xfrm>
            <a:off x="7251927" y="2246899"/>
            <a:ext cx="4940073" cy="1973519"/>
          </a:xfrm>
          <a:prstGeom prst="rect">
            <a:avLst/>
          </a:prstGeom>
        </p:spPr>
      </p:pic>
    </p:spTree>
    <p:extLst>
      <p:ext uri="{BB962C8B-B14F-4D97-AF65-F5344CB8AC3E}">
        <p14:creationId xmlns:p14="http://schemas.microsoft.com/office/powerpoint/2010/main" val="28794898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928479" cy="1143000"/>
          </a:xfrm>
        </p:spPr>
        <p:txBody>
          <a:bodyPr/>
          <a:lstStyle/>
          <a:p>
            <a:r>
              <a:rPr lang="en-US" dirty="0"/>
              <a:t>MIMO Architecture</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24</a:t>
            </a:fld>
            <a:endParaRPr lang="en-US" dirty="0"/>
          </a:p>
        </p:txBody>
      </p:sp>
      <p:grpSp>
        <p:nvGrpSpPr>
          <p:cNvPr id="26" name="组合 25">
            <a:extLst>
              <a:ext uri="{FF2B5EF4-FFF2-40B4-BE49-F238E27FC236}">
                <a16:creationId xmlns:a16="http://schemas.microsoft.com/office/drawing/2014/main" id="{658D8AF6-2122-4967-926F-6117FF8C9E0E}"/>
              </a:ext>
            </a:extLst>
          </p:cNvPr>
          <p:cNvGrpSpPr/>
          <p:nvPr/>
        </p:nvGrpSpPr>
        <p:grpSpPr>
          <a:xfrm>
            <a:off x="1541153" y="1649237"/>
            <a:ext cx="3386272" cy="4329533"/>
            <a:chOff x="2405311" y="2233400"/>
            <a:chExt cx="2300318" cy="2941082"/>
          </a:xfrm>
        </p:grpSpPr>
        <p:pic>
          <p:nvPicPr>
            <p:cNvPr id="7" name="Picture 2">
              <a:extLst>
                <a:ext uri="{FF2B5EF4-FFF2-40B4-BE49-F238E27FC236}">
                  <a16:creationId xmlns:a16="http://schemas.microsoft.com/office/drawing/2014/main" id="{81346FFB-1F9C-4AA7-B9A2-EB1C0E8D2F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70" t="11017" r="62235" b="3178"/>
            <a:stretch/>
          </p:blipFill>
          <p:spPr bwMode="auto">
            <a:xfrm>
              <a:off x="2760911" y="2602732"/>
              <a:ext cx="1944718" cy="2571750"/>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DAE307D6-C31A-4CA9-A06B-617D27446D47}"/>
                </a:ext>
              </a:extLst>
            </p:cNvPr>
            <p:cNvSpPr txBox="1"/>
            <p:nvPr/>
          </p:nvSpPr>
          <p:spPr>
            <a:xfrm>
              <a:off x="2760911" y="2233400"/>
              <a:ext cx="249583" cy="355427"/>
            </a:xfrm>
            <a:prstGeom prst="rect">
              <a:avLst/>
            </a:prstGeom>
            <a:solidFill>
              <a:schemeClr val="bg1"/>
            </a:solidFill>
          </p:spPr>
          <p:txBody>
            <a:bodyPr wrap="none" rtlCol="0">
              <a:spAutoFit/>
            </a:bodyPr>
            <a:lstStyle/>
            <a:p>
              <a:r>
                <a:rPr lang="en-US" sz="2800" b="1" dirty="0"/>
                <a:t>7</a:t>
              </a:r>
            </a:p>
          </p:txBody>
        </p:sp>
        <p:sp>
          <p:nvSpPr>
            <p:cNvPr id="11" name="文本框 10">
              <a:extLst>
                <a:ext uri="{FF2B5EF4-FFF2-40B4-BE49-F238E27FC236}">
                  <a16:creationId xmlns:a16="http://schemas.microsoft.com/office/drawing/2014/main" id="{CF7A660F-C5E3-4487-A8A1-ED263B4A7BB3}"/>
                </a:ext>
              </a:extLst>
            </p:cNvPr>
            <p:cNvSpPr txBox="1"/>
            <p:nvPr/>
          </p:nvSpPr>
          <p:spPr>
            <a:xfrm>
              <a:off x="3198957" y="2233400"/>
              <a:ext cx="249583" cy="355427"/>
            </a:xfrm>
            <a:prstGeom prst="rect">
              <a:avLst/>
            </a:prstGeom>
            <a:solidFill>
              <a:schemeClr val="bg1"/>
            </a:solidFill>
          </p:spPr>
          <p:txBody>
            <a:bodyPr wrap="none" rtlCol="0">
              <a:spAutoFit/>
            </a:bodyPr>
            <a:lstStyle/>
            <a:p>
              <a:r>
                <a:rPr lang="en-US" sz="2800" b="1" dirty="0"/>
                <a:t>2</a:t>
              </a:r>
            </a:p>
          </p:txBody>
        </p:sp>
        <p:sp>
          <p:nvSpPr>
            <p:cNvPr id="13" name="文本框 12">
              <a:extLst>
                <a:ext uri="{FF2B5EF4-FFF2-40B4-BE49-F238E27FC236}">
                  <a16:creationId xmlns:a16="http://schemas.microsoft.com/office/drawing/2014/main" id="{73BCFF14-663B-41C9-B120-B9867029C425}"/>
                </a:ext>
              </a:extLst>
            </p:cNvPr>
            <p:cNvSpPr txBox="1"/>
            <p:nvPr/>
          </p:nvSpPr>
          <p:spPr>
            <a:xfrm>
              <a:off x="3915054" y="2233400"/>
              <a:ext cx="249583" cy="355427"/>
            </a:xfrm>
            <a:prstGeom prst="rect">
              <a:avLst/>
            </a:prstGeom>
            <a:solidFill>
              <a:schemeClr val="bg1"/>
            </a:solidFill>
          </p:spPr>
          <p:txBody>
            <a:bodyPr wrap="none" rtlCol="0">
              <a:spAutoFit/>
            </a:bodyPr>
            <a:lstStyle/>
            <a:p>
              <a:r>
                <a:rPr lang="en-US" sz="2800" b="1" dirty="0"/>
                <a:t>3</a:t>
              </a:r>
            </a:p>
          </p:txBody>
        </p:sp>
        <p:sp>
          <p:nvSpPr>
            <p:cNvPr id="15" name="文本框 14">
              <a:extLst>
                <a:ext uri="{FF2B5EF4-FFF2-40B4-BE49-F238E27FC236}">
                  <a16:creationId xmlns:a16="http://schemas.microsoft.com/office/drawing/2014/main" id="{AEBAB726-FB85-4284-93B7-87CA82FE1DB3}"/>
                </a:ext>
              </a:extLst>
            </p:cNvPr>
            <p:cNvSpPr txBox="1"/>
            <p:nvPr/>
          </p:nvSpPr>
          <p:spPr>
            <a:xfrm>
              <a:off x="4311929" y="2233400"/>
              <a:ext cx="249583" cy="355427"/>
            </a:xfrm>
            <a:prstGeom prst="rect">
              <a:avLst/>
            </a:prstGeom>
            <a:solidFill>
              <a:schemeClr val="bg1"/>
            </a:solidFill>
          </p:spPr>
          <p:txBody>
            <a:bodyPr wrap="none" rtlCol="0">
              <a:spAutoFit/>
            </a:bodyPr>
            <a:lstStyle/>
            <a:p>
              <a:r>
                <a:rPr lang="en-US" sz="2800" b="1" dirty="0"/>
                <a:t>0</a:t>
              </a:r>
            </a:p>
          </p:txBody>
        </p:sp>
        <p:sp>
          <p:nvSpPr>
            <p:cNvPr id="17" name="文本框 16">
              <a:extLst>
                <a:ext uri="{FF2B5EF4-FFF2-40B4-BE49-F238E27FC236}">
                  <a16:creationId xmlns:a16="http://schemas.microsoft.com/office/drawing/2014/main" id="{2A49BAA2-8969-49D8-B9FA-A4A9BB880C0E}"/>
                </a:ext>
              </a:extLst>
            </p:cNvPr>
            <p:cNvSpPr txBox="1"/>
            <p:nvPr/>
          </p:nvSpPr>
          <p:spPr>
            <a:xfrm>
              <a:off x="2405311" y="2940314"/>
              <a:ext cx="249583" cy="355427"/>
            </a:xfrm>
            <a:prstGeom prst="rect">
              <a:avLst/>
            </a:prstGeom>
            <a:solidFill>
              <a:schemeClr val="bg1"/>
            </a:solidFill>
          </p:spPr>
          <p:txBody>
            <a:bodyPr wrap="none" rtlCol="0">
              <a:spAutoFit/>
            </a:bodyPr>
            <a:lstStyle/>
            <a:p>
              <a:r>
                <a:rPr lang="en-US" sz="2800" b="1" dirty="0"/>
                <a:t>4</a:t>
              </a:r>
            </a:p>
          </p:txBody>
        </p:sp>
        <p:sp>
          <p:nvSpPr>
            <p:cNvPr id="21" name="文本框 20">
              <a:extLst>
                <a:ext uri="{FF2B5EF4-FFF2-40B4-BE49-F238E27FC236}">
                  <a16:creationId xmlns:a16="http://schemas.microsoft.com/office/drawing/2014/main" id="{C8CB5057-35FA-4F52-8E47-D77BAB6BFE4C}"/>
                </a:ext>
              </a:extLst>
            </p:cNvPr>
            <p:cNvSpPr txBox="1"/>
            <p:nvPr/>
          </p:nvSpPr>
          <p:spPr>
            <a:xfrm>
              <a:off x="2405311" y="3309646"/>
              <a:ext cx="249583" cy="355427"/>
            </a:xfrm>
            <a:prstGeom prst="rect">
              <a:avLst/>
            </a:prstGeom>
            <a:solidFill>
              <a:schemeClr val="bg1"/>
            </a:solidFill>
          </p:spPr>
          <p:txBody>
            <a:bodyPr wrap="none" rtlCol="0">
              <a:spAutoFit/>
            </a:bodyPr>
            <a:lstStyle/>
            <a:p>
              <a:r>
                <a:rPr lang="en-US" sz="2800" b="1" dirty="0"/>
                <a:t>5</a:t>
              </a:r>
            </a:p>
          </p:txBody>
        </p:sp>
        <p:sp>
          <p:nvSpPr>
            <p:cNvPr id="23" name="文本框 22">
              <a:extLst>
                <a:ext uri="{FF2B5EF4-FFF2-40B4-BE49-F238E27FC236}">
                  <a16:creationId xmlns:a16="http://schemas.microsoft.com/office/drawing/2014/main" id="{E51BDFC1-53FA-46C2-9B92-9D52D6894B56}"/>
                </a:ext>
              </a:extLst>
            </p:cNvPr>
            <p:cNvSpPr txBox="1"/>
            <p:nvPr/>
          </p:nvSpPr>
          <p:spPr>
            <a:xfrm>
              <a:off x="2405311" y="3678978"/>
              <a:ext cx="249583" cy="355427"/>
            </a:xfrm>
            <a:prstGeom prst="rect">
              <a:avLst/>
            </a:prstGeom>
            <a:solidFill>
              <a:schemeClr val="bg1"/>
            </a:solidFill>
          </p:spPr>
          <p:txBody>
            <a:bodyPr wrap="none" rtlCol="0">
              <a:spAutoFit/>
            </a:bodyPr>
            <a:lstStyle/>
            <a:p>
              <a:r>
                <a:rPr lang="en-US" sz="2800" b="1" dirty="0"/>
                <a:t>6</a:t>
              </a:r>
            </a:p>
          </p:txBody>
        </p:sp>
        <p:sp>
          <p:nvSpPr>
            <p:cNvPr id="25" name="文本框 24">
              <a:extLst>
                <a:ext uri="{FF2B5EF4-FFF2-40B4-BE49-F238E27FC236}">
                  <a16:creationId xmlns:a16="http://schemas.microsoft.com/office/drawing/2014/main" id="{392D35FA-7C7E-4764-851C-D9AC41B6FF82}"/>
                </a:ext>
              </a:extLst>
            </p:cNvPr>
            <p:cNvSpPr txBox="1"/>
            <p:nvPr/>
          </p:nvSpPr>
          <p:spPr>
            <a:xfrm>
              <a:off x="2405311" y="4048310"/>
              <a:ext cx="249583" cy="355427"/>
            </a:xfrm>
            <a:prstGeom prst="rect">
              <a:avLst/>
            </a:prstGeom>
            <a:solidFill>
              <a:schemeClr val="bg1"/>
            </a:solidFill>
          </p:spPr>
          <p:txBody>
            <a:bodyPr wrap="none" rtlCol="0">
              <a:spAutoFit/>
            </a:bodyPr>
            <a:lstStyle/>
            <a:p>
              <a:r>
                <a:rPr lang="en-US" sz="2800" b="1" dirty="0"/>
                <a:t>1</a:t>
              </a:r>
            </a:p>
          </p:txBody>
        </p:sp>
      </p:grpSp>
      <p:sp>
        <p:nvSpPr>
          <p:cNvPr id="27" name="Rectangle 8">
            <a:extLst>
              <a:ext uri="{FF2B5EF4-FFF2-40B4-BE49-F238E27FC236}">
                <a16:creationId xmlns:a16="http://schemas.microsoft.com/office/drawing/2014/main" id="{16DAAA8A-0555-4A2B-9325-CC6B2CD87FE8}"/>
              </a:ext>
            </a:extLst>
          </p:cNvPr>
          <p:cNvSpPr>
            <a:spLocks noChangeArrowheads="1"/>
          </p:cNvSpPr>
          <p:nvPr/>
        </p:nvSpPr>
        <p:spPr bwMode="auto">
          <a:xfrm>
            <a:off x="5878286" y="2539910"/>
            <a:ext cx="4450053" cy="1778179"/>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altLang="en-US" sz="2800" dirty="0">
                <a:latin typeface="Arial" panose="020B0604020202020204" pitchFamily="34" charset="0"/>
                <a:cs typeface="Arial" panose="020B0604020202020204" pitchFamily="34" charset="0"/>
              </a:rPr>
              <a:t>8 ports</a:t>
            </a:r>
          </a:p>
          <a:p>
            <a:pPr marL="800100" lvl="1" indent="-342900">
              <a:lnSpc>
                <a:spcPct val="150000"/>
              </a:lnSpc>
              <a:buClr>
                <a:srgbClr val="0000CC"/>
              </a:buClr>
              <a:buFont typeface="Wingdings" panose="05000000000000000000" pitchFamily="2" charset="2"/>
              <a:buChar char="Ø"/>
            </a:pPr>
            <a:r>
              <a:rPr lang="en-US" altLang="en-US" sz="2400" dirty="0">
                <a:latin typeface="Arial" panose="020B0604020202020204" pitchFamily="34" charset="0"/>
                <a:cs typeface="Arial" panose="020B0604020202020204" pitchFamily="34" charset="0"/>
              </a:rPr>
              <a:t>LO phase coherent</a:t>
            </a:r>
          </a:p>
          <a:p>
            <a:pPr marL="800100" lvl="1" indent="-342900">
              <a:lnSpc>
                <a:spcPct val="150000"/>
              </a:lnSpc>
              <a:buClr>
                <a:srgbClr val="0000CC"/>
              </a:buClr>
              <a:buFont typeface="Wingdings" panose="05000000000000000000" pitchFamily="2" charset="2"/>
              <a:buChar char="Ø"/>
            </a:pPr>
            <a:r>
              <a:rPr lang="en-US" altLang="en-US" sz="2400" dirty="0">
                <a:latin typeface="Arial" panose="020B0604020202020204" pitchFamily="34" charset="0"/>
                <a:cs typeface="Arial" panose="020B0604020202020204" pitchFamily="34" charset="0"/>
              </a:rPr>
              <a:t>Same data path</a:t>
            </a:r>
          </a:p>
        </p:txBody>
      </p:sp>
    </p:spTree>
    <p:extLst>
      <p:ext uri="{BB962C8B-B14F-4D97-AF65-F5344CB8AC3E}">
        <p14:creationId xmlns:p14="http://schemas.microsoft.com/office/powerpoint/2010/main" val="3418602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928479" cy="1143000"/>
          </a:xfrm>
        </p:spPr>
        <p:txBody>
          <a:bodyPr/>
          <a:lstStyle/>
          <a:p>
            <a:r>
              <a:rPr lang="en-US" dirty="0"/>
              <a:t>MIMO Architecture</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25</a:t>
            </a:fld>
            <a:endParaRPr lang="en-US" dirty="0"/>
          </a:p>
        </p:txBody>
      </p:sp>
      <p:pic>
        <p:nvPicPr>
          <p:cNvPr id="3" name="图片 2">
            <a:extLst>
              <a:ext uri="{FF2B5EF4-FFF2-40B4-BE49-F238E27FC236}">
                <a16:creationId xmlns:a16="http://schemas.microsoft.com/office/drawing/2014/main" id="{FE095BB7-0E56-4FD9-B71B-2AB1F2507EC6}"/>
              </a:ext>
            </a:extLst>
          </p:cNvPr>
          <p:cNvPicPr>
            <a:picLocks noChangeAspect="1"/>
          </p:cNvPicPr>
          <p:nvPr/>
        </p:nvPicPr>
        <p:blipFill>
          <a:blip r:embed="rId3"/>
          <a:stretch>
            <a:fillRect/>
          </a:stretch>
        </p:blipFill>
        <p:spPr>
          <a:xfrm>
            <a:off x="813668" y="1462527"/>
            <a:ext cx="10564663" cy="4680659"/>
          </a:xfrm>
          <a:prstGeom prst="rect">
            <a:avLst/>
          </a:prstGeom>
        </p:spPr>
      </p:pic>
    </p:spTree>
    <p:extLst>
      <p:ext uri="{BB962C8B-B14F-4D97-AF65-F5344CB8AC3E}">
        <p14:creationId xmlns:p14="http://schemas.microsoft.com/office/powerpoint/2010/main" val="33426465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6136B8-CBDE-4928-8375-510CC1ED1CB2}"/>
              </a:ext>
            </a:extLst>
          </p:cNvPr>
          <p:cNvSpPr>
            <a:spLocks noGrp="1"/>
          </p:cNvSpPr>
          <p:nvPr>
            <p:ph type="title"/>
          </p:nvPr>
        </p:nvSpPr>
        <p:spPr/>
        <p:txBody>
          <a:bodyPr/>
          <a:lstStyle/>
          <a:p>
            <a:r>
              <a:rPr lang="en-US" dirty="0"/>
              <a:t>MIMO Setup</a:t>
            </a:r>
          </a:p>
        </p:txBody>
      </p:sp>
      <p:grpSp>
        <p:nvGrpSpPr>
          <p:cNvPr id="25" name="组合 24">
            <a:extLst>
              <a:ext uri="{FF2B5EF4-FFF2-40B4-BE49-F238E27FC236}">
                <a16:creationId xmlns:a16="http://schemas.microsoft.com/office/drawing/2014/main" id="{14C12CAD-C1F0-44DC-9EBE-2A5033EF9640}"/>
              </a:ext>
            </a:extLst>
          </p:cNvPr>
          <p:cNvGrpSpPr/>
          <p:nvPr/>
        </p:nvGrpSpPr>
        <p:grpSpPr>
          <a:xfrm>
            <a:off x="0" y="1368808"/>
            <a:ext cx="12198082" cy="5047867"/>
            <a:chOff x="-26153" y="-56768"/>
            <a:chExt cx="16593243" cy="6903721"/>
          </a:xfrm>
        </p:grpSpPr>
        <p:pic>
          <p:nvPicPr>
            <p:cNvPr id="3" name="图片 2">
              <a:extLst>
                <a:ext uri="{FF2B5EF4-FFF2-40B4-BE49-F238E27FC236}">
                  <a16:creationId xmlns:a16="http://schemas.microsoft.com/office/drawing/2014/main" id="{EBADA2EF-011B-48CA-834D-5903740B3BF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3066" r="16255" b="903"/>
            <a:stretch/>
          </p:blipFill>
          <p:spPr>
            <a:xfrm>
              <a:off x="11180809" y="-56767"/>
              <a:ext cx="5386281" cy="6903720"/>
            </a:xfrm>
            <a:prstGeom prst="rect">
              <a:avLst/>
            </a:prstGeom>
          </p:spPr>
        </p:pic>
        <p:pic>
          <p:nvPicPr>
            <p:cNvPr id="4" name="图片 3">
              <a:extLst>
                <a:ext uri="{FF2B5EF4-FFF2-40B4-BE49-F238E27FC236}">
                  <a16:creationId xmlns:a16="http://schemas.microsoft.com/office/drawing/2014/main" id="{FA1023FE-C56D-4214-8159-E717ABE08090}"/>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3017" t="10150" r="19254" b="15605"/>
            <a:stretch/>
          </p:blipFill>
          <p:spPr>
            <a:xfrm>
              <a:off x="3936222" y="-56768"/>
              <a:ext cx="7244587" cy="6903720"/>
            </a:xfrm>
            <a:prstGeom prst="rect">
              <a:avLst/>
            </a:prstGeom>
          </p:spPr>
        </p:pic>
        <p:pic>
          <p:nvPicPr>
            <p:cNvPr id="5" name="图片 4">
              <a:extLst>
                <a:ext uri="{FF2B5EF4-FFF2-40B4-BE49-F238E27FC236}">
                  <a16:creationId xmlns:a16="http://schemas.microsoft.com/office/drawing/2014/main" id="{DA10E97B-7A80-4D64-A0B0-C5110405ABCF}"/>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43" t="10890" r="17146" b="15986"/>
            <a:stretch/>
          </p:blipFill>
          <p:spPr>
            <a:xfrm rot="5400000">
              <a:off x="-1492680" y="1409760"/>
              <a:ext cx="6901549" cy="3968496"/>
            </a:xfrm>
            <a:prstGeom prst="rect">
              <a:avLst/>
            </a:prstGeom>
          </p:spPr>
        </p:pic>
        <p:sp>
          <p:nvSpPr>
            <p:cNvPr id="6" name="文本框 5">
              <a:extLst>
                <a:ext uri="{FF2B5EF4-FFF2-40B4-BE49-F238E27FC236}">
                  <a16:creationId xmlns:a16="http://schemas.microsoft.com/office/drawing/2014/main" id="{0DAA1C35-CFE5-4063-A9C4-E9FB6DE9D135}"/>
                </a:ext>
              </a:extLst>
            </p:cNvPr>
            <p:cNvSpPr txBox="1"/>
            <p:nvPr/>
          </p:nvSpPr>
          <p:spPr>
            <a:xfrm>
              <a:off x="13107447" y="2171602"/>
              <a:ext cx="2670195" cy="1128000"/>
            </a:xfrm>
            <a:prstGeom prst="rect">
              <a:avLst/>
            </a:prstGeom>
            <a:solidFill>
              <a:schemeClr val="tx1">
                <a:alpha val="73000"/>
              </a:schemeClr>
            </a:solid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Phased Arrays</a:t>
              </a:r>
            </a:p>
          </p:txBody>
        </p:sp>
        <p:sp>
          <p:nvSpPr>
            <p:cNvPr id="7" name="箭头: 右 6">
              <a:extLst>
                <a:ext uri="{FF2B5EF4-FFF2-40B4-BE49-F238E27FC236}">
                  <a16:creationId xmlns:a16="http://schemas.microsoft.com/office/drawing/2014/main" id="{44B91FAE-EB29-4950-A340-845B8DD4EF82}"/>
                </a:ext>
              </a:extLst>
            </p:cNvPr>
            <p:cNvSpPr/>
            <p:nvPr/>
          </p:nvSpPr>
          <p:spPr>
            <a:xfrm rot="3604149">
              <a:off x="14446932" y="3396497"/>
              <a:ext cx="414563" cy="43180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Arial" panose="020B0604020202020204" pitchFamily="34" charset="0"/>
              </a:endParaRPr>
            </a:p>
          </p:txBody>
        </p:sp>
        <p:sp>
          <p:nvSpPr>
            <p:cNvPr id="8" name="文本框 7">
              <a:extLst>
                <a:ext uri="{FF2B5EF4-FFF2-40B4-BE49-F238E27FC236}">
                  <a16:creationId xmlns:a16="http://schemas.microsoft.com/office/drawing/2014/main" id="{2B868C92-6858-4706-AED0-68F9AE5F11B8}"/>
                </a:ext>
              </a:extLst>
            </p:cNvPr>
            <p:cNvSpPr txBox="1"/>
            <p:nvPr/>
          </p:nvSpPr>
          <p:spPr>
            <a:xfrm>
              <a:off x="13376377" y="154303"/>
              <a:ext cx="1214346" cy="1128000"/>
            </a:xfrm>
            <a:prstGeom prst="rect">
              <a:avLst/>
            </a:prstGeom>
            <a:solidFill>
              <a:schemeClr val="tx1">
                <a:alpha val="73000"/>
              </a:schemeClr>
            </a:solid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PoE Cable</a:t>
              </a:r>
            </a:p>
          </p:txBody>
        </p:sp>
        <p:sp>
          <p:nvSpPr>
            <p:cNvPr id="9" name="箭头: 右 8">
              <a:extLst>
                <a:ext uri="{FF2B5EF4-FFF2-40B4-BE49-F238E27FC236}">
                  <a16:creationId xmlns:a16="http://schemas.microsoft.com/office/drawing/2014/main" id="{BC21B97F-684A-4F7F-A206-88A02CC6D3DF}"/>
                </a:ext>
              </a:extLst>
            </p:cNvPr>
            <p:cNvSpPr/>
            <p:nvPr/>
          </p:nvSpPr>
          <p:spPr>
            <a:xfrm>
              <a:off x="14684486" y="448453"/>
              <a:ext cx="414563" cy="43180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Arial" panose="020B0604020202020204" pitchFamily="34" charset="0"/>
              </a:endParaRPr>
            </a:p>
          </p:txBody>
        </p:sp>
        <p:sp>
          <p:nvSpPr>
            <p:cNvPr id="10" name="文本框 9">
              <a:extLst>
                <a:ext uri="{FF2B5EF4-FFF2-40B4-BE49-F238E27FC236}">
                  <a16:creationId xmlns:a16="http://schemas.microsoft.com/office/drawing/2014/main" id="{8FDA8B27-82F4-4897-B860-D8AC8E40E02E}"/>
                </a:ext>
              </a:extLst>
            </p:cNvPr>
            <p:cNvSpPr txBox="1"/>
            <p:nvPr/>
          </p:nvSpPr>
          <p:spPr>
            <a:xfrm>
              <a:off x="10641632" y="1142018"/>
              <a:ext cx="1762389" cy="1128000"/>
            </a:xfrm>
            <a:prstGeom prst="rect">
              <a:avLst/>
            </a:prstGeom>
            <a:solidFill>
              <a:schemeClr val="tx1">
                <a:alpha val="73000"/>
              </a:schemeClr>
            </a:solid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UART to host PC</a:t>
              </a:r>
            </a:p>
          </p:txBody>
        </p:sp>
        <p:sp>
          <p:nvSpPr>
            <p:cNvPr id="11" name="箭头: 右 10">
              <a:extLst>
                <a:ext uri="{FF2B5EF4-FFF2-40B4-BE49-F238E27FC236}">
                  <a16:creationId xmlns:a16="http://schemas.microsoft.com/office/drawing/2014/main" id="{7082B793-66CC-4FF1-949D-525526818AE1}"/>
                </a:ext>
              </a:extLst>
            </p:cNvPr>
            <p:cNvSpPr/>
            <p:nvPr/>
          </p:nvSpPr>
          <p:spPr>
            <a:xfrm rot="5400000">
              <a:off x="11364547" y="2195782"/>
              <a:ext cx="414563" cy="43180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Arial" panose="020B0604020202020204" pitchFamily="34" charset="0"/>
              </a:endParaRPr>
            </a:p>
          </p:txBody>
        </p:sp>
        <p:sp>
          <p:nvSpPr>
            <p:cNvPr id="12" name="文本框 11">
              <a:extLst>
                <a:ext uri="{FF2B5EF4-FFF2-40B4-BE49-F238E27FC236}">
                  <a16:creationId xmlns:a16="http://schemas.microsoft.com/office/drawing/2014/main" id="{F09843E9-D4F1-4B67-BE2F-7912A2CB3881}"/>
                </a:ext>
              </a:extLst>
            </p:cNvPr>
            <p:cNvSpPr txBox="1"/>
            <p:nvPr/>
          </p:nvSpPr>
          <p:spPr>
            <a:xfrm>
              <a:off x="10466774" y="4830462"/>
              <a:ext cx="2277469" cy="1128000"/>
            </a:xfrm>
            <a:prstGeom prst="rect">
              <a:avLst/>
            </a:prstGeom>
            <a:solidFill>
              <a:schemeClr val="tx1">
                <a:alpha val="73000"/>
              </a:schemeClr>
            </a:solidFill>
          </p:spPr>
          <p:txBody>
            <a:bodyPr wrap="square" rtlCol="0">
              <a:spAutoFit/>
            </a:bodyPr>
            <a:lstStyle/>
            <a:p>
              <a:pPr algn="ctr"/>
              <a:r>
                <a:rPr lang="en-US" altLang="zh-CN" sz="2400" b="1" dirty="0">
                  <a:solidFill>
                    <a:schemeClr val="bg1"/>
                  </a:solidFill>
                  <a:effectLst>
                    <a:outerShdw blurRad="38100" dist="38100" dir="2700000" algn="tl">
                      <a:srgbClr val="000000">
                        <a:alpha val="43137"/>
                      </a:srgbClr>
                    </a:outerShdw>
                  </a:effectLst>
                  <a:cs typeface="Arial" panose="020B0604020202020204" pitchFamily="34" charset="0"/>
                </a:rPr>
                <a:t>SMA Cables to BPU</a:t>
              </a:r>
              <a:endParaRPr lang="en-US" sz="2400" b="1" dirty="0">
                <a:solidFill>
                  <a:schemeClr val="bg1"/>
                </a:solidFill>
                <a:effectLst>
                  <a:outerShdw blurRad="38100" dist="38100" dir="2700000" algn="tl">
                    <a:srgbClr val="000000">
                      <a:alpha val="43137"/>
                    </a:srgbClr>
                  </a:outerShdw>
                </a:effectLst>
                <a:cs typeface="Arial" panose="020B0604020202020204" pitchFamily="34" charset="0"/>
              </a:endParaRPr>
            </a:p>
          </p:txBody>
        </p:sp>
        <p:sp>
          <p:nvSpPr>
            <p:cNvPr id="13" name="箭头: 右 12">
              <a:extLst>
                <a:ext uri="{FF2B5EF4-FFF2-40B4-BE49-F238E27FC236}">
                  <a16:creationId xmlns:a16="http://schemas.microsoft.com/office/drawing/2014/main" id="{F56FAA95-702B-4ECA-BD8C-9F987C3FA3F0}"/>
                </a:ext>
              </a:extLst>
            </p:cNvPr>
            <p:cNvSpPr/>
            <p:nvPr/>
          </p:nvSpPr>
          <p:spPr>
            <a:xfrm rot="16200000">
              <a:off x="11353522" y="4299005"/>
              <a:ext cx="414563" cy="43180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Arial" panose="020B0604020202020204" pitchFamily="34" charset="0"/>
              </a:endParaRPr>
            </a:p>
          </p:txBody>
        </p:sp>
        <p:sp>
          <p:nvSpPr>
            <p:cNvPr id="14" name="文本框 13">
              <a:extLst>
                <a:ext uri="{FF2B5EF4-FFF2-40B4-BE49-F238E27FC236}">
                  <a16:creationId xmlns:a16="http://schemas.microsoft.com/office/drawing/2014/main" id="{71DF5B43-B3D6-48B4-9E3A-BB79812D1F8C}"/>
                </a:ext>
              </a:extLst>
            </p:cNvPr>
            <p:cNvSpPr txBox="1"/>
            <p:nvPr/>
          </p:nvSpPr>
          <p:spPr>
            <a:xfrm>
              <a:off x="-14762" y="53371"/>
              <a:ext cx="718491" cy="626667"/>
            </a:xfrm>
            <a:prstGeom prst="rect">
              <a:avLst/>
            </a:prstGeom>
            <a:solidFill>
              <a:schemeClr val="tx1">
                <a:alpha val="70000"/>
              </a:schemeClr>
            </a:solidFill>
          </p:spPr>
          <p:txBody>
            <a:bodyPr wrap="non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(a)</a:t>
              </a:r>
            </a:p>
          </p:txBody>
        </p:sp>
        <p:sp>
          <p:nvSpPr>
            <p:cNvPr id="15" name="文本框 14">
              <a:extLst>
                <a:ext uri="{FF2B5EF4-FFF2-40B4-BE49-F238E27FC236}">
                  <a16:creationId xmlns:a16="http://schemas.microsoft.com/office/drawing/2014/main" id="{C0410251-1CBF-41E4-A084-33BEA053DC78}"/>
                </a:ext>
              </a:extLst>
            </p:cNvPr>
            <p:cNvSpPr txBox="1"/>
            <p:nvPr/>
          </p:nvSpPr>
          <p:spPr>
            <a:xfrm>
              <a:off x="3948721" y="53371"/>
              <a:ext cx="735898" cy="626667"/>
            </a:xfrm>
            <a:prstGeom prst="rect">
              <a:avLst/>
            </a:prstGeom>
            <a:solidFill>
              <a:schemeClr val="tx1">
                <a:alpha val="70000"/>
              </a:schemeClr>
            </a:solidFill>
          </p:spPr>
          <p:txBody>
            <a:bodyPr wrap="non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(b)</a:t>
              </a:r>
            </a:p>
          </p:txBody>
        </p:sp>
        <p:sp>
          <p:nvSpPr>
            <p:cNvPr id="16" name="文本框 15">
              <a:extLst>
                <a:ext uri="{FF2B5EF4-FFF2-40B4-BE49-F238E27FC236}">
                  <a16:creationId xmlns:a16="http://schemas.microsoft.com/office/drawing/2014/main" id="{BD8A2C7F-615B-405D-9D8C-845E83D4900B}"/>
                </a:ext>
              </a:extLst>
            </p:cNvPr>
            <p:cNvSpPr txBox="1"/>
            <p:nvPr/>
          </p:nvSpPr>
          <p:spPr>
            <a:xfrm>
              <a:off x="11208935" y="53371"/>
              <a:ext cx="685852" cy="626667"/>
            </a:xfrm>
            <a:prstGeom prst="rect">
              <a:avLst/>
            </a:prstGeom>
            <a:solidFill>
              <a:schemeClr val="tx1">
                <a:alpha val="70000"/>
              </a:schemeClr>
            </a:solidFill>
          </p:spPr>
          <p:txBody>
            <a:bodyPr wrap="non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(c)</a:t>
              </a:r>
            </a:p>
          </p:txBody>
        </p:sp>
        <p:sp>
          <p:nvSpPr>
            <p:cNvPr id="17" name="文本框 16">
              <a:extLst>
                <a:ext uri="{FF2B5EF4-FFF2-40B4-BE49-F238E27FC236}">
                  <a16:creationId xmlns:a16="http://schemas.microsoft.com/office/drawing/2014/main" id="{76C7E601-78E5-435F-A266-EB635DEF3881}"/>
                </a:ext>
              </a:extLst>
            </p:cNvPr>
            <p:cNvSpPr txBox="1"/>
            <p:nvPr/>
          </p:nvSpPr>
          <p:spPr>
            <a:xfrm>
              <a:off x="5090584" y="61944"/>
              <a:ext cx="2268584" cy="1629333"/>
            </a:xfrm>
            <a:prstGeom prst="rect">
              <a:avLst/>
            </a:prstGeom>
            <a:solidFill>
              <a:schemeClr val="tx1">
                <a:alpha val="73000"/>
              </a:schemeClr>
            </a:solidFill>
          </p:spPr>
          <p:txBody>
            <a:bodyPr wrap="square" rtlCol="0">
              <a:spAutoFit/>
            </a:bodyPr>
            <a:lstStyle/>
            <a:p>
              <a:pPr algn="ctr"/>
              <a:r>
                <a:rPr lang="en-US" altLang="zh-CN" sz="2400" b="1" dirty="0">
                  <a:solidFill>
                    <a:schemeClr val="bg1"/>
                  </a:solidFill>
                  <a:effectLst>
                    <a:outerShdw blurRad="38100" dist="38100" dir="2700000" algn="tl">
                      <a:srgbClr val="000000">
                        <a:alpha val="43137"/>
                      </a:srgbClr>
                    </a:outerShdw>
                  </a:effectLst>
                  <a:cs typeface="Arial" panose="020B0604020202020204" pitchFamily="34" charset="0"/>
                </a:rPr>
                <a:t>4 </a:t>
              </a: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Stacked RX </a:t>
              </a:r>
              <a:r>
                <a:rPr lang="en-US" altLang="zh-CN" sz="2400" b="1" dirty="0">
                  <a:solidFill>
                    <a:schemeClr val="bg1"/>
                  </a:solidFill>
                  <a:effectLst>
                    <a:outerShdw blurRad="38100" dist="38100" dir="2700000" algn="tl">
                      <a:srgbClr val="000000">
                        <a:alpha val="43137"/>
                      </a:srgbClr>
                    </a:outerShdw>
                  </a:effectLst>
                  <a:cs typeface="Arial" panose="020B0604020202020204" pitchFamily="34" charset="0"/>
                </a:rPr>
                <a:t>M</a:t>
              </a: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odules</a:t>
              </a:r>
            </a:p>
          </p:txBody>
        </p:sp>
        <p:sp>
          <p:nvSpPr>
            <p:cNvPr id="18" name="箭头: 右 17">
              <a:extLst>
                <a:ext uri="{FF2B5EF4-FFF2-40B4-BE49-F238E27FC236}">
                  <a16:creationId xmlns:a16="http://schemas.microsoft.com/office/drawing/2014/main" id="{A49C13B5-572D-4120-88EB-85964D0541FB}"/>
                </a:ext>
              </a:extLst>
            </p:cNvPr>
            <p:cNvSpPr/>
            <p:nvPr/>
          </p:nvSpPr>
          <p:spPr>
            <a:xfrm rot="1893757">
              <a:off x="7387297" y="415457"/>
              <a:ext cx="414563" cy="43180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Arial" panose="020B0604020202020204" pitchFamily="34" charset="0"/>
              </a:endParaRPr>
            </a:p>
          </p:txBody>
        </p:sp>
        <p:sp>
          <p:nvSpPr>
            <p:cNvPr id="19" name="文本框 18">
              <a:extLst>
                <a:ext uri="{FF2B5EF4-FFF2-40B4-BE49-F238E27FC236}">
                  <a16:creationId xmlns:a16="http://schemas.microsoft.com/office/drawing/2014/main" id="{F4D63B4B-B250-4ABC-B627-0B41F4070311}"/>
                </a:ext>
              </a:extLst>
            </p:cNvPr>
            <p:cNvSpPr txBox="1"/>
            <p:nvPr/>
          </p:nvSpPr>
          <p:spPr>
            <a:xfrm>
              <a:off x="4120242" y="1438582"/>
              <a:ext cx="1674288" cy="1128000"/>
            </a:xfrm>
            <a:prstGeom prst="rect">
              <a:avLst/>
            </a:prstGeom>
            <a:solidFill>
              <a:schemeClr val="tx1">
                <a:alpha val="73000"/>
              </a:schemeClr>
            </a:solid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Control FPGA</a:t>
              </a:r>
            </a:p>
          </p:txBody>
        </p:sp>
        <p:sp>
          <p:nvSpPr>
            <p:cNvPr id="20" name="箭头: 右 19">
              <a:extLst>
                <a:ext uri="{FF2B5EF4-FFF2-40B4-BE49-F238E27FC236}">
                  <a16:creationId xmlns:a16="http://schemas.microsoft.com/office/drawing/2014/main" id="{DA67BE6F-225E-496B-958F-BCF1D82F2CD5}"/>
                </a:ext>
              </a:extLst>
            </p:cNvPr>
            <p:cNvSpPr/>
            <p:nvPr/>
          </p:nvSpPr>
          <p:spPr>
            <a:xfrm rot="1146900">
              <a:off x="5685744" y="1801336"/>
              <a:ext cx="414563" cy="43180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Arial" panose="020B0604020202020204" pitchFamily="34" charset="0"/>
              </a:endParaRPr>
            </a:p>
          </p:txBody>
        </p:sp>
        <p:sp>
          <p:nvSpPr>
            <p:cNvPr id="21" name="文本框 20">
              <a:extLst>
                <a:ext uri="{FF2B5EF4-FFF2-40B4-BE49-F238E27FC236}">
                  <a16:creationId xmlns:a16="http://schemas.microsoft.com/office/drawing/2014/main" id="{58AFEDAF-5AC1-44FE-AA7D-FA21D613DB78}"/>
                </a:ext>
              </a:extLst>
            </p:cNvPr>
            <p:cNvSpPr txBox="1"/>
            <p:nvPr/>
          </p:nvSpPr>
          <p:spPr>
            <a:xfrm>
              <a:off x="7484196" y="5588455"/>
              <a:ext cx="1854261" cy="1128000"/>
            </a:xfrm>
            <a:prstGeom prst="rect">
              <a:avLst/>
            </a:prstGeom>
            <a:solidFill>
              <a:schemeClr val="tx1">
                <a:alpha val="73000"/>
              </a:schemeClr>
            </a:solid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Wireless Card</a:t>
              </a:r>
            </a:p>
          </p:txBody>
        </p:sp>
        <p:sp>
          <p:nvSpPr>
            <p:cNvPr id="22" name="箭头: 右 21">
              <a:extLst>
                <a:ext uri="{FF2B5EF4-FFF2-40B4-BE49-F238E27FC236}">
                  <a16:creationId xmlns:a16="http://schemas.microsoft.com/office/drawing/2014/main" id="{4CC4B44F-B80F-408E-BF28-E7344639A125}"/>
                </a:ext>
              </a:extLst>
            </p:cNvPr>
            <p:cNvSpPr/>
            <p:nvPr/>
          </p:nvSpPr>
          <p:spPr>
            <a:xfrm rot="16200000">
              <a:off x="8204045" y="5157112"/>
              <a:ext cx="414563" cy="431800"/>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cs typeface="Arial" panose="020B0604020202020204" pitchFamily="34" charset="0"/>
              </a:endParaRPr>
            </a:p>
          </p:txBody>
        </p:sp>
        <p:sp>
          <p:nvSpPr>
            <p:cNvPr id="23" name="文本框 22">
              <a:extLst>
                <a:ext uri="{FF2B5EF4-FFF2-40B4-BE49-F238E27FC236}">
                  <a16:creationId xmlns:a16="http://schemas.microsoft.com/office/drawing/2014/main" id="{FF285EB4-EBD8-47D7-85D5-9A0FDD451467}"/>
                </a:ext>
              </a:extLst>
            </p:cNvPr>
            <p:cNvSpPr txBox="1"/>
            <p:nvPr/>
          </p:nvSpPr>
          <p:spPr>
            <a:xfrm>
              <a:off x="1228224" y="1482053"/>
              <a:ext cx="2020371" cy="1128000"/>
            </a:xfrm>
            <a:prstGeom prst="rect">
              <a:avLst/>
            </a:prstGeom>
            <a:solidFill>
              <a:schemeClr val="tx1">
                <a:alpha val="73000"/>
              </a:schemeClr>
            </a:solid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TX module</a:t>
              </a:r>
            </a:p>
          </p:txBody>
        </p:sp>
        <p:sp>
          <p:nvSpPr>
            <p:cNvPr id="24" name="文本框 23">
              <a:extLst>
                <a:ext uri="{FF2B5EF4-FFF2-40B4-BE49-F238E27FC236}">
                  <a16:creationId xmlns:a16="http://schemas.microsoft.com/office/drawing/2014/main" id="{8A339E58-7AFD-4C61-B91B-C208072DF489}"/>
                </a:ext>
              </a:extLst>
            </p:cNvPr>
            <p:cNvSpPr txBox="1"/>
            <p:nvPr/>
          </p:nvSpPr>
          <p:spPr>
            <a:xfrm>
              <a:off x="1185786" y="5043698"/>
              <a:ext cx="2105246" cy="1128000"/>
            </a:xfrm>
            <a:prstGeom prst="rect">
              <a:avLst/>
            </a:prstGeom>
            <a:solidFill>
              <a:schemeClr val="tx1">
                <a:alpha val="73000"/>
              </a:schemeClr>
            </a:solid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cs typeface="Arial" panose="020B0604020202020204" pitchFamily="34" charset="0"/>
                </a:rPr>
                <a:t>RX module</a:t>
              </a:r>
            </a:p>
          </p:txBody>
        </p:sp>
      </p:grpSp>
      <p:sp>
        <p:nvSpPr>
          <p:cNvPr id="26" name="Slide Number Placeholder 17">
            <a:extLst>
              <a:ext uri="{FF2B5EF4-FFF2-40B4-BE49-F238E27FC236}">
                <a16:creationId xmlns:a16="http://schemas.microsoft.com/office/drawing/2014/main" id="{108B9134-CA18-4084-B226-E88ADE47AA5A}"/>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26</a:t>
            </a:fld>
            <a:endParaRPr lang="en-US" dirty="0"/>
          </a:p>
        </p:txBody>
      </p:sp>
    </p:spTree>
    <p:extLst>
      <p:ext uri="{BB962C8B-B14F-4D97-AF65-F5344CB8AC3E}">
        <p14:creationId xmlns:p14="http://schemas.microsoft.com/office/powerpoint/2010/main" val="39854812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1879716" cy="1143000"/>
          </a:xfrm>
        </p:spPr>
        <p:txBody>
          <a:bodyPr/>
          <a:lstStyle/>
          <a:p>
            <a:r>
              <a:rPr lang="en-US" dirty="0"/>
              <a:t>Case Studies</a:t>
            </a:r>
          </a:p>
        </p:txBody>
      </p:sp>
      <p:sp>
        <p:nvSpPr>
          <p:cNvPr id="5" name="TextBox 4"/>
          <p:cNvSpPr txBox="1"/>
          <p:nvPr/>
        </p:nvSpPr>
        <p:spPr>
          <a:xfrm>
            <a:off x="1273820" y="1331689"/>
            <a:ext cx="5340267"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Unique Opportunities</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27</a:t>
            </a:fld>
            <a:endParaRPr lang="en-US" dirty="0"/>
          </a:p>
        </p:txBody>
      </p:sp>
      <p:sp>
        <p:nvSpPr>
          <p:cNvPr id="9" name="Text Box 9">
            <a:extLst>
              <a:ext uri="{FF2B5EF4-FFF2-40B4-BE49-F238E27FC236}">
                <a16:creationId xmlns:a16="http://schemas.microsoft.com/office/drawing/2014/main" id="{B0D4AE3F-71CD-1747-87DE-5CC1DF5AB646}"/>
              </a:ext>
            </a:extLst>
          </p:cNvPr>
          <p:cNvSpPr txBox="1">
            <a:spLocks noChangeArrowheads="1"/>
          </p:cNvSpPr>
          <p:nvPr/>
        </p:nvSpPr>
        <p:spPr bwMode="auto">
          <a:xfrm>
            <a:off x="1595546" y="1813173"/>
            <a:ext cx="9000908" cy="3231654"/>
          </a:xfrm>
          <a:prstGeom prst="rect">
            <a:avLst/>
          </a:prstGeom>
          <a:noFill/>
          <a:ln w="9525">
            <a:noFill/>
            <a:miter lim="800000"/>
            <a:headEnd/>
            <a:tailEnd/>
          </a:ln>
          <a:effectLst/>
        </p:spPr>
        <p:txBody>
          <a:bodyPr wrap="square" bIns="45720">
            <a:spAutoFit/>
          </a:bodyPr>
          <a:lstStyle/>
          <a:p>
            <a:pPr marL="342900" indent="-342900">
              <a:spcBef>
                <a:spcPct val="50000"/>
              </a:spcBef>
              <a:buClr>
                <a:srgbClr val="0000CC"/>
              </a:buClr>
              <a:buSzPct val="130000"/>
              <a:buFont typeface="Arial" panose="020B0604020202020204" pitchFamily="34" charset="0"/>
              <a:buChar char="•"/>
              <a:defRPr/>
            </a:pPr>
            <a:r>
              <a:rPr lang="en-US" altLang="zh-CN" sz="2400" dirty="0">
                <a:latin typeface="Arial" pitchFamily="34" charset="0"/>
                <a:cs typeface="Arial" pitchFamily="34" charset="0"/>
              </a:rPr>
              <a:t>Array of Phased Arrays Architecture</a:t>
            </a:r>
          </a:p>
          <a:p>
            <a:pPr marL="800100" lvl="1" indent="-342900">
              <a:spcBef>
                <a:spcPct val="50000"/>
              </a:spcBef>
              <a:buClr>
                <a:srgbClr val="0000CC"/>
              </a:buClr>
              <a:buSzPct val="130000"/>
              <a:buFont typeface="Arial" panose="020B0604020202020204" pitchFamily="34" charset="0"/>
              <a:buChar char="•"/>
              <a:defRPr/>
            </a:pPr>
            <a:r>
              <a:rPr lang="en-US" altLang="zh-CN" sz="2400" dirty="0">
                <a:latin typeface="Arial" pitchFamily="34" charset="0"/>
                <a:cs typeface="Arial" pitchFamily="34" charset="0"/>
              </a:rPr>
              <a:t>True MU/SU-MIMO channel estimation</a:t>
            </a:r>
          </a:p>
          <a:p>
            <a:pPr marL="800100" lvl="1" indent="-342900">
              <a:spcBef>
                <a:spcPct val="50000"/>
              </a:spcBef>
              <a:buClr>
                <a:srgbClr val="0000CC"/>
              </a:buClr>
              <a:buSzPct val="130000"/>
              <a:buFont typeface="Arial" panose="020B0604020202020204" pitchFamily="34" charset="0"/>
              <a:buChar char="•"/>
              <a:defRPr/>
            </a:pPr>
            <a:r>
              <a:rPr lang="en-US" altLang="zh-CN" sz="2400" dirty="0">
                <a:latin typeface="Arial" pitchFamily="34" charset="0"/>
                <a:cs typeface="Arial" pitchFamily="34" charset="0"/>
              </a:rPr>
              <a:t>MIMO Radar</a:t>
            </a:r>
          </a:p>
          <a:p>
            <a:pPr marL="342900" indent="-342900">
              <a:spcBef>
                <a:spcPct val="50000"/>
              </a:spcBef>
              <a:buClr>
                <a:srgbClr val="0000CC"/>
              </a:buClr>
              <a:buSzPct val="130000"/>
              <a:buFont typeface="Arial" panose="020B0604020202020204" pitchFamily="34" charset="0"/>
              <a:buChar char="•"/>
              <a:defRPr/>
            </a:pPr>
            <a:r>
              <a:rPr lang="en-US" altLang="zh-CN" sz="2400" dirty="0">
                <a:latin typeface="Arial" pitchFamily="34" charset="0"/>
                <a:cs typeface="Arial" pitchFamily="34" charset="0"/>
              </a:rPr>
              <a:t>Real-time control for fast data collection</a:t>
            </a:r>
          </a:p>
          <a:p>
            <a:pPr marL="800100" lvl="1" indent="-342900">
              <a:spcBef>
                <a:spcPct val="50000"/>
              </a:spcBef>
              <a:buClr>
                <a:srgbClr val="0000CC"/>
              </a:buClr>
              <a:buSzPct val="130000"/>
              <a:buFont typeface="Arial" panose="020B0604020202020204" pitchFamily="34" charset="0"/>
              <a:buChar char="•"/>
              <a:defRPr/>
            </a:pPr>
            <a:r>
              <a:rPr lang="en-US" altLang="zh-CN" sz="2400" dirty="0">
                <a:latin typeface="Arial" pitchFamily="34" charset="0"/>
                <a:cs typeface="Arial" pitchFamily="34" charset="0"/>
              </a:rPr>
              <a:t>MIMO with mobility</a:t>
            </a:r>
          </a:p>
          <a:p>
            <a:pPr marL="800100" lvl="1" indent="-342900">
              <a:spcBef>
                <a:spcPct val="50000"/>
              </a:spcBef>
              <a:buClr>
                <a:srgbClr val="0000CC"/>
              </a:buClr>
              <a:buSzPct val="130000"/>
              <a:buFont typeface="Arial" panose="020B0604020202020204" pitchFamily="34" charset="0"/>
              <a:buChar char="•"/>
              <a:defRPr/>
            </a:pPr>
            <a:endParaRPr lang="en-US" altLang="zh-CN" sz="2400" dirty="0">
              <a:latin typeface="Arial" pitchFamily="34" charset="0"/>
              <a:cs typeface="Arial" pitchFamily="34" charset="0"/>
            </a:endParaRPr>
          </a:p>
        </p:txBody>
      </p:sp>
      <p:sp>
        <p:nvSpPr>
          <p:cNvPr id="13" name="TextBox 12">
            <a:extLst>
              <a:ext uri="{FF2B5EF4-FFF2-40B4-BE49-F238E27FC236}">
                <a16:creationId xmlns:a16="http://schemas.microsoft.com/office/drawing/2014/main" id="{D066402A-9BDD-FF4E-AD97-7862BC045CB3}"/>
              </a:ext>
            </a:extLst>
          </p:cNvPr>
          <p:cNvSpPr txBox="1"/>
          <p:nvPr/>
        </p:nvSpPr>
        <p:spPr>
          <a:xfrm>
            <a:off x="1273820" y="4572063"/>
            <a:ext cx="8641594"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Real-world testing of hybrid beamforming algorithms</a:t>
            </a:r>
          </a:p>
        </p:txBody>
      </p:sp>
    </p:spTree>
    <p:extLst>
      <p:ext uri="{BB962C8B-B14F-4D97-AF65-F5344CB8AC3E}">
        <p14:creationId xmlns:p14="http://schemas.microsoft.com/office/powerpoint/2010/main" val="556466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
                                            <p:txEl>
                                              <p:pRg st="1" end="1"/>
                                            </p:txEl>
                                          </p:spTgt>
                                        </p:tgtEl>
                                        <p:attrNameLst>
                                          <p:attrName>style.visibility</p:attrName>
                                        </p:attrNameLst>
                                      </p:cBhvr>
                                      <p:to>
                                        <p:strVal val="visible"/>
                                      </p:to>
                                    </p:set>
                                    <p:animEffect transition="in" filter="fade">
                                      <p:cBhvr>
                                        <p:cTn id="10" dur="500"/>
                                        <p:tgtEl>
                                          <p:spTgt spid="9">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animEffect transition="in" filter="fade">
                                      <p:cBhvr>
                                        <p:cTn id="13" dur="500"/>
                                        <p:tgtEl>
                                          <p:spTgt spid="9">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9">
                                            <p:txEl>
                                              <p:pRg st="3" end="3"/>
                                            </p:txEl>
                                          </p:spTgt>
                                        </p:tgtEl>
                                        <p:attrNameLst>
                                          <p:attrName>style.visibility</p:attrName>
                                        </p:attrNameLst>
                                      </p:cBhvr>
                                      <p:to>
                                        <p:strVal val="visible"/>
                                      </p:to>
                                    </p:set>
                                    <p:animEffect transition="in" filter="fade">
                                      <p:cBhvr>
                                        <p:cTn id="18" dur="500"/>
                                        <p:tgtEl>
                                          <p:spTgt spid="9">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9">
                                            <p:txEl>
                                              <p:pRg st="4" end="4"/>
                                            </p:txEl>
                                          </p:spTgt>
                                        </p:tgtEl>
                                        <p:attrNameLst>
                                          <p:attrName>style.visibility</p:attrName>
                                        </p:attrNameLst>
                                      </p:cBhvr>
                                      <p:to>
                                        <p:strVal val="visible"/>
                                      </p:to>
                                    </p:set>
                                    <p:animEffect transition="in" filter="fade">
                                      <p:cBhvr>
                                        <p:cTn id="21" dur="500"/>
                                        <p:tgtEl>
                                          <p:spTgt spid="9">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A4CDA81-E8B1-45B7-B820-310341AB8D62}"/>
              </a:ext>
            </a:extLst>
          </p:cNvPr>
          <p:cNvGrpSpPr/>
          <p:nvPr/>
        </p:nvGrpSpPr>
        <p:grpSpPr>
          <a:xfrm>
            <a:off x="4786028" y="3040762"/>
            <a:ext cx="1021807" cy="749967"/>
            <a:chOff x="5294724" y="3203245"/>
            <a:chExt cx="1457690" cy="881059"/>
          </a:xfrm>
        </p:grpSpPr>
        <p:sp>
          <p:nvSpPr>
            <p:cNvPr id="96" name="椭圆 95">
              <a:extLst>
                <a:ext uri="{FF2B5EF4-FFF2-40B4-BE49-F238E27FC236}">
                  <a16:creationId xmlns:a16="http://schemas.microsoft.com/office/drawing/2014/main" id="{87CC7FA5-2BE4-4AD5-9FF6-821DA28E2A86}"/>
                </a:ext>
              </a:extLst>
            </p:cNvPr>
            <p:cNvSpPr/>
            <p:nvPr/>
          </p:nvSpPr>
          <p:spPr>
            <a:xfrm rot="19800000">
              <a:off x="5294724" y="3203245"/>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97" name="椭圆 96">
              <a:extLst>
                <a:ext uri="{FF2B5EF4-FFF2-40B4-BE49-F238E27FC236}">
                  <a16:creationId xmlns:a16="http://schemas.microsoft.com/office/drawing/2014/main" id="{F9752A74-A6DA-410B-BD28-8CBA23457E8F}"/>
                </a:ext>
              </a:extLst>
            </p:cNvPr>
            <p:cNvSpPr/>
            <p:nvPr/>
          </p:nvSpPr>
          <p:spPr>
            <a:xfrm rot="20700000">
              <a:off x="5342714" y="3357582"/>
              <a:ext cx="1409700" cy="185963"/>
            </a:xfrm>
            <a:prstGeom prst="ellipse">
              <a:avLst/>
            </a:prstGeom>
            <a:solidFill>
              <a:schemeClr val="accent2"/>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98" name="椭圆 97">
              <a:extLst>
                <a:ext uri="{FF2B5EF4-FFF2-40B4-BE49-F238E27FC236}">
                  <a16:creationId xmlns:a16="http://schemas.microsoft.com/office/drawing/2014/main" id="{47447507-C60F-4107-BBBA-529F441CC5E7}"/>
                </a:ext>
              </a:extLst>
            </p:cNvPr>
            <p:cNvSpPr/>
            <p:nvPr/>
          </p:nvSpPr>
          <p:spPr>
            <a:xfrm>
              <a:off x="5342665" y="352268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99" name="椭圆 98">
              <a:extLst>
                <a:ext uri="{FF2B5EF4-FFF2-40B4-BE49-F238E27FC236}">
                  <a16:creationId xmlns:a16="http://schemas.microsoft.com/office/drawing/2014/main" id="{1AE8D687-F783-494B-83D2-7F0C8CBCF8E4}"/>
                </a:ext>
              </a:extLst>
            </p:cNvPr>
            <p:cNvSpPr/>
            <p:nvPr/>
          </p:nvSpPr>
          <p:spPr>
            <a:xfrm rot="900000">
              <a:off x="5342714" y="3708315"/>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00" name="椭圆 99">
              <a:extLst>
                <a:ext uri="{FF2B5EF4-FFF2-40B4-BE49-F238E27FC236}">
                  <a16:creationId xmlns:a16="http://schemas.microsoft.com/office/drawing/2014/main" id="{06EA3C3D-CFA2-469A-BE31-8EA729C6694D}"/>
                </a:ext>
              </a:extLst>
            </p:cNvPr>
            <p:cNvSpPr/>
            <p:nvPr/>
          </p:nvSpPr>
          <p:spPr>
            <a:xfrm rot="1800000">
              <a:off x="5294724" y="3898341"/>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102" name="组合 101">
            <a:extLst>
              <a:ext uri="{FF2B5EF4-FFF2-40B4-BE49-F238E27FC236}">
                <a16:creationId xmlns:a16="http://schemas.microsoft.com/office/drawing/2014/main" id="{8EB6C3B1-E75B-4CF4-B1B2-BE466219A099}"/>
              </a:ext>
            </a:extLst>
          </p:cNvPr>
          <p:cNvGrpSpPr/>
          <p:nvPr/>
        </p:nvGrpSpPr>
        <p:grpSpPr>
          <a:xfrm>
            <a:off x="4786028" y="4166419"/>
            <a:ext cx="1021807" cy="749967"/>
            <a:chOff x="5294724" y="3203245"/>
            <a:chExt cx="1457690" cy="881059"/>
          </a:xfrm>
        </p:grpSpPr>
        <p:sp>
          <p:nvSpPr>
            <p:cNvPr id="103" name="椭圆 102">
              <a:extLst>
                <a:ext uri="{FF2B5EF4-FFF2-40B4-BE49-F238E27FC236}">
                  <a16:creationId xmlns:a16="http://schemas.microsoft.com/office/drawing/2014/main" id="{2FA46B21-C80B-4285-9EE6-88C90BE4CEF3}"/>
                </a:ext>
              </a:extLst>
            </p:cNvPr>
            <p:cNvSpPr/>
            <p:nvPr/>
          </p:nvSpPr>
          <p:spPr>
            <a:xfrm rot="19800000">
              <a:off x="5294724" y="3203245"/>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04" name="椭圆 103">
              <a:extLst>
                <a:ext uri="{FF2B5EF4-FFF2-40B4-BE49-F238E27FC236}">
                  <a16:creationId xmlns:a16="http://schemas.microsoft.com/office/drawing/2014/main" id="{649AA7AC-8159-40DD-BC2B-208D9595E83E}"/>
                </a:ext>
              </a:extLst>
            </p:cNvPr>
            <p:cNvSpPr/>
            <p:nvPr/>
          </p:nvSpPr>
          <p:spPr>
            <a:xfrm rot="20700000">
              <a:off x="5342714" y="335758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05" name="椭圆 104">
              <a:extLst>
                <a:ext uri="{FF2B5EF4-FFF2-40B4-BE49-F238E27FC236}">
                  <a16:creationId xmlns:a16="http://schemas.microsoft.com/office/drawing/2014/main" id="{19FB6E71-45B6-4B2F-B4A0-6CEE4DF6333F}"/>
                </a:ext>
              </a:extLst>
            </p:cNvPr>
            <p:cNvSpPr/>
            <p:nvPr/>
          </p:nvSpPr>
          <p:spPr>
            <a:xfrm>
              <a:off x="5342665" y="352268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06" name="椭圆 105">
              <a:extLst>
                <a:ext uri="{FF2B5EF4-FFF2-40B4-BE49-F238E27FC236}">
                  <a16:creationId xmlns:a16="http://schemas.microsoft.com/office/drawing/2014/main" id="{FDCE5D28-B839-4790-B8DB-57FA43F88441}"/>
                </a:ext>
              </a:extLst>
            </p:cNvPr>
            <p:cNvSpPr/>
            <p:nvPr/>
          </p:nvSpPr>
          <p:spPr>
            <a:xfrm rot="900000">
              <a:off x="5342714" y="3708315"/>
              <a:ext cx="1409700" cy="185963"/>
            </a:xfrm>
            <a:prstGeom prst="ellipse">
              <a:avLst/>
            </a:prstGeom>
            <a:solidFill>
              <a:schemeClr val="accent2"/>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07" name="椭圆 106">
              <a:extLst>
                <a:ext uri="{FF2B5EF4-FFF2-40B4-BE49-F238E27FC236}">
                  <a16:creationId xmlns:a16="http://schemas.microsoft.com/office/drawing/2014/main" id="{72FA2493-3956-4F26-806E-05CDD5A2C8A5}"/>
                </a:ext>
              </a:extLst>
            </p:cNvPr>
            <p:cNvSpPr/>
            <p:nvPr/>
          </p:nvSpPr>
          <p:spPr>
            <a:xfrm rot="1800000">
              <a:off x="5294724" y="3898341"/>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grpSp>
      <p:sp>
        <p:nvSpPr>
          <p:cNvPr id="2" name="标题 1">
            <a:extLst>
              <a:ext uri="{FF2B5EF4-FFF2-40B4-BE49-F238E27FC236}">
                <a16:creationId xmlns:a16="http://schemas.microsoft.com/office/drawing/2014/main" id="{69511470-533D-4DF0-94E2-F17BDDEEA78A}"/>
              </a:ext>
            </a:extLst>
          </p:cNvPr>
          <p:cNvSpPr>
            <a:spLocks noGrp="1"/>
          </p:cNvSpPr>
          <p:nvPr>
            <p:ph type="title"/>
          </p:nvPr>
        </p:nvSpPr>
        <p:spPr/>
        <p:txBody>
          <a:bodyPr/>
          <a:lstStyle/>
          <a:p>
            <a:r>
              <a:rPr lang="en-US" dirty="0"/>
              <a:t>Hybrid Beamforming </a:t>
            </a:r>
          </a:p>
        </p:txBody>
      </p:sp>
      <p:sp>
        <p:nvSpPr>
          <p:cNvPr id="228" name="Rectangle 16">
            <a:extLst>
              <a:ext uri="{FF2B5EF4-FFF2-40B4-BE49-F238E27FC236}">
                <a16:creationId xmlns:a16="http://schemas.microsoft.com/office/drawing/2014/main" id="{7AC8A4EC-118F-43FD-B8E2-20AD5664BB75}"/>
              </a:ext>
            </a:extLst>
          </p:cNvPr>
          <p:cNvSpPr/>
          <p:nvPr/>
        </p:nvSpPr>
        <p:spPr>
          <a:xfrm>
            <a:off x="7810883" y="3146421"/>
            <a:ext cx="1128115" cy="684154"/>
          </a:xfrm>
          <a:prstGeom prst="rect">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2000" dirty="0">
                <a:effectLst/>
                <a:latin typeface="Calibri" panose="020F0502020204030204" pitchFamily="34" charset="0"/>
                <a:ea typeface="Calibri"/>
              </a:rPr>
              <a:t>RF TRX</a:t>
            </a:r>
            <a:endParaRPr lang="en-US" sz="2000" dirty="0">
              <a:effectLst/>
              <a:latin typeface="Calibri" panose="020F0502020204030204" pitchFamily="34" charset="0"/>
              <a:ea typeface="Times New Roman"/>
            </a:endParaRPr>
          </a:p>
        </p:txBody>
      </p:sp>
      <p:sp>
        <p:nvSpPr>
          <p:cNvPr id="229" name="Rectangle 17">
            <a:extLst>
              <a:ext uri="{FF2B5EF4-FFF2-40B4-BE49-F238E27FC236}">
                <a16:creationId xmlns:a16="http://schemas.microsoft.com/office/drawing/2014/main" id="{E97408CD-4762-4981-B923-284BB57D2CBB}"/>
              </a:ext>
            </a:extLst>
          </p:cNvPr>
          <p:cNvSpPr/>
          <p:nvPr/>
        </p:nvSpPr>
        <p:spPr>
          <a:xfrm>
            <a:off x="7810883" y="4290290"/>
            <a:ext cx="1128115" cy="684154"/>
          </a:xfrm>
          <a:prstGeom prst="rect">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2000" dirty="0">
                <a:effectLst/>
                <a:latin typeface="Calibri" panose="020F0502020204030204" pitchFamily="34" charset="0"/>
                <a:ea typeface="Calibri"/>
              </a:rPr>
              <a:t>RF TRX</a:t>
            </a:r>
            <a:endParaRPr lang="en-US" sz="2000" dirty="0">
              <a:effectLst/>
              <a:latin typeface="Calibri" panose="020F0502020204030204" pitchFamily="34" charset="0"/>
              <a:ea typeface="Times New Roman"/>
            </a:endParaRPr>
          </a:p>
        </p:txBody>
      </p:sp>
      <p:cxnSp>
        <p:nvCxnSpPr>
          <p:cNvPr id="231" name="Straight Arrow Connector 19">
            <a:extLst>
              <a:ext uri="{FF2B5EF4-FFF2-40B4-BE49-F238E27FC236}">
                <a16:creationId xmlns:a16="http://schemas.microsoft.com/office/drawing/2014/main" id="{EBF08C98-A0F3-4708-8908-2B1E4D306032}"/>
              </a:ext>
            </a:extLst>
          </p:cNvPr>
          <p:cNvCxnSpPr/>
          <p:nvPr/>
        </p:nvCxnSpPr>
        <p:spPr>
          <a:xfrm>
            <a:off x="8938996" y="3499333"/>
            <a:ext cx="236676"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232" name="Straight Arrow Connector 20">
            <a:extLst>
              <a:ext uri="{FF2B5EF4-FFF2-40B4-BE49-F238E27FC236}">
                <a16:creationId xmlns:a16="http://schemas.microsoft.com/office/drawing/2014/main" id="{47E3D2AC-1839-471B-8584-C6DC1C7BA556}"/>
              </a:ext>
            </a:extLst>
          </p:cNvPr>
          <p:cNvCxnSpPr/>
          <p:nvPr/>
        </p:nvCxnSpPr>
        <p:spPr>
          <a:xfrm>
            <a:off x="8938996" y="4615340"/>
            <a:ext cx="236676"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sp>
        <p:nvSpPr>
          <p:cNvPr id="235" name="Rectangle 46">
            <a:extLst>
              <a:ext uri="{FF2B5EF4-FFF2-40B4-BE49-F238E27FC236}">
                <a16:creationId xmlns:a16="http://schemas.microsoft.com/office/drawing/2014/main" id="{127F8E4A-A33D-4AAC-BCA4-6DF2240CC80E}"/>
              </a:ext>
            </a:extLst>
          </p:cNvPr>
          <p:cNvSpPr/>
          <p:nvPr/>
        </p:nvSpPr>
        <p:spPr>
          <a:xfrm rot="16200000">
            <a:off x="1214471" y="3580689"/>
            <a:ext cx="2553970" cy="825361"/>
          </a:xfrm>
          <a:prstGeom prst="rect">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2000" dirty="0">
                <a:effectLst/>
                <a:latin typeface="Calibri" panose="020F0502020204030204" pitchFamily="34" charset="0"/>
                <a:ea typeface="Calibri"/>
                <a:cs typeface="Times New Roman"/>
              </a:rPr>
              <a:t>SVD Multiplexing</a:t>
            </a:r>
          </a:p>
        </p:txBody>
      </p:sp>
      <p:sp>
        <p:nvSpPr>
          <p:cNvPr id="236" name="Rectangle 47">
            <a:extLst>
              <a:ext uri="{FF2B5EF4-FFF2-40B4-BE49-F238E27FC236}">
                <a16:creationId xmlns:a16="http://schemas.microsoft.com/office/drawing/2014/main" id="{3669F76E-FBBF-4282-B776-63C90D1EFB9F}"/>
              </a:ext>
            </a:extLst>
          </p:cNvPr>
          <p:cNvSpPr/>
          <p:nvPr/>
        </p:nvSpPr>
        <p:spPr>
          <a:xfrm>
            <a:off x="3142010" y="3073669"/>
            <a:ext cx="1128115" cy="684154"/>
          </a:xfrm>
          <a:prstGeom prst="rect">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2000" dirty="0">
                <a:effectLst/>
                <a:latin typeface="Calibri" panose="020F0502020204030204" pitchFamily="34" charset="0"/>
                <a:ea typeface="Calibri"/>
              </a:rPr>
              <a:t>RF TRX</a:t>
            </a:r>
            <a:endParaRPr lang="en-US" sz="2000" dirty="0">
              <a:effectLst/>
              <a:latin typeface="Calibri" panose="020F0502020204030204" pitchFamily="34" charset="0"/>
              <a:ea typeface="Times New Roman"/>
            </a:endParaRPr>
          </a:p>
        </p:txBody>
      </p:sp>
      <p:sp>
        <p:nvSpPr>
          <p:cNvPr id="237" name="Rectangle 53">
            <a:extLst>
              <a:ext uri="{FF2B5EF4-FFF2-40B4-BE49-F238E27FC236}">
                <a16:creationId xmlns:a16="http://schemas.microsoft.com/office/drawing/2014/main" id="{5E54E182-4556-4654-8951-B7A309576234}"/>
              </a:ext>
            </a:extLst>
          </p:cNvPr>
          <p:cNvSpPr/>
          <p:nvPr/>
        </p:nvSpPr>
        <p:spPr>
          <a:xfrm>
            <a:off x="3142010" y="4192773"/>
            <a:ext cx="1128115" cy="684154"/>
          </a:xfrm>
          <a:prstGeom prst="rect">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2000" dirty="0">
                <a:effectLst/>
                <a:latin typeface="Calibri" panose="020F0502020204030204" pitchFamily="34" charset="0"/>
                <a:ea typeface="Calibri"/>
              </a:rPr>
              <a:t>RF TRX</a:t>
            </a:r>
            <a:endParaRPr lang="en-US" sz="2000" dirty="0">
              <a:effectLst/>
              <a:latin typeface="Calibri" panose="020F0502020204030204" pitchFamily="34" charset="0"/>
              <a:ea typeface="Times New Roman"/>
            </a:endParaRPr>
          </a:p>
        </p:txBody>
      </p:sp>
      <p:sp>
        <p:nvSpPr>
          <p:cNvPr id="238" name="Rectangle 54">
            <a:extLst>
              <a:ext uri="{FF2B5EF4-FFF2-40B4-BE49-F238E27FC236}">
                <a16:creationId xmlns:a16="http://schemas.microsoft.com/office/drawing/2014/main" id="{312F4BD6-0B66-4C0C-BAD1-2D4291264874}"/>
              </a:ext>
            </a:extLst>
          </p:cNvPr>
          <p:cNvSpPr/>
          <p:nvPr/>
        </p:nvSpPr>
        <p:spPr>
          <a:xfrm rot="16200000">
            <a:off x="98366" y="3536238"/>
            <a:ext cx="2553974" cy="914265"/>
          </a:xfrm>
          <a:prstGeom prst="rect">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2000" dirty="0">
                <a:effectLst/>
                <a:latin typeface="Calibri" panose="020F0502020204030204" pitchFamily="34" charset="0"/>
                <a:ea typeface="Calibri"/>
              </a:rPr>
              <a:t>2-stream Encoder</a:t>
            </a:r>
            <a:endParaRPr lang="en-US" sz="2000" dirty="0">
              <a:effectLst/>
              <a:latin typeface="Calibri" panose="020F0502020204030204" pitchFamily="34" charset="0"/>
              <a:ea typeface="Times New Roman"/>
            </a:endParaRPr>
          </a:p>
        </p:txBody>
      </p:sp>
      <p:cxnSp>
        <p:nvCxnSpPr>
          <p:cNvPr id="239" name="Straight Arrow Connector 55">
            <a:extLst>
              <a:ext uri="{FF2B5EF4-FFF2-40B4-BE49-F238E27FC236}">
                <a16:creationId xmlns:a16="http://schemas.microsoft.com/office/drawing/2014/main" id="{C90F3625-6FF8-43FA-8075-734D555BDD1B}"/>
              </a:ext>
            </a:extLst>
          </p:cNvPr>
          <p:cNvCxnSpPr/>
          <p:nvPr/>
        </p:nvCxnSpPr>
        <p:spPr>
          <a:xfrm>
            <a:off x="2905335" y="3415747"/>
            <a:ext cx="236676"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240" name="Straight Arrow Connector 56">
            <a:extLst>
              <a:ext uri="{FF2B5EF4-FFF2-40B4-BE49-F238E27FC236}">
                <a16:creationId xmlns:a16="http://schemas.microsoft.com/office/drawing/2014/main" id="{43FA69CC-00DA-4A7C-A44F-6DD219AE08AE}"/>
              </a:ext>
            </a:extLst>
          </p:cNvPr>
          <p:cNvCxnSpPr/>
          <p:nvPr/>
        </p:nvCxnSpPr>
        <p:spPr>
          <a:xfrm>
            <a:off x="2905335" y="4531753"/>
            <a:ext cx="236676"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241" name="Straight Arrow Connector 57">
            <a:extLst>
              <a:ext uri="{FF2B5EF4-FFF2-40B4-BE49-F238E27FC236}">
                <a16:creationId xmlns:a16="http://schemas.microsoft.com/office/drawing/2014/main" id="{9DB77B03-7B95-4EFA-A322-1DF27E8A8BAC}"/>
              </a:ext>
            </a:extLst>
          </p:cNvPr>
          <p:cNvCxnSpPr/>
          <p:nvPr/>
        </p:nvCxnSpPr>
        <p:spPr>
          <a:xfrm>
            <a:off x="1839694" y="3435868"/>
            <a:ext cx="236676"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242" name="Straight Arrow Connector 58">
            <a:extLst>
              <a:ext uri="{FF2B5EF4-FFF2-40B4-BE49-F238E27FC236}">
                <a16:creationId xmlns:a16="http://schemas.microsoft.com/office/drawing/2014/main" id="{71A7ED94-A82D-42EC-8014-2BF68C6530F0}"/>
              </a:ext>
            </a:extLst>
          </p:cNvPr>
          <p:cNvCxnSpPr/>
          <p:nvPr/>
        </p:nvCxnSpPr>
        <p:spPr>
          <a:xfrm>
            <a:off x="1839694" y="4551876"/>
            <a:ext cx="236676"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grpSp>
        <p:nvGrpSpPr>
          <p:cNvPr id="243" name="Group 41">
            <a:extLst>
              <a:ext uri="{FF2B5EF4-FFF2-40B4-BE49-F238E27FC236}">
                <a16:creationId xmlns:a16="http://schemas.microsoft.com/office/drawing/2014/main" id="{259AF544-75EE-46F3-95BE-9EAB8A4295BE}"/>
              </a:ext>
            </a:extLst>
          </p:cNvPr>
          <p:cNvGrpSpPr/>
          <p:nvPr/>
        </p:nvGrpSpPr>
        <p:grpSpPr>
          <a:xfrm>
            <a:off x="4273189" y="2884251"/>
            <a:ext cx="483730" cy="1026719"/>
            <a:chOff x="3578020" y="4332617"/>
            <a:chExt cx="327186" cy="694454"/>
          </a:xfrm>
        </p:grpSpPr>
        <p:grpSp>
          <p:nvGrpSpPr>
            <p:cNvPr id="244" name="Group 42">
              <a:extLst>
                <a:ext uri="{FF2B5EF4-FFF2-40B4-BE49-F238E27FC236}">
                  <a16:creationId xmlns:a16="http://schemas.microsoft.com/office/drawing/2014/main" id="{B9098F8B-473A-40A4-A0A0-AE34FAFA203F}"/>
                </a:ext>
              </a:extLst>
            </p:cNvPr>
            <p:cNvGrpSpPr/>
            <p:nvPr/>
          </p:nvGrpSpPr>
          <p:grpSpPr>
            <a:xfrm>
              <a:off x="3685758" y="4332617"/>
              <a:ext cx="219448" cy="694454"/>
              <a:chOff x="332742" y="1"/>
              <a:chExt cx="257198" cy="519440"/>
            </a:xfrm>
          </p:grpSpPr>
          <p:sp>
            <p:nvSpPr>
              <p:cNvPr id="246" name="Flowchart: Merge 44">
                <a:extLst>
                  <a:ext uri="{FF2B5EF4-FFF2-40B4-BE49-F238E27FC236}">
                    <a16:creationId xmlns:a16="http://schemas.microsoft.com/office/drawing/2014/main" id="{A13DB57D-598B-405B-A297-6BCD79B20B1A}"/>
                  </a:ext>
                </a:extLst>
              </p:cNvPr>
              <p:cNvSpPr/>
              <p:nvPr/>
            </p:nvSpPr>
            <p:spPr>
              <a:xfrm rot="5400000">
                <a:off x="455990" y="12941"/>
                <a:ext cx="146649" cy="120769"/>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cs typeface="Times New Roman"/>
                  </a:rPr>
                  <a:t> </a:t>
                </a:r>
                <a:endParaRPr lang="en-US" sz="2400" dirty="0">
                  <a:effectLst/>
                  <a:latin typeface="Calibri" panose="020F0502020204030204" pitchFamily="34" charset="0"/>
                  <a:ea typeface="Calibri"/>
                  <a:cs typeface="Times New Roman"/>
                </a:endParaRPr>
              </a:p>
            </p:txBody>
          </p:sp>
          <p:sp>
            <p:nvSpPr>
              <p:cNvPr id="247" name="Flowchart: Merge 45">
                <a:extLst>
                  <a:ext uri="{FF2B5EF4-FFF2-40B4-BE49-F238E27FC236}">
                    <a16:creationId xmlns:a16="http://schemas.microsoft.com/office/drawing/2014/main" id="{E78B0C89-64A9-4053-B7D4-236966F67A62}"/>
                  </a:ext>
                </a:extLst>
              </p:cNvPr>
              <p:cNvSpPr/>
              <p:nvPr/>
            </p:nvSpPr>
            <p:spPr>
              <a:xfrm rot="5400000">
                <a:off x="456590" y="386090"/>
                <a:ext cx="146050" cy="120651"/>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rPr>
                  <a:t> </a:t>
                </a:r>
                <a:endParaRPr lang="en-US" sz="2800" dirty="0">
                  <a:effectLst/>
                  <a:latin typeface="Calibri" panose="020F0502020204030204" pitchFamily="34" charset="0"/>
                  <a:ea typeface="Times New Roman"/>
                </a:endParaRPr>
              </a:p>
            </p:txBody>
          </p:sp>
          <p:cxnSp>
            <p:nvCxnSpPr>
              <p:cNvPr id="248" name="Elbow Connector 64">
                <a:extLst>
                  <a:ext uri="{FF2B5EF4-FFF2-40B4-BE49-F238E27FC236}">
                    <a16:creationId xmlns:a16="http://schemas.microsoft.com/office/drawing/2014/main" id="{29EDB5DB-F53F-444B-B3BD-50210F5F6C34}"/>
                  </a:ext>
                </a:extLst>
              </p:cNvPr>
              <p:cNvCxnSpPr/>
              <p:nvPr/>
            </p:nvCxnSpPr>
            <p:spPr>
              <a:xfrm rot="10800000" flipH="1" flipV="1">
                <a:off x="468932" y="73325"/>
                <a:ext cx="359" cy="373090"/>
              </a:xfrm>
              <a:prstGeom prst="bentConnector3">
                <a:avLst>
                  <a:gd name="adj1" fmla="val -37510306"/>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49" name="Straight Connector 65">
                <a:extLst>
                  <a:ext uri="{FF2B5EF4-FFF2-40B4-BE49-F238E27FC236}">
                    <a16:creationId xmlns:a16="http://schemas.microsoft.com/office/drawing/2014/main" id="{D9FD9505-C7E0-4529-8B13-391E87A9CD34}"/>
                  </a:ext>
                </a:extLst>
              </p:cNvPr>
              <p:cNvCxnSpPr/>
              <p:nvPr/>
            </p:nvCxnSpPr>
            <p:spPr>
              <a:xfrm>
                <a:off x="332742" y="261563"/>
                <a:ext cx="134719"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250" name="Flowchart: Merge 66">
                <a:extLst>
                  <a:ext uri="{FF2B5EF4-FFF2-40B4-BE49-F238E27FC236}">
                    <a16:creationId xmlns:a16="http://schemas.microsoft.com/office/drawing/2014/main" id="{7F165433-3749-472A-AC38-D69C4727C6FD}"/>
                  </a:ext>
                </a:extLst>
              </p:cNvPr>
              <p:cNvSpPr/>
              <p:nvPr/>
            </p:nvSpPr>
            <p:spPr>
              <a:xfrm rot="5400000">
                <a:off x="454761" y="200915"/>
                <a:ext cx="146050" cy="120651"/>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rPr>
                  <a:t> </a:t>
                </a:r>
                <a:endParaRPr lang="en-US" sz="2800" dirty="0">
                  <a:effectLst/>
                  <a:latin typeface="Calibri" panose="020F0502020204030204" pitchFamily="34" charset="0"/>
                  <a:ea typeface="Times New Roman"/>
                </a:endParaRPr>
              </a:p>
            </p:txBody>
          </p:sp>
        </p:grpSp>
        <p:cxnSp>
          <p:nvCxnSpPr>
            <p:cNvPr id="245" name="Straight Connector 43">
              <a:extLst>
                <a:ext uri="{FF2B5EF4-FFF2-40B4-BE49-F238E27FC236}">
                  <a16:creationId xmlns:a16="http://schemas.microsoft.com/office/drawing/2014/main" id="{3FF517C5-C749-4509-B892-865F2FEAE1A9}"/>
                </a:ext>
              </a:extLst>
            </p:cNvPr>
            <p:cNvCxnSpPr/>
            <p:nvPr/>
          </p:nvCxnSpPr>
          <p:spPr>
            <a:xfrm flipV="1">
              <a:off x="3578020" y="4682487"/>
              <a:ext cx="111341" cy="20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251" name="Group 67">
            <a:extLst>
              <a:ext uri="{FF2B5EF4-FFF2-40B4-BE49-F238E27FC236}">
                <a16:creationId xmlns:a16="http://schemas.microsoft.com/office/drawing/2014/main" id="{F7EDF133-C36B-4E04-AD52-FF868886E592}"/>
              </a:ext>
            </a:extLst>
          </p:cNvPr>
          <p:cNvGrpSpPr/>
          <p:nvPr/>
        </p:nvGrpSpPr>
        <p:grpSpPr>
          <a:xfrm>
            <a:off x="4275581" y="4021488"/>
            <a:ext cx="483730" cy="1026719"/>
            <a:chOff x="3579638" y="5258775"/>
            <a:chExt cx="327186" cy="694454"/>
          </a:xfrm>
        </p:grpSpPr>
        <p:grpSp>
          <p:nvGrpSpPr>
            <p:cNvPr id="252" name="Group 68">
              <a:extLst>
                <a:ext uri="{FF2B5EF4-FFF2-40B4-BE49-F238E27FC236}">
                  <a16:creationId xmlns:a16="http://schemas.microsoft.com/office/drawing/2014/main" id="{985A18B1-EAF0-483B-B07A-35BD557A1FF1}"/>
                </a:ext>
              </a:extLst>
            </p:cNvPr>
            <p:cNvGrpSpPr/>
            <p:nvPr/>
          </p:nvGrpSpPr>
          <p:grpSpPr>
            <a:xfrm>
              <a:off x="3687376" y="5258775"/>
              <a:ext cx="219448" cy="694454"/>
              <a:chOff x="332742" y="1"/>
              <a:chExt cx="257198" cy="519440"/>
            </a:xfrm>
          </p:grpSpPr>
          <p:sp>
            <p:nvSpPr>
              <p:cNvPr id="254" name="Flowchart: Merge 70">
                <a:extLst>
                  <a:ext uri="{FF2B5EF4-FFF2-40B4-BE49-F238E27FC236}">
                    <a16:creationId xmlns:a16="http://schemas.microsoft.com/office/drawing/2014/main" id="{D6390090-F251-4331-B4AF-27A5E535A2D5}"/>
                  </a:ext>
                </a:extLst>
              </p:cNvPr>
              <p:cNvSpPr/>
              <p:nvPr/>
            </p:nvSpPr>
            <p:spPr>
              <a:xfrm rot="5400000">
                <a:off x="455990" y="12941"/>
                <a:ext cx="146649" cy="120769"/>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cs typeface="Times New Roman"/>
                  </a:rPr>
                  <a:t> </a:t>
                </a:r>
                <a:endParaRPr lang="en-US" sz="2400" dirty="0">
                  <a:effectLst/>
                  <a:latin typeface="Calibri" panose="020F0502020204030204" pitchFamily="34" charset="0"/>
                  <a:ea typeface="Calibri"/>
                  <a:cs typeface="Times New Roman"/>
                </a:endParaRPr>
              </a:p>
            </p:txBody>
          </p:sp>
          <p:sp>
            <p:nvSpPr>
              <p:cNvPr id="255" name="Flowchart: Merge 71">
                <a:extLst>
                  <a:ext uri="{FF2B5EF4-FFF2-40B4-BE49-F238E27FC236}">
                    <a16:creationId xmlns:a16="http://schemas.microsoft.com/office/drawing/2014/main" id="{EF342600-672B-474B-9B86-875B31C697F1}"/>
                  </a:ext>
                </a:extLst>
              </p:cNvPr>
              <p:cNvSpPr/>
              <p:nvPr/>
            </p:nvSpPr>
            <p:spPr>
              <a:xfrm rot="5400000">
                <a:off x="456590" y="386090"/>
                <a:ext cx="146050" cy="120651"/>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rPr>
                  <a:t> </a:t>
                </a:r>
                <a:endParaRPr lang="en-US" sz="2800" dirty="0">
                  <a:effectLst/>
                  <a:latin typeface="Calibri" panose="020F0502020204030204" pitchFamily="34" charset="0"/>
                  <a:ea typeface="Times New Roman"/>
                </a:endParaRPr>
              </a:p>
            </p:txBody>
          </p:sp>
          <p:cxnSp>
            <p:nvCxnSpPr>
              <p:cNvPr id="256" name="Elbow Connector 72">
                <a:extLst>
                  <a:ext uri="{FF2B5EF4-FFF2-40B4-BE49-F238E27FC236}">
                    <a16:creationId xmlns:a16="http://schemas.microsoft.com/office/drawing/2014/main" id="{9C78E03B-4F12-4FEC-8E6C-AB4009BE90A4}"/>
                  </a:ext>
                </a:extLst>
              </p:cNvPr>
              <p:cNvCxnSpPr/>
              <p:nvPr/>
            </p:nvCxnSpPr>
            <p:spPr>
              <a:xfrm rot="10800000" flipH="1" flipV="1">
                <a:off x="468932" y="73325"/>
                <a:ext cx="359" cy="373090"/>
              </a:xfrm>
              <a:prstGeom prst="bentConnector3">
                <a:avLst>
                  <a:gd name="adj1" fmla="val -37510306"/>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7" name="Straight Connector 73">
                <a:extLst>
                  <a:ext uri="{FF2B5EF4-FFF2-40B4-BE49-F238E27FC236}">
                    <a16:creationId xmlns:a16="http://schemas.microsoft.com/office/drawing/2014/main" id="{5DF54F70-BBD0-4BD8-B6FB-2C843294E56F}"/>
                  </a:ext>
                </a:extLst>
              </p:cNvPr>
              <p:cNvCxnSpPr/>
              <p:nvPr/>
            </p:nvCxnSpPr>
            <p:spPr>
              <a:xfrm>
                <a:off x="332742" y="261563"/>
                <a:ext cx="134719"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258" name="Flowchart: Merge 74">
                <a:extLst>
                  <a:ext uri="{FF2B5EF4-FFF2-40B4-BE49-F238E27FC236}">
                    <a16:creationId xmlns:a16="http://schemas.microsoft.com/office/drawing/2014/main" id="{70B2BBD7-07C6-4798-AA02-28A736FEF58A}"/>
                  </a:ext>
                </a:extLst>
              </p:cNvPr>
              <p:cNvSpPr/>
              <p:nvPr/>
            </p:nvSpPr>
            <p:spPr>
              <a:xfrm rot="5400000">
                <a:off x="454761" y="200915"/>
                <a:ext cx="146050" cy="120651"/>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rPr>
                  <a:t> </a:t>
                </a:r>
                <a:endParaRPr lang="en-US" sz="2800" dirty="0">
                  <a:effectLst/>
                  <a:latin typeface="Calibri" panose="020F0502020204030204" pitchFamily="34" charset="0"/>
                  <a:ea typeface="Times New Roman"/>
                </a:endParaRPr>
              </a:p>
            </p:txBody>
          </p:sp>
        </p:grpSp>
        <p:cxnSp>
          <p:nvCxnSpPr>
            <p:cNvPr id="253" name="Straight Connector 69">
              <a:extLst>
                <a:ext uri="{FF2B5EF4-FFF2-40B4-BE49-F238E27FC236}">
                  <a16:creationId xmlns:a16="http://schemas.microsoft.com/office/drawing/2014/main" id="{AE41BF6C-5F60-4FA3-906A-0C368A581DBC}"/>
                </a:ext>
              </a:extLst>
            </p:cNvPr>
            <p:cNvCxnSpPr/>
            <p:nvPr/>
          </p:nvCxnSpPr>
          <p:spPr>
            <a:xfrm>
              <a:off x="3579638" y="5608845"/>
              <a:ext cx="107738"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259" name="Group 75">
            <a:extLst>
              <a:ext uri="{FF2B5EF4-FFF2-40B4-BE49-F238E27FC236}">
                <a16:creationId xmlns:a16="http://schemas.microsoft.com/office/drawing/2014/main" id="{E7922BBC-EEDD-42F1-9F59-DC58A0FBD06B}"/>
              </a:ext>
            </a:extLst>
          </p:cNvPr>
          <p:cNvGrpSpPr/>
          <p:nvPr/>
        </p:nvGrpSpPr>
        <p:grpSpPr>
          <a:xfrm flipH="1">
            <a:off x="7327153" y="2966649"/>
            <a:ext cx="483730" cy="1026719"/>
            <a:chOff x="3578020" y="4332617"/>
            <a:chExt cx="327186" cy="694454"/>
          </a:xfrm>
        </p:grpSpPr>
        <p:grpSp>
          <p:nvGrpSpPr>
            <p:cNvPr id="260" name="Group 76">
              <a:extLst>
                <a:ext uri="{FF2B5EF4-FFF2-40B4-BE49-F238E27FC236}">
                  <a16:creationId xmlns:a16="http://schemas.microsoft.com/office/drawing/2014/main" id="{E289B818-F333-48E2-81D0-699725A52C00}"/>
                </a:ext>
              </a:extLst>
            </p:cNvPr>
            <p:cNvGrpSpPr/>
            <p:nvPr/>
          </p:nvGrpSpPr>
          <p:grpSpPr>
            <a:xfrm>
              <a:off x="3685758" y="4332617"/>
              <a:ext cx="219448" cy="694454"/>
              <a:chOff x="332742" y="1"/>
              <a:chExt cx="257198" cy="519440"/>
            </a:xfrm>
          </p:grpSpPr>
          <p:sp>
            <p:nvSpPr>
              <p:cNvPr id="262" name="Flowchart: Merge 78">
                <a:extLst>
                  <a:ext uri="{FF2B5EF4-FFF2-40B4-BE49-F238E27FC236}">
                    <a16:creationId xmlns:a16="http://schemas.microsoft.com/office/drawing/2014/main" id="{186076FE-15B8-4C8A-A7FC-73238335F4FB}"/>
                  </a:ext>
                </a:extLst>
              </p:cNvPr>
              <p:cNvSpPr/>
              <p:nvPr/>
            </p:nvSpPr>
            <p:spPr>
              <a:xfrm rot="5400000">
                <a:off x="455990" y="12941"/>
                <a:ext cx="146649" cy="120769"/>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cs typeface="Times New Roman"/>
                  </a:rPr>
                  <a:t> </a:t>
                </a:r>
                <a:endParaRPr lang="en-US" sz="2400" dirty="0">
                  <a:effectLst/>
                  <a:latin typeface="Calibri" panose="020F0502020204030204" pitchFamily="34" charset="0"/>
                  <a:ea typeface="Calibri"/>
                  <a:cs typeface="Times New Roman"/>
                </a:endParaRPr>
              </a:p>
            </p:txBody>
          </p:sp>
          <p:sp>
            <p:nvSpPr>
              <p:cNvPr id="263" name="Flowchart: Merge 79">
                <a:extLst>
                  <a:ext uri="{FF2B5EF4-FFF2-40B4-BE49-F238E27FC236}">
                    <a16:creationId xmlns:a16="http://schemas.microsoft.com/office/drawing/2014/main" id="{AD4C162A-E049-4C43-982D-7423E768E92F}"/>
                  </a:ext>
                </a:extLst>
              </p:cNvPr>
              <p:cNvSpPr/>
              <p:nvPr/>
            </p:nvSpPr>
            <p:spPr>
              <a:xfrm rot="5400000">
                <a:off x="456590" y="386090"/>
                <a:ext cx="146050" cy="120651"/>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rPr>
                  <a:t> </a:t>
                </a:r>
                <a:endParaRPr lang="en-US" sz="2800" dirty="0">
                  <a:effectLst/>
                  <a:latin typeface="Calibri" panose="020F0502020204030204" pitchFamily="34" charset="0"/>
                  <a:ea typeface="Times New Roman"/>
                </a:endParaRPr>
              </a:p>
            </p:txBody>
          </p:sp>
          <p:cxnSp>
            <p:nvCxnSpPr>
              <p:cNvPr id="264" name="Elbow Connector 80">
                <a:extLst>
                  <a:ext uri="{FF2B5EF4-FFF2-40B4-BE49-F238E27FC236}">
                    <a16:creationId xmlns:a16="http://schemas.microsoft.com/office/drawing/2014/main" id="{6E7CFF35-85FB-4C47-917F-31F87D809D8E}"/>
                  </a:ext>
                </a:extLst>
              </p:cNvPr>
              <p:cNvCxnSpPr/>
              <p:nvPr/>
            </p:nvCxnSpPr>
            <p:spPr>
              <a:xfrm rot="10800000" flipH="1" flipV="1">
                <a:off x="468932" y="73325"/>
                <a:ext cx="359" cy="373090"/>
              </a:xfrm>
              <a:prstGeom prst="bentConnector3">
                <a:avLst>
                  <a:gd name="adj1" fmla="val -37510306"/>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5" name="Straight Connector 81">
                <a:extLst>
                  <a:ext uri="{FF2B5EF4-FFF2-40B4-BE49-F238E27FC236}">
                    <a16:creationId xmlns:a16="http://schemas.microsoft.com/office/drawing/2014/main" id="{8429E5DA-E891-46C2-9E87-2A4A281BF94A}"/>
                  </a:ext>
                </a:extLst>
              </p:cNvPr>
              <p:cNvCxnSpPr/>
              <p:nvPr/>
            </p:nvCxnSpPr>
            <p:spPr>
              <a:xfrm>
                <a:off x="332742" y="261563"/>
                <a:ext cx="134719"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266" name="Flowchart: Merge 82">
                <a:extLst>
                  <a:ext uri="{FF2B5EF4-FFF2-40B4-BE49-F238E27FC236}">
                    <a16:creationId xmlns:a16="http://schemas.microsoft.com/office/drawing/2014/main" id="{E1EFCB07-5A9C-4B83-BFC8-304537BAFDD9}"/>
                  </a:ext>
                </a:extLst>
              </p:cNvPr>
              <p:cNvSpPr/>
              <p:nvPr/>
            </p:nvSpPr>
            <p:spPr>
              <a:xfrm rot="5400000">
                <a:off x="454761" y="200915"/>
                <a:ext cx="146050" cy="120651"/>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rPr>
                  <a:t> </a:t>
                </a:r>
                <a:endParaRPr lang="en-US" sz="2800" dirty="0">
                  <a:effectLst/>
                  <a:latin typeface="Calibri" panose="020F0502020204030204" pitchFamily="34" charset="0"/>
                  <a:ea typeface="Times New Roman"/>
                </a:endParaRPr>
              </a:p>
            </p:txBody>
          </p:sp>
        </p:grpSp>
        <p:cxnSp>
          <p:nvCxnSpPr>
            <p:cNvPr id="261" name="Straight Connector 77">
              <a:extLst>
                <a:ext uri="{FF2B5EF4-FFF2-40B4-BE49-F238E27FC236}">
                  <a16:creationId xmlns:a16="http://schemas.microsoft.com/office/drawing/2014/main" id="{539ECE2F-C205-4C8F-9259-F2F1B028C1BC}"/>
                </a:ext>
              </a:extLst>
            </p:cNvPr>
            <p:cNvCxnSpPr/>
            <p:nvPr/>
          </p:nvCxnSpPr>
          <p:spPr>
            <a:xfrm flipV="1">
              <a:off x="3578020" y="4682487"/>
              <a:ext cx="111341" cy="20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267" name="Group 83">
            <a:extLst>
              <a:ext uri="{FF2B5EF4-FFF2-40B4-BE49-F238E27FC236}">
                <a16:creationId xmlns:a16="http://schemas.microsoft.com/office/drawing/2014/main" id="{6932582B-A872-4F3C-9AEE-B5FFDC9E3559}"/>
              </a:ext>
            </a:extLst>
          </p:cNvPr>
          <p:cNvGrpSpPr/>
          <p:nvPr/>
        </p:nvGrpSpPr>
        <p:grpSpPr>
          <a:xfrm flipH="1">
            <a:off x="7329545" y="4124418"/>
            <a:ext cx="483730" cy="1026719"/>
            <a:chOff x="3579638" y="5258775"/>
            <a:chExt cx="327186" cy="694454"/>
          </a:xfrm>
        </p:grpSpPr>
        <p:grpSp>
          <p:nvGrpSpPr>
            <p:cNvPr id="268" name="Group 84">
              <a:extLst>
                <a:ext uri="{FF2B5EF4-FFF2-40B4-BE49-F238E27FC236}">
                  <a16:creationId xmlns:a16="http://schemas.microsoft.com/office/drawing/2014/main" id="{51DB0366-EBCF-42A9-8CEA-0C3B9F17B3CA}"/>
                </a:ext>
              </a:extLst>
            </p:cNvPr>
            <p:cNvGrpSpPr/>
            <p:nvPr/>
          </p:nvGrpSpPr>
          <p:grpSpPr>
            <a:xfrm>
              <a:off x="3687376" y="5258775"/>
              <a:ext cx="219448" cy="694454"/>
              <a:chOff x="332742" y="1"/>
              <a:chExt cx="257198" cy="519440"/>
            </a:xfrm>
          </p:grpSpPr>
          <p:sp>
            <p:nvSpPr>
              <p:cNvPr id="270" name="Flowchart: Merge 86">
                <a:extLst>
                  <a:ext uri="{FF2B5EF4-FFF2-40B4-BE49-F238E27FC236}">
                    <a16:creationId xmlns:a16="http://schemas.microsoft.com/office/drawing/2014/main" id="{D9E0104E-01CE-4453-8F19-C35A4C060B60}"/>
                  </a:ext>
                </a:extLst>
              </p:cNvPr>
              <p:cNvSpPr/>
              <p:nvPr/>
            </p:nvSpPr>
            <p:spPr>
              <a:xfrm rot="5400000">
                <a:off x="455990" y="12941"/>
                <a:ext cx="146649" cy="120769"/>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cs typeface="Times New Roman"/>
                  </a:rPr>
                  <a:t> </a:t>
                </a:r>
                <a:endParaRPr lang="en-US" sz="2400" dirty="0">
                  <a:effectLst/>
                  <a:latin typeface="Calibri" panose="020F0502020204030204" pitchFamily="34" charset="0"/>
                  <a:ea typeface="Calibri"/>
                  <a:cs typeface="Times New Roman"/>
                </a:endParaRPr>
              </a:p>
            </p:txBody>
          </p:sp>
          <p:sp>
            <p:nvSpPr>
              <p:cNvPr id="271" name="Flowchart: Merge 87">
                <a:extLst>
                  <a:ext uri="{FF2B5EF4-FFF2-40B4-BE49-F238E27FC236}">
                    <a16:creationId xmlns:a16="http://schemas.microsoft.com/office/drawing/2014/main" id="{08D4C5CB-4A79-450C-B4EF-581280FDF44F}"/>
                  </a:ext>
                </a:extLst>
              </p:cNvPr>
              <p:cNvSpPr/>
              <p:nvPr/>
            </p:nvSpPr>
            <p:spPr>
              <a:xfrm rot="5400000">
                <a:off x="456590" y="386090"/>
                <a:ext cx="146050" cy="120651"/>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rPr>
                  <a:t> </a:t>
                </a:r>
                <a:endParaRPr lang="en-US" sz="2800" dirty="0">
                  <a:effectLst/>
                  <a:latin typeface="Calibri" panose="020F0502020204030204" pitchFamily="34" charset="0"/>
                  <a:ea typeface="Times New Roman"/>
                </a:endParaRPr>
              </a:p>
            </p:txBody>
          </p:sp>
          <p:cxnSp>
            <p:nvCxnSpPr>
              <p:cNvPr id="272" name="Elbow Connector 88">
                <a:extLst>
                  <a:ext uri="{FF2B5EF4-FFF2-40B4-BE49-F238E27FC236}">
                    <a16:creationId xmlns:a16="http://schemas.microsoft.com/office/drawing/2014/main" id="{0B636836-F53E-4957-89C7-76CADC3FC6E8}"/>
                  </a:ext>
                </a:extLst>
              </p:cNvPr>
              <p:cNvCxnSpPr/>
              <p:nvPr/>
            </p:nvCxnSpPr>
            <p:spPr>
              <a:xfrm rot="10800000" flipH="1" flipV="1">
                <a:off x="468932" y="73325"/>
                <a:ext cx="359" cy="373090"/>
              </a:xfrm>
              <a:prstGeom prst="bentConnector3">
                <a:avLst>
                  <a:gd name="adj1" fmla="val -37510306"/>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3" name="Straight Connector 89">
                <a:extLst>
                  <a:ext uri="{FF2B5EF4-FFF2-40B4-BE49-F238E27FC236}">
                    <a16:creationId xmlns:a16="http://schemas.microsoft.com/office/drawing/2014/main" id="{A1D6B64D-DAFC-4389-8065-228098DA8597}"/>
                  </a:ext>
                </a:extLst>
              </p:cNvPr>
              <p:cNvCxnSpPr/>
              <p:nvPr/>
            </p:nvCxnSpPr>
            <p:spPr>
              <a:xfrm>
                <a:off x="332742" y="261563"/>
                <a:ext cx="134719"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274" name="Flowchart: Merge 90">
                <a:extLst>
                  <a:ext uri="{FF2B5EF4-FFF2-40B4-BE49-F238E27FC236}">
                    <a16:creationId xmlns:a16="http://schemas.microsoft.com/office/drawing/2014/main" id="{8E1EB4B9-3F7D-499E-821C-8CB783E5D959}"/>
                  </a:ext>
                </a:extLst>
              </p:cNvPr>
              <p:cNvSpPr/>
              <p:nvPr/>
            </p:nvSpPr>
            <p:spPr>
              <a:xfrm rot="5400000">
                <a:off x="454761" y="200915"/>
                <a:ext cx="146050" cy="120651"/>
              </a:xfrm>
              <a:prstGeom prst="flowChartMerge">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2400" dirty="0">
                    <a:effectLst/>
                    <a:latin typeface="Calibri" panose="020F0502020204030204" pitchFamily="34" charset="0"/>
                    <a:ea typeface="Times New Roman"/>
                  </a:rPr>
                  <a:t> </a:t>
                </a:r>
                <a:endParaRPr lang="en-US" sz="2800" dirty="0">
                  <a:effectLst/>
                  <a:latin typeface="Calibri" panose="020F0502020204030204" pitchFamily="34" charset="0"/>
                  <a:ea typeface="Times New Roman"/>
                </a:endParaRPr>
              </a:p>
            </p:txBody>
          </p:sp>
        </p:grpSp>
        <p:cxnSp>
          <p:nvCxnSpPr>
            <p:cNvPr id="269" name="Straight Connector 85">
              <a:extLst>
                <a:ext uri="{FF2B5EF4-FFF2-40B4-BE49-F238E27FC236}">
                  <a16:creationId xmlns:a16="http://schemas.microsoft.com/office/drawing/2014/main" id="{C3B2E1DE-CE9E-4902-8984-1BCF67E75AE3}"/>
                </a:ext>
              </a:extLst>
            </p:cNvPr>
            <p:cNvCxnSpPr/>
            <p:nvPr/>
          </p:nvCxnSpPr>
          <p:spPr>
            <a:xfrm>
              <a:off x="3579638" y="5608845"/>
              <a:ext cx="107738"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500" name="Rectangle 46">
            <a:extLst>
              <a:ext uri="{FF2B5EF4-FFF2-40B4-BE49-F238E27FC236}">
                <a16:creationId xmlns:a16="http://schemas.microsoft.com/office/drawing/2014/main" id="{F8C734FB-29E4-4C0D-9936-D44D869F2028}"/>
              </a:ext>
            </a:extLst>
          </p:cNvPr>
          <p:cNvSpPr/>
          <p:nvPr/>
        </p:nvSpPr>
        <p:spPr>
          <a:xfrm rot="16200000">
            <a:off x="9482769" y="3580690"/>
            <a:ext cx="2553970" cy="825361"/>
          </a:xfrm>
          <a:prstGeom prst="rect">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2000" dirty="0">
                <a:latin typeface="Calibri" panose="020F0502020204030204" pitchFamily="34" charset="0"/>
                <a:ea typeface="Calibri"/>
              </a:rPr>
              <a:t>2-stream Decoder</a:t>
            </a:r>
            <a:endParaRPr lang="en-US" sz="2000" dirty="0">
              <a:latin typeface="Calibri" panose="020F0502020204030204" pitchFamily="34" charset="0"/>
              <a:ea typeface="Times New Roman"/>
            </a:endParaRPr>
          </a:p>
        </p:txBody>
      </p:sp>
      <p:sp>
        <p:nvSpPr>
          <p:cNvPr id="501" name="Rectangle 54">
            <a:extLst>
              <a:ext uri="{FF2B5EF4-FFF2-40B4-BE49-F238E27FC236}">
                <a16:creationId xmlns:a16="http://schemas.microsoft.com/office/drawing/2014/main" id="{8C698A50-C9BE-4595-9FAB-0AA12B67D26C}"/>
              </a:ext>
            </a:extLst>
          </p:cNvPr>
          <p:cNvSpPr/>
          <p:nvPr/>
        </p:nvSpPr>
        <p:spPr>
          <a:xfrm rot="16200000">
            <a:off x="8366664" y="3536239"/>
            <a:ext cx="2553974" cy="914265"/>
          </a:xfrm>
          <a:prstGeom prst="rect">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spcAft>
                <a:spcPts val="1000"/>
              </a:spcAft>
            </a:pPr>
            <a:r>
              <a:rPr lang="en-US" sz="2000" dirty="0">
                <a:latin typeface="Calibri" panose="020F0502020204030204" pitchFamily="34" charset="0"/>
                <a:ea typeface="Calibri"/>
                <a:cs typeface="Times New Roman"/>
              </a:rPr>
              <a:t>SVD De-Multiplexing</a:t>
            </a:r>
          </a:p>
        </p:txBody>
      </p:sp>
      <p:cxnSp>
        <p:nvCxnSpPr>
          <p:cNvPr id="502" name="Straight Arrow Connector 57">
            <a:extLst>
              <a:ext uri="{FF2B5EF4-FFF2-40B4-BE49-F238E27FC236}">
                <a16:creationId xmlns:a16="http://schemas.microsoft.com/office/drawing/2014/main" id="{A334E43E-9D0C-48B3-80B0-DF9BD3D99392}"/>
              </a:ext>
            </a:extLst>
          </p:cNvPr>
          <p:cNvCxnSpPr/>
          <p:nvPr/>
        </p:nvCxnSpPr>
        <p:spPr>
          <a:xfrm>
            <a:off x="10107992" y="3435869"/>
            <a:ext cx="236676"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503" name="Straight Arrow Connector 58">
            <a:extLst>
              <a:ext uri="{FF2B5EF4-FFF2-40B4-BE49-F238E27FC236}">
                <a16:creationId xmlns:a16="http://schemas.microsoft.com/office/drawing/2014/main" id="{E01114A0-FEF8-48E7-A11C-E565E973F814}"/>
              </a:ext>
            </a:extLst>
          </p:cNvPr>
          <p:cNvCxnSpPr/>
          <p:nvPr/>
        </p:nvCxnSpPr>
        <p:spPr>
          <a:xfrm>
            <a:off x="10107992" y="4551877"/>
            <a:ext cx="236676"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sp>
        <p:nvSpPr>
          <p:cNvPr id="504" name="矩形 503">
            <a:extLst>
              <a:ext uri="{FF2B5EF4-FFF2-40B4-BE49-F238E27FC236}">
                <a16:creationId xmlns:a16="http://schemas.microsoft.com/office/drawing/2014/main" id="{3ACC3CCC-7422-4917-9F99-CA5EA6BA70AE}"/>
              </a:ext>
            </a:extLst>
          </p:cNvPr>
          <p:cNvSpPr/>
          <p:nvPr/>
        </p:nvSpPr>
        <p:spPr>
          <a:xfrm>
            <a:off x="5446912" y="5745773"/>
            <a:ext cx="1298177" cy="400110"/>
          </a:xfrm>
          <a:prstGeom prst="rect">
            <a:avLst/>
          </a:prstGeom>
        </p:spPr>
        <p:txBody>
          <a:bodyPr wrap="none">
            <a:spAutoFit/>
          </a:bodyPr>
          <a:lstStyle/>
          <a:p>
            <a:pPr algn="ctr"/>
            <a:r>
              <a:rPr lang="en-US" sz="2000" dirty="0"/>
              <a:t>Exhaustive</a:t>
            </a:r>
          </a:p>
        </p:txBody>
      </p:sp>
      <p:sp>
        <p:nvSpPr>
          <p:cNvPr id="505" name="矩形 504">
            <a:extLst>
              <a:ext uri="{FF2B5EF4-FFF2-40B4-BE49-F238E27FC236}">
                <a16:creationId xmlns:a16="http://schemas.microsoft.com/office/drawing/2014/main" id="{FD0CD5BB-5699-44E7-BC73-1D05B0DE0C28}"/>
              </a:ext>
            </a:extLst>
          </p:cNvPr>
          <p:cNvSpPr/>
          <p:nvPr/>
        </p:nvSpPr>
        <p:spPr>
          <a:xfrm>
            <a:off x="5682103" y="6023890"/>
            <a:ext cx="827792" cy="400110"/>
          </a:xfrm>
          <a:prstGeom prst="rect">
            <a:avLst/>
          </a:prstGeom>
        </p:spPr>
        <p:txBody>
          <a:bodyPr wrap="none">
            <a:spAutoFit/>
          </a:bodyPr>
          <a:lstStyle/>
          <a:p>
            <a:pPr algn="ctr"/>
            <a:r>
              <a:rPr lang="en-US" sz="2000" dirty="0"/>
              <a:t>k-best</a:t>
            </a:r>
          </a:p>
        </p:txBody>
      </p:sp>
      <p:sp>
        <p:nvSpPr>
          <p:cNvPr id="506" name="矩形 505">
            <a:extLst>
              <a:ext uri="{FF2B5EF4-FFF2-40B4-BE49-F238E27FC236}">
                <a16:creationId xmlns:a16="http://schemas.microsoft.com/office/drawing/2014/main" id="{F1F667EF-6920-48A0-94AB-6309490461AA}"/>
              </a:ext>
            </a:extLst>
          </p:cNvPr>
          <p:cNvSpPr/>
          <p:nvPr/>
        </p:nvSpPr>
        <p:spPr>
          <a:xfrm>
            <a:off x="5350795" y="6316921"/>
            <a:ext cx="1490409" cy="400110"/>
          </a:xfrm>
          <a:prstGeom prst="rect">
            <a:avLst/>
          </a:prstGeom>
        </p:spPr>
        <p:txBody>
          <a:bodyPr wrap="none">
            <a:spAutoFit/>
          </a:bodyPr>
          <a:lstStyle/>
          <a:p>
            <a:pPr algn="ctr"/>
            <a:r>
              <a:rPr lang="en-US" sz="2000" dirty="0"/>
              <a:t>Evolutionary</a:t>
            </a:r>
          </a:p>
        </p:txBody>
      </p:sp>
      <p:sp>
        <p:nvSpPr>
          <p:cNvPr id="90" name="矩形 89">
            <a:extLst>
              <a:ext uri="{FF2B5EF4-FFF2-40B4-BE49-F238E27FC236}">
                <a16:creationId xmlns:a16="http://schemas.microsoft.com/office/drawing/2014/main" id="{A3C2EFF4-AB13-4E44-8CB2-AD7202B87232}"/>
              </a:ext>
            </a:extLst>
          </p:cNvPr>
          <p:cNvSpPr/>
          <p:nvPr/>
        </p:nvSpPr>
        <p:spPr>
          <a:xfrm>
            <a:off x="4842020" y="2366101"/>
            <a:ext cx="2404445" cy="331855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矩形 90">
            <a:extLst>
              <a:ext uri="{FF2B5EF4-FFF2-40B4-BE49-F238E27FC236}">
                <a16:creationId xmlns:a16="http://schemas.microsoft.com/office/drawing/2014/main" id="{979796BE-DEDB-4609-9F4D-2B353ED38B3A}"/>
              </a:ext>
            </a:extLst>
          </p:cNvPr>
          <p:cNvSpPr/>
          <p:nvPr/>
        </p:nvSpPr>
        <p:spPr>
          <a:xfrm>
            <a:off x="4694142" y="1841727"/>
            <a:ext cx="2803716" cy="461665"/>
          </a:xfrm>
          <a:prstGeom prst="rect">
            <a:avLst/>
          </a:prstGeom>
        </p:spPr>
        <p:txBody>
          <a:bodyPr wrap="none">
            <a:spAutoFit/>
          </a:bodyPr>
          <a:lstStyle/>
          <a:p>
            <a:pPr algn="ctr"/>
            <a:r>
              <a:rPr lang="en-US" sz="2400" dirty="0"/>
              <a:t>Analog beamforming</a:t>
            </a:r>
          </a:p>
        </p:txBody>
      </p:sp>
      <p:sp>
        <p:nvSpPr>
          <p:cNvPr id="92" name="矩形 91">
            <a:extLst>
              <a:ext uri="{FF2B5EF4-FFF2-40B4-BE49-F238E27FC236}">
                <a16:creationId xmlns:a16="http://schemas.microsoft.com/office/drawing/2014/main" id="{D1BBF9DA-9273-4050-B5C1-BC46B068C28B}"/>
              </a:ext>
            </a:extLst>
          </p:cNvPr>
          <p:cNvSpPr/>
          <p:nvPr/>
        </p:nvSpPr>
        <p:spPr>
          <a:xfrm>
            <a:off x="4730500" y="1345260"/>
            <a:ext cx="2731004" cy="461665"/>
          </a:xfrm>
          <a:prstGeom prst="rect">
            <a:avLst/>
          </a:prstGeom>
        </p:spPr>
        <p:txBody>
          <a:bodyPr wrap="none">
            <a:spAutoFit/>
          </a:bodyPr>
          <a:lstStyle/>
          <a:p>
            <a:pPr algn="ctr"/>
            <a:r>
              <a:rPr lang="en-US" sz="2400" dirty="0"/>
              <a:t>Digital beamforming</a:t>
            </a:r>
          </a:p>
        </p:txBody>
      </p:sp>
      <p:cxnSp>
        <p:nvCxnSpPr>
          <p:cNvPr id="4" name="直接箭头连接符 3">
            <a:extLst>
              <a:ext uri="{FF2B5EF4-FFF2-40B4-BE49-F238E27FC236}">
                <a16:creationId xmlns:a16="http://schemas.microsoft.com/office/drawing/2014/main" id="{EC65A919-59B1-4995-9A66-A0CCBC884C69}"/>
              </a:ext>
            </a:extLst>
          </p:cNvPr>
          <p:cNvCxnSpPr>
            <a:stCxn id="92" idx="1"/>
            <a:endCxn id="235" idx="3"/>
          </p:cNvCxnSpPr>
          <p:nvPr/>
        </p:nvCxnSpPr>
        <p:spPr>
          <a:xfrm flipH="1">
            <a:off x="2491457" y="1576093"/>
            <a:ext cx="2239043" cy="1140292"/>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6" name="直接箭头连接符 5">
            <a:extLst>
              <a:ext uri="{FF2B5EF4-FFF2-40B4-BE49-F238E27FC236}">
                <a16:creationId xmlns:a16="http://schemas.microsoft.com/office/drawing/2014/main" id="{F998B167-142B-4DAD-A5C3-63FFBC2F77A9}"/>
              </a:ext>
            </a:extLst>
          </p:cNvPr>
          <p:cNvCxnSpPr>
            <a:stCxn id="92" idx="3"/>
            <a:endCxn id="501" idx="3"/>
          </p:cNvCxnSpPr>
          <p:nvPr/>
        </p:nvCxnSpPr>
        <p:spPr>
          <a:xfrm>
            <a:off x="7461504" y="1576093"/>
            <a:ext cx="2182148" cy="1140292"/>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95" name="Slide Number Placeholder 17">
            <a:extLst>
              <a:ext uri="{FF2B5EF4-FFF2-40B4-BE49-F238E27FC236}">
                <a16:creationId xmlns:a16="http://schemas.microsoft.com/office/drawing/2014/main" id="{3BD7F075-7213-4B21-85AC-FEC41DDE30D2}"/>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28</a:t>
            </a:fld>
            <a:endParaRPr lang="en-US" dirty="0"/>
          </a:p>
        </p:txBody>
      </p:sp>
      <p:grpSp>
        <p:nvGrpSpPr>
          <p:cNvPr id="108" name="组合 107">
            <a:extLst>
              <a:ext uri="{FF2B5EF4-FFF2-40B4-BE49-F238E27FC236}">
                <a16:creationId xmlns:a16="http://schemas.microsoft.com/office/drawing/2014/main" id="{F3354C73-A33F-4E18-8FBB-7ECE80F1D1C6}"/>
              </a:ext>
            </a:extLst>
          </p:cNvPr>
          <p:cNvGrpSpPr/>
          <p:nvPr/>
        </p:nvGrpSpPr>
        <p:grpSpPr>
          <a:xfrm flipH="1">
            <a:off x="6233947" y="3040762"/>
            <a:ext cx="1021807" cy="749967"/>
            <a:chOff x="5294724" y="3203245"/>
            <a:chExt cx="1457690" cy="881059"/>
          </a:xfrm>
        </p:grpSpPr>
        <p:sp>
          <p:nvSpPr>
            <p:cNvPr id="109" name="椭圆 108">
              <a:extLst>
                <a:ext uri="{FF2B5EF4-FFF2-40B4-BE49-F238E27FC236}">
                  <a16:creationId xmlns:a16="http://schemas.microsoft.com/office/drawing/2014/main" id="{AADFF7C8-0D12-40BC-B53D-6114351A1346}"/>
                </a:ext>
              </a:extLst>
            </p:cNvPr>
            <p:cNvSpPr/>
            <p:nvPr/>
          </p:nvSpPr>
          <p:spPr>
            <a:xfrm rot="19800000">
              <a:off x="5294724" y="3203245"/>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10" name="椭圆 109">
              <a:extLst>
                <a:ext uri="{FF2B5EF4-FFF2-40B4-BE49-F238E27FC236}">
                  <a16:creationId xmlns:a16="http://schemas.microsoft.com/office/drawing/2014/main" id="{21C17093-E12E-41FD-A035-A8DF3C29951B}"/>
                </a:ext>
              </a:extLst>
            </p:cNvPr>
            <p:cNvSpPr/>
            <p:nvPr/>
          </p:nvSpPr>
          <p:spPr>
            <a:xfrm rot="20700000">
              <a:off x="5342714" y="3357582"/>
              <a:ext cx="1409700" cy="185963"/>
            </a:xfrm>
            <a:prstGeom prst="ellipse">
              <a:avLst/>
            </a:prstGeom>
            <a:solidFill>
              <a:schemeClr val="accent2"/>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11" name="椭圆 110">
              <a:extLst>
                <a:ext uri="{FF2B5EF4-FFF2-40B4-BE49-F238E27FC236}">
                  <a16:creationId xmlns:a16="http://schemas.microsoft.com/office/drawing/2014/main" id="{81526C44-AF6C-47FE-8C92-0A72A714970C}"/>
                </a:ext>
              </a:extLst>
            </p:cNvPr>
            <p:cNvSpPr/>
            <p:nvPr/>
          </p:nvSpPr>
          <p:spPr>
            <a:xfrm>
              <a:off x="5342665" y="352268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12" name="椭圆 111">
              <a:extLst>
                <a:ext uri="{FF2B5EF4-FFF2-40B4-BE49-F238E27FC236}">
                  <a16:creationId xmlns:a16="http://schemas.microsoft.com/office/drawing/2014/main" id="{248A3F83-72F8-46F7-9BC1-3B0AB356297B}"/>
                </a:ext>
              </a:extLst>
            </p:cNvPr>
            <p:cNvSpPr/>
            <p:nvPr/>
          </p:nvSpPr>
          <p:spPr>
            <a:xfrm rot="900000">
              <a:off x="5342714" y="3708315"/>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13" name="椭圆 112">
              <a:extLst>
                <a:ext uri="{FF2B5EF4-FFF2-40B4-BE49-F238E27FC236}">
                  <a16:creationId xmlns:a16="http://schemas.microsoft.com/office/drawing/2014/main" id="{0F8F6B90-AB9D-4A40-8841-1A8C1694EEBA}"/>
                </a:ext>
              </a:extLst>
            </p:cNvPr>
            <p:cNvSpPr/>
            <p:nvPr/>
          </p:nvSpPr>
          <p:spPr>
            <a:xfrm rot="1800000">
              <a:off x="5294724" y="3898341"/>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grpSp>
      <p:grpSp>
        <p:nvGrpSpPr>
          <p:cNvPr id="114" name="组合 113">
            <a:extLst>
              <a:ext uri="{FF2B5EF4-FFF2-40B4-BE49-F238E27FC236}">
                <a16:creationId xmlns:a16="http://schemas.microsoft.com/office/drawing/2014/main" id="{D82EF2DC-4A4F-48AA-956A-F4400A839A49}"/>
              </a:ext>
            </a:extLst>
          </p:cNvPr>
          <p:cNvGrpSpPr/>
          <p:nvPr/>
        </p:nvGrpSpPr>
        <p:grpSpPr>
          <a:xfrm flipH="1">
            <a:off x="6233947" y="4166419"/>
            <a:ext cx="1021807" cy="749967"/>
            <a:chOff x="5294724" y="3203245"/>
            <a:chExt cx="1457690" cy="881059"/>
          </a:xfrm>
        </p:grpSpPr>
        <p:sp>
          <p:nvSpPr>
            <p:cNvPr id="115" name="椭圆 114">
              <a:extLst>
                <a:ext uri="{FF2B5EF4-FFF2-40B4-BE49-F238E27FC236}">
                  <a16:creationId xmlns:a16="http://schemas.microsoft.com/office/drawing/2014/main" id="{55A09AF4-C2D6-4E85-B04D-887E8019849B}"/>
                </a:ext>
              </a:extLst>
            </p:cNvPr>
            <p:cNvSpPr/>
            <p:nvPr/>
          </p:nvSpPr>
          <p:spPr>
            <a:xfrm rot="19800000">
              <a:off x="5294724" y="3203245"/>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16" name="椭圆 115">
              <a:extLst>
                <a:ext uri="{FF2B5EF4-FFF2-40B4-BE49-F238E27FC236}">
                  <a16:creationId xmlns:a16="http://schemas.microsoft.com/office/drawing/2014/main" id="{28414BF5-872D-4B95-8D84-47D7850FBA86}"/>
                </a:ext>
              </a:extLst>
            </p:cNvPr>
            <p:cNvSpPr/>
            <p:nvPr/>
          </p:nvSpPr>
          <p:spPr>
            <a:xfrm rot="20700000">
              <a:off x="5342714" y="335758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17" name="椭圆 116">
              <a:extLst>
                <a:ext uri="{FF2B5EF4-FFF2-40B4-BE49-F238E27FC236}">
                  <a16:creationId xmlns:a16="http://schemas.microsoft.com/office/drawing/2014/main" id="{06B798F5-7347-4BEB-A267-88C2D16F4B55}"/>
                </a:ext>
              </a:extLst>
            </p:cNvPr>
            <p:cNvSpPr/>
            <p:nvPr/>
          </p:nvSpPr>
          <p:spPr>
            <a:xfrm>
              <a:off x="5342665" y="3522682"/>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18" name="椭圆 117">
              <a:extLst>
                <a:ext uri="{FF2B5EF4-FFF2-40B4-BE49-F238E27FC236}">
                  <a16:creationId xmlns:a16="http://schemas.microsoft.com/office/drawing/2014/main" id="{B16FA669-77D0-4E75-B602-CB02CA46D1AB}"/>
                </a:ext>
              </a:extLst>
            </p:cNvPr>
            <p:cNvSpPr/>
            <p:nvPr/>
          </p:nvSpPr>
          <p:spPr>
            <a:xfrm rot="900000">
              <a:off x="5342714" y="3708315"/>
              <a:ext cx="1409700" cy="185963"/>
            </a:xfrm>
            <a:prstGeom prst="ellipse">
              <a:avLst/>
            </a:prstGeom>
            <a:solidFill>
              <a:schemeClr val="accent2"/>
            </a:solidFill>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sp>
          <p:nvSpPr>
            <p:cNvPr id="119" name="椭圆 118">
              <a:extLst>
                <a:ext uri="{FF2B5EF4-FFF2-40B4-BE49-F238E27FC236}">
                  <a16:creationId xmlns:a16="http://schemas.microsoft.com/office/drawing/2014/main" id="{138539C6-0C65-4AF0-A001-5CCEDCB4371E}"/>
                </a:ext>
              </a:extLst>
            </p:cNvPr>
            <p:cNvSpPr/>
            <p:nvPr/>
          </p:nvSpPr>
          <p:spPr>
            <a:xfrm rot="1800000">
              <a:off x="5294724" y="3898341"/>
              <a:ext cx="1409700" cy="185963"/>
            </a:xfrm>
            <a:prstGeom prst="ellipse">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51755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1"/>
                                        </p:tgtEl>
                                        <p:attrNameLst>
                                          <p:attrName>style.visibility</p:attrName>
                                        </p:attrNameLst>
                                      </p:cBhvr>
                                      <p:to>
                                        <p:strVal val="visible"/>
                                      </p:to>
                                    </p:set>
                                    <p:animEffect transition="in" filter="fade">
                                      <p:cBhvr>
                                        <p:cTn id="10" dur="500"/>
                                        <p:tgtEl>
                                          <p:spTgt spid="9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04"/>
                                        </p:tgtEl>
                                        <p:attrNameLst>
                                          <p:attrName>style.visibility</p:attrName>
                                        </p:attrNameLst>
                                      </p:cBhvr>
                                      <p:to>
                                        <p:strVal val="visible"/>
                                      </p:to>
                                    </p:set>
                                    <p:animEffect transition="in" filter="fade">
                                      <p:cBhvr>
                                        <p:cTn id="15" dur="500"/>
                                        <p:tgtEl>
                                          <p:spTgt spid="50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05"/>
                                        </p:tgtEl>
                                        <p:attrNameLst>
                                          <p:attrName>style.visibility</p:attrName>
                                        </p:attrNameLst>
                                      </p:cBhvr>
                                      <p:to>
                                        <p:strVal val="visible"/>
                                      </p:to>
                                    </p:set>
                                    <p:animEffect transition="in" filter="fade">
                                      <p:cBhvr>
                                        <p:cTn id="18" dur="500"/>
                                        <p:tgtEl>
                                          <p:spTgt spid="50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06"/>
                                        </p:tgtEl>
                                        <p:attrNameLst>
                                          <p:attrName>style.visibility</p:attrName>
                                        </p:attrNameLst>
                                      </p:cBhvr>
                                      <p:to>
                                        <p:strVal val="visible"/>
                                      </p:to>
                                    </p:set>
                                    <p:animEffect transition="in" filter="fade">
                                      <p:cBhvr>
                                        <p:cTn id="21" dur="500"/>
                                        <p:tgtEl>
                                          <p:spTgt spid="50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par>
                                <p:cTn id="27" presetID="10" presetClass="entr" presetSubtype="0" fill="hold" nodeType="with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500"/>
                                        <p:tgtEl>
                                          <p:spTgt spid="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92"/>
                                        </p:tgtEl>
                                        <p:attrNameLst>
                                          <p:attrName>style.visibility</p:attrName>
                                        </p:attrNameLst>
                                      </p:cBhvr>
                                      <p:to>
                                        <p:strVal val="visible"/>
                                      </p:to>
                                    </p:set>
                                    <p:animEffect transition="in" filter="fade">
                                      <p:cBhvr>
                                        <p:cTn id="32"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4" grpId="0"/>
      <p:bldP spid="505" grpId="0"/>
      <p:bldP spid="506" grpId="0"/>
      <p:bldP spid="90" grpId="0" animBg="1"/>
      <p:bldP spid="91" grpId="0"/>
      <p:bldP spid="9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1879716" cy="1143000"/>
          </a:xfrm>
        </p:spPr>
        <p:txBody>
          <a:bodyPr/>
          <a:lstStyle/>
          <a:p>
            <a:r>
              <a:rPr lang="en-US" dirty="0"/>
              <a:t>SU-MIMO</a:t>
            </a:r>
          </a:p>
        </p:txBody>
      </p:sp>
      <p:sp>
        <p:nvSpPr>
          <p:cNvPr id="5" name="TextBox 4"/>
          <p:cNvSpPr txBox="1"/>
          <p:nvPr/>
        </p:nvSpPr>
        <p:spPr>
          <a:xfrm>
            <a:off x="1057042" y="1209819"/>
            <a:ext cx="10130911"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Beamforming vs multiplexing gains in different environments</a:t>
            </a:r>
          </a:p>
        </p:txBody>
      </p:sp>
      <p:sp>
        <p:nvSpPr>
          <p:cNvPr id="10" name="TextBox 9">
            <a:extLst>
              <a:ext uri="{FF2B5EF4-FFF2-40B4-BE49-F238E27FC236}">
                <a16:creationId xmlns:a16="http://schemas.microsoft.com/office/drawing/2014/main" id="{085471EA-DF18-C346-9978-0450D93F3FA5}"/>
              </a:ext>
            </a:extLst>
          </p:cNvPr>
          <p:cNvSpPr txBox="1"/>
          <p:nvPr/>
        </p:nvSpPr>
        <p:spPr>
          <a:xfrm>
            <a:off x="1030544" y="5844966"/>
            <a:ext cx="10130911" cy="523220"/>
          </a:xfrm>
          <a:prstGeom prst="rect">
            <a:avLst/>
          </a:prstGeom>
          <a:noFill/>
        </p:spPr>
        <p:txBody>
          <a:bodyPr wrap="square" rtlCol="0">
            <a:spAutoFit/>
          </a:bodyPr>
          <a:lstStyle/>
          <a:p>
            <a:r>
              <a:rPr lang="en-US" sz="2800" dirty="0"/>
              <a:t>Select the digital beamforming mode based on the channel context</a:t>
            </a:r>
          </a:p>
        </p:txBody>
      </p:sp>
      <p:sp>
        <p:nvSpPr>
          <p:cNvPr id="7" name="Slide Number Placeholder 17">
            <a:extLst>
              <a:ext uri="{FF2B5EF4-FFF2-40B4-BE49-F238E27FC236}">
                <a16:creationId xmlns:a16="http://schemas.microsoft.com/office/drawing/2014/main" id="{B09369F2-BB47-433A-B322-EAA80B2EA7C3}"/>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29</a:t>
            </a:fld>
            <a:endParaRPr lang="en-US" dirty="0"/>
          </a:p>
        </p:txBody>
      </p:sp>
      <p:pic>
        <p:nvPicPr>
          <p:cNvPr id="12" name="图片 11">
            <a:extLst>
              <a:ext uri="{FF2B5EF4-FFF2-40B4-BE49-F238E27FC236}">
                <a16:creationId xmlns:a16="http://schemas.microsoft.com/office/drawing/2014/main" id="{02ECBB18-6D0F-4369-9A8E-1FAEBB1037D4}"/>
              </a:ext>
            </a:extLst>
          </p:cNvPr>
          <p:cNvPicPr>
            <a:picLocks noChangeAspect="1"/>
          </p:cNvPicPr>
          <p:nvPr/>
        </p:nvPicPr>
        <p:blipFill>
          <a:blip r:embed="rId3"/>
          <a:stretch>
            <a:fillRect/>
          </a:stretch>
        </p:blipFill>
        <p:spPr>
          <a:xfrm>
            <a:off x="1026186" y="2094636"/>
            <a:ext cx="3950877" cy="3570070"/>
          </a:xfrm>
          <a:prstGeom prst="rect">
            <a:avLst/>
          </a:prstGeom>
        </p:spPr>
      </p:pic>
      <p:sp>
        <p:nvSpPr>
          <p:cNvPr id="15" name="文本框 14">
            <a:extLst>
              <a:ext uri="{FF2B5EF4-FFF2-40B4-BE49-F238E27FC236}">
                <a16:creationId xmlns:a16="http://schemas.microsoft.com/office/drawing/2014/main" id="{DF989EF1-0F73-4535-8067-BD437E0FCD63}"/>
              </a:ext>
            </a:extLst>
          </p:cNvPr>
          <p:cNvSpPr txBox="1"/>
          <p:nvPr/>
        </p:nvSpPr>
        <p:spPr>
          <a:xfrm>
            <a:off x="6705507" y="4554101"/>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19" name="文本框 18">
            <a:extLst>
              <a:ext uri="{FF2B5EF4-FFF2-40B4-BE49-F238E27FC236}">
                <a16:creationId xmlns:a16="http://schemas.microsoft.com/office/drawing/2014/main" id="{9718F2ED-81D7-4D8D-BBC8-A793A9CB7A01}"/>
              </a:ext>
            </a:extLst>
          </p:cNvPr>
          <p:cNvSpPr txBox="1"/>
          <p:nvPr/>
        </p:nvSpPr>
        <p:spPr>
          <a:xfrm>
            <a:off x="6316396" y="4136187"/>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1</a:t>
            </a:r>
          </a:p>
        </p:txBody>
      </p:sp>
      <p:sp>
        <p:nvSpPr>
          <p:cNvPr id="20" name="文本框 19">
            <a:extLst>
              <a:ext uri="{FF2B5EF4-FFF2-40B4-BE49-F238E27FC236}">
                <a16:creationId xmlns:a16="http://schemas.microsoft.com/office/drawing/2014/main" id="{545CEF73-716B-49AD-A547-0A7BBEFCC13E}"/>
              </a:ext>
            </a:extLst>
          </p:cNvPr>
          <p:cNvSpPr txBox="1"/>
          <p:nvPr/>
        </p:nvSpPr>
        <p:spPr>
          <a:xfrm>
            <a:off x="6510898" y="4136187"/>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21" name="文本框 20">
            <a:extLst>
              <a:ext uri="{FF2B5EF4-FFF2-40B4-BE49-F238E27FC236}">
                <a16:creationId xmlns:a16="http://schemas.microsoft.com/office/drawing/2014/main" id="{8671457A-E898-4C7A-9025-FA7F937DE79F}"/>
              </a:ext>
            </a:extLst>
          </p:cNvPr>
          <p:cNvSpPr txBox="1"/>
          <p:nvPr/>
        </p:nvSpPr>
        <p:spPr>
          <a:xfrm>
            <a:off x="6705399" y="4136187"/>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25" name="文本框 24">
            <a:extLst>
              <a:ext uri="{FF2B5EF4-FFF2-40B4-BE49-F238E27FC236}">
                <a16:creationId xmlns:a16="http://schemas.microsoft.com/office/drawing/2014/main" id="{8460FA92-30AE-4616-946B-7BE8AB473404}"/>
              </a:ext>
            </a:extLst>
          </p:cNvPr>
          <p:cNvSpPr txBox="1"/>
          <p:nvPr/>
        </p:nvSpPr>
        <p:spPr>
          <a:xfrm>
            <a:off x="6316396" y="3716400"/>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2</a:t>
            </a:r>
          </a:p>
        </p:txBody>
      </p:sp>
      <p:sp>
        <p:nvSpPr>
          <p:cNvPr id="26" name="文本框 25">
            <a:extLst>
              <a:ext uri="{FF2B5EF4-FFF2-40B4-BE49-F238E27FC236}">
                <a16:creationId xmlns:a16="http://schemas.microsoft.com/office/drawing/2014/main" id="{0E7AEC40-6E81-4F9F-B8AE-923F5DC7384F}"/>
              </a:ext>
            </a:extLst>
          </p:cNvPr>
          <p:cNvSpPr txBox="1"/>
          <p:nvPr/>
        </p:nvSpPr>
        <p:spPr>
          <a:xfrm>
            <a:off x="6510898" y="3716400"/>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27" name="文本框 26">
            <a:extLst>
              <a:ext uri="{FF2B5EF4-FFF2-40B4-BE49-F238E27FC236}">
                <a16:creationId xmlns:a16="http://schemas.microsoft.com/office/drawing/2014/main" id="{557170A7-F89C-4DD8-AE39-15271919CA53}"/>
              </a:ext>
            </a:extLst>
          </p:cNvPr>
          <p:cNvSpPr txBox="1"/>
          <p:nvPr/>
        </p:nvSpPr>
        <p:spPr>
          <a:xfrm>
            <a:off x="6705399" y="3716400"/>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31" name="文本框 30">
            <a:extLst>
              <a:ext uri="{FF2B5EF4-FFF2-40B4-BE49-F238E27FC236}">
                <a16:creationId xmlns:a16="http://schemas.microsoft.com/office/drawing/2014/main" id="{43590E61-039D-4D35-AD50-BD593F4C33FA}"/>
              </a:ext>
            </a:extLst>
          </p:cNvPr>
          <p:cNvSpPr txBox="1"/>
          <p:nvPr/>
        </p:nvSpPr>
        <p:spPr>
          <a:xfrm>
            <a:off x="6316396" y="3298486"/>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3</a:t>
            </a:r>
          </a:p>
        </p:txBody>
      </p:sp>
      <p:sp>
        <p:nvSpPr>
          <p:cNvPr id="32" name="文本框 31">
            <a:extLst>
              <a:ext uri="{FF2B5EF4-FFF2-40B4-BE49-F238E27FC236}">
                <a16:creationId xmlns:a16="http://schemas.microsoft.com/office/drawing/2014/main" id="{B1FA7186-E95F-4A07-87C5-7B4B2C79586E}"/>
              </a:ext>
            </a:extLst>
          </p:cNvPr>
          <p:cNvSpPr txBox="1"/>
          <p:nvPr/>
        </p:nvSpPr>
        <p:spPr>
          <a:xfrm>
            <a:off x="6510898" y="3298486"/>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33" name="文本框 32">
            <a:extLst>
              <a:ext uri="{FF2B5EF4-FFF2-40B4-BE49-F238E27FC236}">
                <a16:creationId xmlns:a16="http://schemas.microsoft.com/office/drawing/2014/main" id="{93090889-38FC-44EC-AB7E-FB54B3973BFD}"/>
              </a:ext>
            </a:extLst>
          </p:cNvPr>
          <p:cNvSpPr txBox="1"/>
          <p:nvPr/>
        </p:nvSpPr>
        <p:spPr>
          <a:xfrm>
            <a:off x="6705399" y="3298486"/>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37" name="文本框 36">
            <a:extLst>
              <a:ext uri="{FF2B5EF4-FFF2-40B4-BE49-F238E27FC236}">
                <a16:creationId xmlns:a16="http://schemas.microsoft.com/office/drawing/2014/main" id="{F4D7B91E-1076-4DA8-A594-FA553D4BEDF0}"/>
              </a:ext>
            </a:extLst>
          </p:cNvPr>
          <p:cNvSpPr txBox="1"/>
          <p:nvPr/>
        </p:nvSpPr>
        <p:spPr>
          <a:xfrm>
            <a:off x="6316396" y="2880572"/>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4</a:t>
            </a:r>
          </a:p>
        </p:txBody>
      </p:sp>
      <p:sp>
        <p:nvSpPr>
          <p:cNvPr id="38" name="文本框 37">
            <a:extLst>
              <a:ext uri="{FF2B5EF4-FFF2-40B4-BE49-F238E27FC236}">
                <a16:creationId xmlns:a16="http://schemas.microsoft.com/office/drawing/2014/main" id="{02E3AA6F-4B65-4B85-A10E-516F4F51533F}"/>
              </a:ext>
            </a:extLst>
          </p:cNvPr>
          <p:cNvSpPr txBox="1"/>
          <p:nvPr/>
        </p:nvSpPr>
        <p:spPr>
          <a:xfrm>
            <a:off x="6510898" y="2880572"/>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39" name="文本框 38">
            <a:extLst>
              <a:ext uri="{FF2B5EF4-FFF2-40B4-BE49-F238E27FC236}">
                <a16:creationId xmlns:a16="http://schemas.microsoft.com/office/drawing/2014/main" id="{624640FF-DEC7-479B-872B-8A0111F9EB43}"/>
              </a:ext>
            </a:extLst>
          </p:cNvPr>
          <p:cNvSpPr txBox="1"/>
          <p:nvPr/>
        </p:nvSpPr>
        <p:spPr>
          <a:xfrm>
            <a:off x="6705399" y="2880572"/>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44" name="文本框 43">
            <a:extLst>
              <a:ext uri="{FF2B5EF4-FFF2-40B4-BE49-F238E27FC236}">
                <a16:creationId xmlns:a16="http://schemas.microsoft.com/office/drawing/2014/main" id="{6A8B5C13-61DB-45A6-93A3-CAE8214960F4}"/>
              </a:ext>
            </a:extLst>
          </p:cNvPr>
          <p:cNvSpPr txBox="1"/>
          <p:nvPr/>
        </p:nvSpPr>
        <p:spPr>
          <a:xfrm>
            <a:off x="6316396" y="2460784"/>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5</a:t>
            </a:r>
          </a:p>
        </p:txBody>
      </p:sp>
      <p:sp>
        <p:nvSpPr>
          <p:cNvPr id="45" name="文本框 44">
            <a:extLst>
              <a:ext uri="{FF2B5EF4-FFF2-40B4-BE49-F238E27FC236}">
                <a16:creationId xmlns:a16="http://schemas.microsoft.com/office/drawing/2014/main" id="{241F8E73-D1C0-4DA4-A0B8-A878A0F4FE5D}"/>
              </a:ext>
            </a:extLst>
          </p:cNvPr>
          <p:cNvSpPr txBox="1"/>
          <p:nvPr/>
        </p:nvSpPr>
        <p:spPr>
          <a:xfrm>
            <a:off x="6510898" y="2460784"/>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46" name="文本框 45">
            <a:extLst>
              <a:ext uri="{FF2B5EF4-FFF2-40B4-BE49-F238E27FC236}">
                <a16:creationId xmlns:a16="http://schemas.microsoft.com/office/drawing/2014/main" id="{C166C324-D4E2-4881-A04E-A30D4035C521}"/>
              </a:ext>
            </a:extLst>
          </p:cNvPr>
          <p:cNvSpPr txBox="1"/>
          <p:nvPr/>
        </p:nvSpPr>
        <p:spPr>
          <a:xfrm>
            <a:off x="6705399" y="2460784"/>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50" name="文本框 49">
            <a:extLst>
              <a:ext uri="{FF2B5EF4-FFF2-40B4-BE49-F238E27FC236}">
                <a16:creationId xmlns:a16="http://schemas.microsoft.com/office/drawing/2014/main" id="{BD02DECB-89BF-475B-98E4-C80B5C39D4BA}"/>
              </a:ext>
            </a:extLst>
          </p:cNvPr>
          <p:cNvSpPr txBox="1"/>
          <p:nvPr/>
        </p:nvSpPr>
        <p:spPr>
          <a:xfrm>
            <a:off x="6316396" y="2042871"/>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6</a:t>
            </a:r>
          </a:p>
        </p:txBody>
      </p:sp>
      <p:sp>
        <p:nvSpPr>
          <p:cNvPr id="51" name="文本框 50">
            <a:extLst>
              <a:ext uri="{FF2B5EF4-FFF2-40B4-BE49-F238E27FC236}">
                <a16:creationId xmlns:a16="http://schemas.microsoft.com/office/drawing/2014/main" id="{75E2420C-ED41-487D-AF47-7A350EBE1000}"/>
              </a:ext>
            </a:extLst>
          </p:cNvPr>
          <p:cNvSpPr txBox="1"/>
          <p:nvPr/>
        </p:nvSpPr>
        <p:spPr>
          <a:xfrm>
            <a:off x="6510898" y="2042871"/>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52" name="文本框 51">
            <a:extLst>
              <a:ext uri="{FF2B5EF4-FFF2-40B4-BE49-F238E27FC236}">
                <a16:creationId xmlns:a16="http://schemas.microsoft.com/office/drawing/2014/main" id="{B2B919AC-467B-4042-B311-12E84A8E17C9}"/>
              </a:ext>
            </a:extLst>
          </p:cNvPr>
          <p:cNvSpPr txBox="1"/>
          <p:nvPr/>
        </p:nvSpPr>
        <p:spPr>
          <a:xfrm>
            <a:off x="6705399" y="2042871"/>
            <a:ext cx="370285" cy="466250"/>
          </a:xfrm>
          <a:prstGeom prst="rect">
            <a:avLst/>
          </a:prstGeom>
          <a:noFill/>
        </p:spPr>
        <p:txBody>
          <a:bodyPr wrap="none" rtlCol="0">
            <a:spAutoFit/>
          </a:bodyPr>
          <a:lstStyle/>
          <a:p>
            <a:pPr algn="l"/>
            <a:r>
              <a:rPr lang="en-US" sz="2656" spc="0" baseline="0">
                <a:solidFill>
                  <a:srgbClr val="000000"/>
                </a:solidFill>
                <a:latin typeface="Helvetica"/>
                <a:sym typeface="Helvetica"/>
                <a:rtl val="0"/>
              </a:rPr>
              <a:t>0</a:t>
            </a:r>
          </a:p>
        </p:txBody>
      </p:sp>
      <p:sp>
        <p:nvSpPr>
          <p:cNvPr id="69" name="文本框 68">
            <a:extLst>
              <a:ext uri="{FF2B5EF4-FFF2-40B4-BE49-F238E27FC236}">
                <a16:creationId xmlns:a16="http://schemas.microsoft.com/office/drawing/2014/main" id="{7E142153-1EBA-411F-806B-3FEBD6864935}"/>
              </a:ext>
            </a:extLst>
          </p:cNvPr>
          <p:cNvSpPr txBox="1"/>
          <p:nvPr/>
        </p:nvSpPr>
        <p:spPr>
          <a:xfrm>
            <a:off x="8157859" y="4804342"/>
            <a:ext cx="910827" cy="707886"/>
          </a:xfrm>
          <a:prstGeom prst="rect">
            <a:avLst/>
          </a:prstGeom>
          <a:noFill/>
        </p:spPr>
        <p:txBody>
          <a:bodyPr wrap="none" rtlCol="0">
            <a:spAutoFit/>
          </a:bodyPr>
          <a:lstStyle/>
          <a:p>
            <a:pPr algn="ctr"/>
            <a:r>
              <a:rPr lang="en-US" sz="2000" spc="0" baseline="0" dirty="0">
                <a:solidFill>
                  <a:srgbClr val="000000"/>
                </a:solidFill>
                <a:latin typeface="Helvetica"/>
                <a:sym typeface="Helvetica"/>
                <a:rtl val="0"/>
              </a:rPr>
              <a:t>Indoor</a:t>
            </a:r>
          </a:p>
          <a:p>
            <a:pPr algn="ctr"/>
            <a:r>
              <a:rPr lang="en-US" sz="2000" spc="0" baseline="0" dirty="0" err="1">
                <a:solidFill>
                  <a:srgbClr val="000000"/>
                </a:solidFill>
                <a:latin typeface="Helvetica"/>
                <a:sym typeface="Helvetica"/>
                <a:rtl val="0"/>
              </a:rPr>
              <a:t>NLoS</a:t>
            </a:r>
            <a:endParaRPr lang="en-US" sz="2000" spc="0" baseline="0" dirty="0">
              <a:solidFill>
                <a:srgbClr val="000000"/>
              </a:solidFill>
              <a:latin typeface="Helvetica"/>
              <a:sym typeface="Helvetica"/>
              <a:rtl val="0"/>
            </a:endParaRPr>
          </a:p>
        </p:txBody>
      </p:sp>
      <p:sp>
        <p:nvSpPr>
          <p:cNvPr id="79" name="文本框 78">
            <a:extLst>
              <a:ext uri="{FF2B5EF4-FFF2-40B4-BE49-F238E27FC236}">
                <a16:creationId xmlns:a16="http://schemas.microsoft.com/office/drawing/2014/main" id="{142EC79C-11E8-4AA8-B9B2-73A618E6A047}"/>
              </a:ext>
            </a:extLst>
          </p:cNvPr>
          <p:cNvSpPr txBox="1"/>
          <p:nvPr/>
        </p:nvSpPr>
        <p:spPr>
          <a:xfrm>
            <a:off x="9109730" y="4820732"/>
            <a:ext cx="1109598" cy="707886"/>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defPPr>
              <a:defRPr lang="en-US"/>
            </a:defPPr>
            <a:lvl1pPr algn="ctr">
              <a:defRPr spc="0" baseline="0">
                <a:solidFill>
                  <a:srgbClr val="000000"/>
                </a:solidFill>
                <a:latin typeface="Helvetica"/>
                <a:rtl val="0"/>
              </a:defRPr>
            </a:lvl1pPr>
          </a:lstStyle>
          <a:p>
            <a:r>
              <a:rPr lang="en-US" sz="2000" dirty="0">
                <a:sym typeface="Helvetica"/>
              </a:rPr>
              <a:t>Outdoor</a:t>
            </a:r>
          </a:p>
          <a:p>
            <a:r>
              <a:rPr lang="en-US" sz="2000" dirty="0" err="1">
                <a:sym typeface="Helvetica"/>
              </a:rPr>
              <a:t>LoS</a:t>
            </a:r>
            <a:endParaRPr lang="en-US" sz="2000" dirty="0">
              <a:sym typeface="Helvetica"/>
            </a:endParaRPr>
          </a:p>
        </p:txBody>
      </p:sp>
      <p:sp>
        <p:nvSpPr>
          <p:cNvPr id="100" name="文本框 99">
            <a:extLst>
              <a:ext uri="{FF2B5EF4-FFF2-40B4-BE49-F238E27FC236}">
                <a16:creationId xmlns:a16="http://schemas.microsoft.com/office/drawing/2014/main" id="{B870EB6E-526E-42F9-B083-C56BB7AEEC21}"/>
              </a:ext>
            </a:extLst>
          </p:cNvPr>
          <p:cNvSpPr txBox="1"/>
          <p:nvPr/>
        </p:nvSpPr>
        <p:spPr>
          <a:xfrm rot="16200000">
            <a:off x="4586253" y="3498375"/>
            <a:ext cx="2965877" cy="501035"/>
          </a:xfrm>
          <a:prstGeom prst="rect">
            <a:avLst/>
          </a:prstGeom>
          <a:noFill/>
        </p:spPr>
        <p:txBody>
          <a:bodyPr wrap="none" rtlCol="0">
            <a:spAutoFit/>
          </a:bodyPr>
          <a:lstStyle/>
          <a:p>
            <a:pPr algn="l"/>
            <a:r>
              <a:rPr lang="en-US" sz="2656" spc="0" baseline="0" dirty="0">
                <a:solidFill>
                  <a:srgbClr val="000000"/>
                </a:solidFill>
                <a:latin typeface="Helvetica"/>
                <a:sym typeface="Helvetica"/>
                <a:rtl val="0"/>
              </a:rPr>
              <a:t>Throughput (Mbps</a:t>
            </a:r>
          </a:p>
        </p:txBody>
      </p:sp>
      <p:sp>
        <p:nvSpPr>
          <p:cNvPr id="11" name="任意多边形: 形状 10">
            <a:extLst>
              <a:ext uri="{FF2B5EF4-FFF2-40B4-BE49-F238E27FC236}">
                <a16:creationId xmlns:a16="http://schemas.microsoft.com/office/drawing/2014/main" id="{45B195CF-ACD8-4C2B-8CDB-564933924F7C}"/>
              </a:ext>
            </a:extLst>
          </p:cNvPr>
          <p:cNvSpPr/>
          <p:nvPr/>
        </p:nvSpPr>
        <p:spPr>
          <a:xfrm>
            <a:off x="7089245" y="4768523"/>
            <a:ext cx="4098707" cy="28110"/>
          </a:xfrm>
          <a:custGeom>
            <a:avLst/>
            <a:gdLst>
              <a:gd name="connsiteX0" fmla="*/ 24 w 3446344"/>
              <a:gd name="connsiteY0" fmla="*/ 24 h 28110"/>
              <a:gd name="connsiteX1" fmla="*/ 3446369 w 3446344"/>
              <a:gd name="connsiteY1" fmla="*/ 24 h 28110"/>
            </a:gdLst>
            <a:ahLst/>
            <a:cxnLst>
              <a:cxn ang="0">
                <a:pos x="connsiteX0" y="connsiteY0"/>
              </a:cxn>
              <a:cxn ang="0">
                <a:pos x="connsiteX1" y="connsiteY1"/>
              </a:cxn>
            </a:cxnLst>
            <a:rect l="l" t="t" r="r" b="b"/>
            <a:pathLst>
              <a:path w="3446344" h="28110">
                <a:moveTo>
                  <a:pt x="24" y="24"/>
                </a:moveTo>
                <a:lnTo>
                  <a:pt x="3446369" y="24"/>
                </a:lnTo>
              </a:path>
            </a:pathLst>
          </a:custGeom>
          <a:noFill/>
          <a:ln w="7492" cap="flat">
            <a:solidFill>
              <a:srgbClr val="DDDDDD"/>
            </a:solidFill>
            <a:prstDash val="solid"/>
            <a:miter/>
          </a:ln>
        </p:spPr>
        <p:txBody>
          <a:bodyPr rtlCol="0" anchor="ctr"/>
          <a:lstStyle/>
          <a:p>
            <a:endParaRPr lang="en-US"/>
          </a:p>
        </p:txBody>
      </p:sp>
      <p:sp>
        <p:nvSpPr>
          <p:cNvPr id="13" name="任意多边形: 形状 12">
            <a:extLst>
              <a:ext uri="{FF2B5EF4-FFF2-40B4-BE49-F238E27FC236}">
                <a16:creationId xmlns:a16="http://schemas.microsoft.com/office/drawing/2014/main" id="{00698F1F-F0C1-42E4-8A8B-E715C4854F72}"/>
              </a:ext>
            </a:extLst>
          </p:cNvPr>
          <p:cNvSpPr/>
          <p:nvPr/>
        </p:nvSpPr>
        <p:spPr>
          <a:xfrm>
            <a:off x="7089245" y="4768523"/>
            <a:ext cx="176029" cy="28110"/>
          </a:xfrm>
          <a:custGeom>
            <a:avLst/>
            <a:gdLst>
              <a:gd name="connsiteX0" fmla="*/ 9 w 148012"/>
              <a:gd name="connsiteY0" fmla="*/ 24 h 28110"/>
              <a:gd name="connsiteX1" fmla="*/ 148022 w 148012"/>
              <a:gd name="connsiteY1" fmla="*/ 24 h 28110"/>
            </a:gdLst>
            <a:ahLst/>
            <a:cxnLst>
              <a:cxn ang="0">
                <a:pos x="connsiteX0" y="connsiteY0"/>
              </a:cxn>
              <a:cxn ang="0">
                <a:pos x="connsiteX1" y="connsiteY1"/>
              </a:cxn>
            </a:cxnLst>
            <a:rect l="l" t="t" r="r" b="b"/>
            <a:pathLst>
              <a:path w="148012" h="28110">
                <a:moveTo>
                  <a:pt x="9" y="24"/>
                </a:moveTo>
                <a:lnTo>
                  <a:pt x="148022" y="24"/>
                </a:lnTo>
              </a:path>
            </a:pathLst>
          </a:custGeom>
          <a:noFill/>
          <a:ln w="9364" cap="flat">
            <a:solidFill>
              <a:srgbClr val="000000"/>
            </a:solidFill>
            <a:prstDash val="solid"/>
            <a:miter/>
          </a:ln>
        </p:spPr>
        <p:txBody>
          <a:bodyPr rtlCol="0" anchor="ctr"/>
          <a:lstStyle/>
          <a:p>
            <a:endParaRPr lang="en-US"/>
          </a:p>
        </p:txBody>
      </p:sp>
      <p:sp>
        <p:nvSpPr>
          <p:cNvPr id="16" name="任意多边形: 形状 15">
            <a:extLst>
              <a:ext uri="{FF2B5EF4-FFF2-40B4-BE49-F238E27FC236}">
                <a16:creationId xmlns:a16="http://schemas.microsoft.com/office/drawing/2014/main" id="{29035B3F-F66C-464B-9707-9C5CD3D90FE4}"/>
              </a:ext>
            </a:extLst>
          </p:cNvPr>
          <p:cNvSpPr/>
          <p:nvPr/>
        </p:nvSpPr>
        <p:spPr>
          <a:xfrm>
            <a:off x="7089245" y="4350497"/>
            <a:ext cx="4098707" cy="28110"/>
          </a:xfrm>
          <a:custGeom>
            <a:avLst/>
            <a:gdLst>
              <a:gd name="connsiteX0" fmla="*/ 24 w 3446344"/>
              <a:gd name="connsiteY0" fmla="*/ 20 h 28110"/>
              <a:gd name="connsiteX1" fmla="*/ 3446369 w 3446344"/>
              <a:gd name="connsiteY1" fmla="*/ 20 h 28110"/>
            </a:gdLst>
            <a:ahLst/>
            <a:cxnLst>
              <a:cxn ang="0">
                <a:pos x="connsiteX0" y="connsiteY0"/>
              </a:cxn>
              <a:cxn ang="0">
                <a:pos x="connsiteX1" y="connsiteY1"/>
              </a:cxn>
            </a:cxnLst>
            <a:rect l="l" t="t" r="r" b="b"/>
            <a:pathLst>
              <a:path w="3446344" h="28110">
                <a:moveTo>
                  <a:pt x="24" y="20"/>
                </a:moveTo>
                <a:lnTo>
                  <a:pt x="3446369" y="20"/>
                </a:lnTo>
              </a:path>
            </a:pathLst>
          </a:custGeom>
          <a:noFill/>
          <a:ln w="7492" cap="flat">
            <a:solidFill>
              <a:srgbClr val="DDDDDD"/>
            </a:solidFill>
            <a:prstDash val="solid"/>
            <a:miter/>
          </a:ln>
        </p:spPr>
        <p:txBody>
          <a:bodyPr rtlCol="0" anchor="ctr"/>
          <a:lstStyle/>
          <a:p>
            <a:endParaRPr lang="en-US"/>
          </a:p>
        </p:txBody>
      </p:sp>
      <p:sp>
        <p:nvSpPr>
          <p:cNvPr id="17" name="任意多边形: 形状 16">
            <a:extLst>
              <a:ext uri="{FF2B5EF4-FFF2-40B4-BE49-F238E27FC236}">
                <a16:creationId xmlns:a16="http://schemas.microsoft.com/office/drawing/2014/main" id="{01345BE0-3A3A-4883-B6D8-EF825929A335}"/>
              </a:ext>
            </a:extLst>
          </p:cNvPr>
          <p:cNvSpPr/>
          <p:nvPr/>
        </p:nvSpPr>
        <p:spPr>
          <a:xfrm>
            <a:off x="7089245" y="4350497"/>
            <a:ext cx="176029" cy="28110"/>
          </a:xfrm>
          <a:custGeom>
            <a:avLst/>
            <a:gdLst>
              <a:gd name="connsiteX0" fmla="*/ 9 w 148012"/>
              <a:gd name="connsiteY0" fmla="*/ 20 h 28110"/>
              <a:gd name="connsiteX1" fmla="*/ 148022 w 148012"/>
              <a:gd name="connsiteY1" fmla="*/ 20 h 28110"/>
            </a:gdLst>
            <a:ahLst/>
            <a:cxnLst>
              <a:cxn ang="0">
                <a:pos x="connsiteX0" y="connsiteY0"/>
              </a:cxn>
              <a:cxn ang="0">
                <a:pos x="connsiteX1" y="connsiteY1"/>
              </a:cxn>
            </a:cxnLst>
            <a:rect l="l" t="t" r="r" b="b"/>
            <a:pathLst>
              <a:path w="148012" h="28110">
                <a:moveTo>
                  <a:pt x="9" y="20"/>
                </a:moveTo>
                <a:lnTo>
                  <a:pt x="148022" y="20"/>
                </a:lnTo>
              </a:path>
            </a:pathLst>
          </a:custGeom>
          <a:noFill/>
          <a:ln w="9364" cap="flat">
            <a:solidFill>
              <a:srgbClr val="000000"/>
            </a:solidFill>
            <a:prstDash val="solid"/>
            <a:miter/>
          </a:ln>
        </p:spPr>
        <p:txBody>
          <a:bodyPr rtlCol="0" anchor="ctr"/>
          <a:lstStyle/>
          <a:p>
            <a:endParaRPr lang="en-US"/>
          </a:p>
        </p:txBody>
      </p:sp>
      <p:sp>
        <p:nvSpPr>
          <p:cNvPr id="18" name="任意多边形: 形状 17">
            <a:extLst>
              <a:ext uri="{FF2B5EF4-FFF2-40B4-BE49-F238E27FC236}">
                <a16:creationId xmlns:a16="http://schemas.microsoft.com/office/drawing/2014/main" id="{B4351E2D-28D5-4D18-8037-0707854156AE}"/>
              </a:ext>
            </a:extLst>
          </p:cNvPr>
          <p:cNvSpPr/>
          <p:nvPr/>
        </p:nvSpPr>
        <p:spPr>
          <a:xfrm>
            <a:off x="11011924" y="4350497"/>
            <a:ext cx="176029" cy="28110"/>
          </a:xfrm>
          <a:custGeom>
            <a:avLst/>
            <a:gdLst>
              <a:gd name="connsiteX0" fmla="*/ 148051 w 148012"/>
              <a:gd name="connsiteY0" fmla="*/ 20 h 28110"/>
              <a:gd name="connsiteX1" fmla="*/ 39 w 148012"/>
              <a:gd name="connsiteY1" fmla="*/ 20 h 28110"/>
            </a:gdLst>
            <a:ahLst/>
            <a:cxnLst>
              <a:cxn ang="0">
                <a:pos x="connsiteX0" y="connsiteY0"/>
              </a:cxn>
              <a:cxn ang="0">
                <a:pos x="connsiteX1" y="connsiteY1"/>
              </a:cxn>
            </a:cxnLst>
            <a:rect l="l" t="t" r="r" b="b"/>
            <a:pathLst>
              <a:path w="148012" h="28110">
                <a:moveTo>
                  <a:pt x="148051" y="20"/>
                </a:moveTo>
                <a:lnTo>
                  <a:pt x="39" y="20"/>
                </a:lnTo>
              </a:path>
            </a:pathLst>
          </a:custGeom>
          <a:noFill/>
          <a:ln w="9364" cap="flat">
            <a:solidFill>
              <a:srgbClr val="000000"/>
            </a:solidFill>
            <a:prstDash val="solid"/>
            <a:miter/>
          </a:ln>
        </p:spPr>
        <p:txBody>
          <a:bodyPr rtlCol="0" anchor="ctr"/>
          <a:lstStyle/>
          <a:p>
            <a:endParaRPr lang="en-US"/>
          </a:p>
        </p:txBody>
      </p:sp>
      <p:sp>
        <p:nvSpPr>
          <p:cNvPr id="22" name="任意多边形: 形状 21">
            <a:extLst>
              <a:ext uri="{FF2B5EF4-FFF2-40B4-BE49-F238E27FC236}">
                <a16:creationId xmlns:a16="http://schemas.microsoft.com/office/drawing/2014/main" id="{0A4DACC8-2BBC-4934-AAF5-4039590CDA07}"/>
              </a:ext>
            </a:extLst>
          </p:cNvPr>
          <p:cNvSpPr/>
          <p:nvPr/>
        </p:nvSpPr>
        <p:spPr>
          <a:xfrm>
            <a:off x="7089245" y="3930747"/>
            <a:ext cx="4098707" cy="28110"/>
          </a:xfrm>
          <a:custGeom>
            <a:avLst/>
            <a:gdLst>
              <a:gd name="connsiteX0" fmla="*/ 24 w 3446344"/>
              <a:gd name="connsiteY0" fmla="*/ 17 h 28110"/>
              <a:gd name="connsiteX1" fmla="*/ 3446369 w 3446344"/>
              <a:gd name="connsiteY1" fmla="*/ 17 h 28110"/>
            </a:gdLst>
            <a:ahLst/>
            <a:cxnLst>
              <a:cxn ang="0">
                <a:pos x="connsiteX0" y="connsiteY0"/>
              </a:cxn>
              <a:cxn ang="0">
                <a:pos x="connsiteX1" y="connsiteY1"/>
              </a:cxn>
            </a:cxnLst>
            <a:rect l="l" t="t" r="r" b="b"/>
            <a:pathLst>
              <a:path w="3446344" h="28110">
                <a:moveTo>
                  <a:pt x="24" y="17"/>
                </a:moveTo>
                <a:lnTo>
                  <a:pt x="3446369" y="17"/>
                </a:lnTo>
              </a:path>
            </a:pathLst>
          </a:custGeom>
          <a:noFill/>
          <a:ln w="7492" cap="flat">
            <a:solidFill>
              <a:srgbClr val="DDDDDD"/>
            </a:solidFill>
            <a:prstDash val="solid"/>
            <a:miter/>
          </a:ln>
        </p:spPr>
        <p:txBody>
          <a:bodyPr rtlCol="0" anchor="ctr"/>
          <a:lstStyle/>
          <a:p>
            <a:endParaRPr lang="en-US"/>
          </a:p>
        </p:txBody>
      </p:sp>
      <p:sp>
        <p:nvSpPr>
          <p:cNvPr id="23" name="任意多边形: 形状 22">
            <a:extLst>
              <a:ext uri="{FF2B5EF4-FFF2-40B4-BE49-F238E27FC236}">
                <a16:creationId xmlns:a16="http://schemas.microsoft.com/office/drawing/2014/main" id="{A89F7863-5378-4DEF-97AD-F74070894088}"/>
              </a:ext>
            </a:extLst>
          </p:cNvPr>
          <p:cNvSpPr/>
          <p:nvPr/>
        </p:nvSpPr>
        <p:spPr>
          <a:xfrm>
            <a:off x="7089245" y="3930747"/>
            <a:ext cx="176029" cy="28110"/>
          </a:xfrm>
          <a:custGeom>
            <a:avLst/>
            <a:gdLst>
              <a:gd name="connsiteX0" fmla="*/ 9 w 148012"/>
              <a:gd name="connsiteY0" fmla="*/ 17 h 28110"/>
              <a:gd name="connsiteX1" fmla="*/ 148022 w 148012"/>
              <a:gd name="connsiteY1" fmla="*/ 17 h 28110"/>
            </a:gdLst>
            <a:ahLst/>
            <a:cxnLst>
              <a:cxn ang="0">
                <a:pos x="connsiteX0" y="connsiteY0"/>
              </a:cxn>
              <a:cxn ang="0">
                <a:pos x="connsiteX1" y="connsiteY1"/>
              </a:cxn>
            </a:cxnLst>
            <a:rect l="l" t="t" r="r" b="b"/>
            <a:pathLst>
              <a:path w="148012" h="28110">
                <a:moveTo>
                  <a:pt x="9" y="17"/>
                </a:moveTo>
                <a:lnTo>
                  <a:pt x="148022" y="17"/>
                </a:lnTo>
              </a:path>
            </a:pathLst>
          </a:custGeom>
          <a:noFill/>
          <a:ln w="9364" cap="flat">
            <a:solidFill>
              <a:srgbClr val="000000"/>
            </a:solidFill>
            <a:prstDash val="solid"/>
            <a:miter/>
          </a:ln>
        </p:spPr>
        <p:txBody>
          <a:bodyPr rtlCol="0" anchor="ctr"/>
          <a:lstStyle/>
          <a:p>
            <a:endParaRPr lang="en-US"/>
          </a:p>
        </p:txBody>
      </p:sp>
      <p:sp>
        <p:nvSpPr>
          <p:cNvPr id="24" name="任意多边形: 形状 23">
            <a:extLst>
              <a:ext uri="{FF2B5EF4-FFF2-40B4-BE49-F238E27FC236}">
                <a16:creationId xmlns:a16="http://schemas.microsoft.com/office/drawing/2014/main" id="{D95C8528-1579-4AE8-BB27-F9AB37D5FF7A}"/>
              </a:ext>
            </a:extLst>
          </p:cNvPr>
          <p:cNvSpPr/>
          <p:nvPr/>
        </p:nvSpPr>
        <p:spPr>
          <a:xfrm>
            <a:off x="11011924" y="3930747"/>
            <a:ext cx="176029" cy="28110"/>
          </a:xfrm>
          <a:custGeom>
            <a:avLst/>
            <a:gdLst>
              <a:gd name="connsiteX0" fmla="*/ 148051 w 148012"/>
              <a:gd name="connsiteY0" fmla="*/ 17 h 28110"/>
              <a:gd name="connsiteX1" fmla="*/ 39 w 148012"/>
              <a:gd name="connsiteY1" fmla="*/ 17 h 28110"/>
            </a:gdLst>
            <a:ahLst/>
            <a:cxnLst>
              <a:cxn ang="0">
                <a:pos x="connsiteX0" y="connsiteY0"/>
              </a:cxn>
              <a:cxn ang="0">
                <a:pos x="connsiteX1" y="connsiteY1"/>
              </a:cxn>
            </a:cxnLst>
            <a:rect l="l" t="t" r="r" b="b"/>
            <a:pathLst>
              <a:path w="148012" h="28110">
                <a:moveTo>
                  <a:pt x="148051" y="17"/>
                </a:moveTo>
                <a:lnTo>
                  <a:pt x="39" y="17"/>
                </a:lnTo>
              </a:path>
            </a:pathLst>
          </a:custGeom>
          <a:noFill/>
          <a:ln w="9364" cap="flat">
            <a:solidFill>
              <a:srgbClr val="000000"/>
            </a:solidFill>
            <a:prstDash val="solid"/>
            <a:miter/>
          </a:ln>
        </p:spPr>
        <p:txBody>
          <a:bodyPr rtlCol="0" anchor="ctr"/>
          <a:lstStyle/>
          <a:p>
            <a:endParaRPr lang="en-US"/>
          </a:p>
        </p:txBody>
      </p:sp>
      <p:sp>
        <p:nvSpPr>
          <p:cNvPr id="28" name="任意多边形: 形状 27">
            <a:extLst>
              <a:ext uri="{FF2B5EF4-FFF2-40B4-BE49-F238E27FC236}">
                <a16:creationId xmlns:a16="http://schemas.microsoft.com/office/drawing/2014/main" id="{001993C9-82BE-4CA5-8293-9695E2B034C3}"/>
              </a:ext>
            </a:extLst>
          </p:cNvPr>
          <p:cNvSpPr/>
          <p:nvPr/>
        </p:nvSpPr>
        <p:spPr>
          <a:xfrm>
            <a:off x="7089245" y="3512908"/>
            <a:ext cx="4098707" cy="28110"/>
          </a:xfrm>
          <a:custGeom>
            <a:avLst/>
            <a:gdLst>
              <a:gd name="connsiteX0" fmla="*/ 24 w 3446344"/>
              <a:gd name="connsiteY0" fmla="*/ 13 h 28110"/>
              <a:gd name="connsiteX1" fmla="*/ 3446369 w 3446344"/>
              <a:gd name="connsiteY1" fmla="*/ 13 h 28110"/>
            </a:gdLst>
            <a:ahLst/>
            <a:cxnLst>
              <a:cxn ang="0">
                <a:pos x="connsiteX0" y="connsiteY0"/>
              </a:cxn>
              <a:cxn ang="0">
                <a:pos x="connsiteX1" y="connsiteY1"/>
              </a:cxn>
            </a:cxnLst>
            <a:rect l="l" t="t" r="r" b="b"/>
            <a:pathLst>
              <a:path w="3446344" h="28110">
                <a:moveTo>
                  <a:pt x="24" y="13"/>
                </a:moveTo>
                <a:lnTo>
                  <a:pt x="3446369" y="13"/>
                </a:lnTo>
              </a:path>
            </a:pathLst>
          </a:custGeom>
          <a:noFill/>
          <a:ln w="7492" cap="flat">
            <a:solidFill>
              <a:srgbClr val="DDDDDD"/>
            </a:solidFill>
            <a:prstDash val="solid"/>
            <a:miter/>
          </a:ln>
        </p:spPr>
        <p:txBody>
          <a:bodyPr rtlCol="0" anchor="ctr"/>
          <a:lstStyle/>
          <a:p>
            <a:endParaRPr lang="en-US"/>
          </a:p>
        </p:txBody>
      </p:sp>
      <p:sp>
        <p:nvSpPr>
          <p:cNvPr id="29" name="任意多边形: 形状 28">
            <a:extLst>
              <a:ext uri="{FF2B5EF4-FFF2-40B4-BE49-F238E27FC236}">
                <a16:creationId xmlns:a16="http://schemas.microsoft.com/office/drawing/2014/main" id="{DE23344B-C5A9-406A-9353-53D6D145A55C}"/>
              </a:ext>
            </a:extLst>
          </p:cNvPr>
          <p:cNvSpPr/>
          <p:nvPr/>
        </p:nvSpPr>
        <p:spPr>
          <a:xfrm>
            <a:off x="7089245" y="3512908"/>
            <a:ext cx="176029" cy="28110"/>
          </a:xfrm>
          <a:custGeom>
            <a:avLst/>
            <a:gdLst>
              <a:gd name="connsiteX0" fmla="*/ 9 w 148012"/>
              <a:gd name="connsiteY0" fmla="*/ 13 h 28110"/>
              <a:gd name="connsiteX1" fmla="*/ 148022 w 148012"/>
              <a:gd name="connsiteY1" fmla="*/ 13 h 28110"/>
            </a:gdLst>
            <a:ahLst/>
            <a:cxnLst>
              <a:cxn ang="0">
                <a:pos x="connsiteX0" y="connsiteY0"/>
              </a:cxn>
              <a:cxn ang="0">
                <a:pos x="connsiteX1" y="connsiteY1"/>
              </a:cxn>
            </a:cxnLst>
            <a:rect l="l" t="t" r="r" b="b"/>
            <a:pathLst>
              <a:path w="148012" h="28110">
                <a:moveTo>
                  <a:pt x="9" y="13"/>
                </a:moveTo>
                <a:lnTo>
                  <a:pt x="148022" y="13"/>
                </a:lnTo>
              </a:path>
            </a:pathLst>
          </a:custGeom>
          <a:noFill/>
          <a:ln w="9364" cap="flat">
            <a:solidFill>
              <a:srgbClr val="000000"/>
            </a:solidFill>
            <a:prstDash val="solid"/>
            <a:miter/>
          </a:ln>
        </p:spPr>
        <p:txBody>
          <a:bodyPr rtlCol="0" anchor="ctr"/>
          <a:lstStyle/>
          <a:p>
            <a:endParaRPr lang="en-US"/>
          </a:p>
        </p:txBody>
      </p:sp>
      <p:sp>
        <p:nvSpPr>
          <p:cNvPr id="30" name="任意多边形: 形状 29">
            <a:extLst>
              <a:ext uri="{FF2B5EF4-FFF2-40B4-BE49-F238E27FC236}">
                <a16:creationId xmlns:a16="http://schemas.microsoft.com/office/drawing/2014/main" id="{5E788770-82F9-4111-ABD7-DEA6B9A489B5}"/>
              </a:ext>
            </a:extLst>
          </p:cNvPr>
          <p:cNvSpPr/>
          <p:nvPr/>
        </p:nvSpPr>
        <p:spPr>
          <a:xfrm>
            <a:off x="11011924" y="3512908"/>
            <a:ext cx="176029" cy="28110"/>
          </a:xfrm>
          <a:custGeom>
            <a:avLst/>
            <a:gdLst>
              <a:gd name="connsiteX0" fmla="*/ 148051 w 148012"/>
              <a:gd name="connsiteY0" fmla="*/ 13 h 28110"/>
              <a:gd name="connsiteX1" fmla="*/ 39 w 148012"/>
              <a:gd name="connsiteY1" fmla="*/ 13 h 28110"/>
            </a:gdLst>
            <a:ahLst/>
            <a:cxnLst>
              <a:cxn ang="0">
                <a:pos x="connsiteX0" y="connsiteY0"/>
              </a:cxn>
              <a:cxn ang="0">
                <a:pos x="connsiteX1" y="connsiteY1"/>
              </a:cxn>
            </a:cxnLst>
            <a:rect l="l" t="t" r="r" b="b"/>
            <a:pathLst>
              <a:path w="148012" h="28110">
                <a:moveTo>
                  <a:pt x="148051" y="13"/>
                </a:moveTo>
                <a:lnTo>
                  <a:pt x="39" y="13"/>
                </a:lnTo>
              </a:path>
            </a:pathLst>
          </a:custGeom>
          <a:noFill/>
          <a:ln w="9364" cap="flat">
            <a:solidFill>
              <a:srgbClr val="000000"/>
            </a:solidFill>
            <a:prstDash val="solid"/>
            <a:miter/>
          </a:ln>
        </p:spPr>
        <p:txBody>
          <a:bodyPr rtlCol="0" anchor="ctr"/>
          <a:lstStyle/>
          <a:p>
            <a:endParaRPr lang="en-US"/>
          </a:p>
        </p:txBody>
      </p:sp>
      <p:sp>
        <p:nvSpPr>
          <p:cNvPr id="34" name="任意多边形: 形状 33">
            <a:extLst>
              <a:ext uri="{FF2B5EF4-FFF2-40B4-BE49-F238E27FC236}">
                <a16:creationId xmlns:a16="http://schemas.microsoft.com/office/drawing/2014/main" id="{2D555ED0-A603-4C6D-945F-8B29104CC4AA}"/>
              </a:ext>
            </a:extLst>
          </p:cNvPr>
          <p:cNvSpPr/>
          <p:nvPr/>
        </p:nvSpPr>
        <p:spPr>
          <a:xfrm>
            <a:off x="7089245" y="3094882"/>
            <a:ext cx="4098707" cy="28110"/>
          </a:xfrm>
          <a:custGeom>
            <a:avLst/>
            <a:gdLst>
              <a:gd name="connsiteX0" fmla="*/ 24 w 3446344"/>
              <a:gd name="connsiteY0" fmla="*/ 9 h 28110"/>
              <a:gd name="connsiteX1" fmla="*/ 3446369 w 3446344"/>
              <a:gd name="connsiteY1" fmla="*/ 9 h 28110"/>
            </a:gdLst>
            <a:ahLst/>
            <a:cxnLst>
              <a:cxn ang="0">
                <a:pos x="connsiteX0" y="connsiteY0"/>
              </a:cxn>
              <a:cxn ang="0">
                <a:pos x="connsiteX1" y="connsiteY1"/>
              </a:cxn>
            </a:cxnLst>
            <a:rect l="l" t="t" r="r" b="b"/>
            <a:pathLst>
              <a:path w="3446344" h="28110">
                <a:moveTo>
                  <a:pt x="24" y="9"/>
                </a:moveTo>
                <a:lnTo>
                  <a:pt x="3446369" y="9"/>
                </a:lnTo>
              </a:path>
            </a:pathLst>
          </a:custGeom>
          <a:noFill/>
          <a:ln w="7492" cap="flat">
            <a:solidFill>
              <a:srgbClr val="DDDDDD"/>
            </a:solidFill>
            <a:prstDash val="solid"/>
            <a:miter/>
          </a:ln>
        </p:spPr>
        <p:txBody>
          <a:bodyPr rtlCol="0" anchor="ctr"/>
          <a:lstStyle/>
          <a:p>
            <a:endParaRPr lang="en-US"/>
          </a:p>
        </p:txBody>
      </p:sp>
      <p:sp>
        <p:nvSpPr>
          <p:cNvPr id="35" name="任意多边形: 形状 34">
            <a:extLst>
              <a:ext uri="{FF2B5EF4-FFF2-40B4-BE49-F238E27FC236}">
                <a16:creationId xmlns:a16="http://schemas.microsoft.com/office/drawing/2014/main" id="{66A60B84-0F0B-417C-BFC3-7F9F481616D7}"/>
              </a:ext>
            </a:extLst>
          </p:cNvPr>
          <p:cNvSpPr/>
          <p:nvPr/>
        </p:nvSpPr>
        <p:spPr>
          <a:xfrm>
            <a:off x="7089245" y="3094882"/>
            <a:ext cx="176029" cy="28110"/>
          </a:xfrm>
          <a:custGeom>
            <a:avLst/>
            <a:gdLst>
              <a:gd name="connsiteX0" fmla="*/ 9 w 148012"/>
              <a:gd name="connsiteY0" fmla="*/ 9 h 28110"/>
              <a:gd name="connsiteX1" fmla="*/ 148022 w 148012"/>
              <a:gd name="connsiteY1" fmla="*/ 9 h 28110"/>
            </a:gdLst>
            <a:ahLst/>
            <a:cxnLst>
              <a:cxn ang="0">
                <a:pos x="connsiteX0" y="connsiteY0"/>
              </a:cxn>
              <a:cxn ang="0">
                <a:pos x="connsiteX1" y="connsiteY1"/>
              </a:cxn>
            </a:cxnLst>
            <a:rect l="l" t="t" r="r" b="b"/>
            <a:pathLst>
              <a:path w="148012" h="28110">
                <a:moveTo>
                  <a:pt x="9" y="9"/>
                </a:moveTo>
                <a:lnTo>
                  <a:pt x="148022" y="9"/>
                </a:lnTo>
              </a:path>
            </a:pathLst>
          </a:custGeom>
          <a:noFill/>
          <a:ln w="9364" cap="flat">
            <a:solidFill>
              <a:srgbClr val="000000"/>
            </a:solidFill>
            <a:prstDash val="solid"/>
            <a:miter/>
          </a:ln>
        </p:spPr>
        <p:txBody>
          <a:bodyPr rtlCol="0" anchor="ctr"/>
          <a:lstStyle/>
          <a:p>
            <a:endParaRPr lang="en-US"/>
          </a:p>
        </p:txBody>
      </p:sp>
      <p:sp>
        <p:nvSpPr>
          <p:cNvPr id="36" name="任意多边形: 形状 35">
            <a:extLst>
              <a:ext uri="{FF2B5EF4-FFF2-40B4-BE49-F238E27FC236}">
                <a16:creationId xmlns:a16="http://schemas.microsoft.com/office/drawing/2014/main" id="{9E8A767E-73C8-467F-8899-83E3B7B50DD0}"/>
              </a:ext>
            </a:extLst>
          </p:cNvPr>
          <p:cNvSpPr/>
          <p:nvPr/>
        </p:nvSpPr>
        <p:spPr>
          <a:xfrm>
            <a:off x="11011924" y="3094882"/>
            <a:ext cx="176029" cy="28110"/>
          </a:xfrm>
          <a:custGeom>
            <a:avLst/>
            <a:gdLst>
              <a:gd name="connsiteX0" fmla="*/ 148051 w 148012"/>
              <a:gd name="connsiteY0" fmla="*/ 9 h 28110"/>
              <a:gd name="connsiteX1" fmla="*/ 39 w 148012"/>
              <a:gd name="connsiteY1" fmla="*/ 9 h 28110"/>
            </a:gdLst>
            <a:ahLst/>
            <a:cxnLst>
              <a:cxn ang="0">
                <a:pos x="connsiteX0" y="connsiteY0"/>
              </a:cxn>
              <a:cxn ang="0">
                <a:pos x="connsiteX1" y="connsiteY1"/>
              </a:cxn>
            </a:cxnLst>
            <a:rect l="l" t="t" r="r" b="b"/>
            <a:pathLst>
              <a:path w="148012" h="28110">
                <a:moveTo>
                  <a:pt x="148051" y="9"/>
                </a:moveTo>
                <a:lnTo>
                  <a:pt x="39" y="9"/>
                </a:lnTo>
              </a:path>
            </a:pathLst>
          </a:custGeom>
          <a:noFill/>
          <a:ln w="9364" cap="flat">
            <a:solidFill>
              <a:srgbClr val="000000"/>
            </a:solidFill>
            <a:prstDash val="solid"/>
            <a:miter/>
          </a:ln>
        </p:spPr>
        <p:txBody>
          <a:bodyPr rtlCol="0" anchor="ctr"/>
          <a:lstStyle/>
          <a:p>
            <a:endParaRPr lang="en-US"/>
          </a:p>
        </p:txBody>
      </p:sp>
      <p:sp>
        <p:nvSpPr>
          <p:cNvPr id="40" name="任意多边形: 形状 39">
            <a:extLst>
              <a:ext uri="{FF2B5EF4-FFF2-40B4-BE49-F238E27FC236}">
                <a16:creationId xmlns:a16="http://schemas.microsoft.com/office/drawing/2014/main" id="{CDBCD623-0158-4FB9-952F-869AE5CC204B}"/>
              </a:ext>
            </a:extLst>
          </p:cNvPr>
          <p:cNvSpPr/>
          <p:nvPr/>
        </p:nvSpPr>
        <p:spPr>
          <a:xfrm>
            <a:off x="7089245" y="2675132"/>
            <a:ext cx="231749" cy="28110"/>
          </a:xfrm>
          <a:custGeom>
            <a:avLst/>
            <a:gdLst>
              <a:gd name="connsiteX0" fmla="*/ 10 w 194863"/>
              <a:gd name="connsiteY0" fmla="*/ 6 h 28110"/>
              <a:gd name="connsiteX1" fmla="*/ 194874 w 194863"/>
              <a:gd name="connsiteY1" fmla="*/ 6 h 28110"/>
            </a:gdLst>
            <a:ahLst/>
            <a:cxnLst>
              <a:cxn ang="0">
                <a:pos x="connsiteX0" y="connsiteY0"/>
              </a:cxn>
              <a:cxn ang="0">
                <a:pos x="connsiteX1" y="connsiteY1"/>
              </a:cxn>
            </a:cxnLst>
            <a:rect l="l" t="t" r="r" b="b"/>
            <a:pathLst>
              <a:path w="194863" h="28110">
                <a:moveTo>
                  <a:pt x="10" y="6"/>
                </a:moveTo>
                <a:lnTo>
                  <a:pt x="194874" y="6"/>
                </a:lnTo>
              </a:path>
            </a:pathLst>
          </a:custGeom>
          <a:noFill/>
          <a:ln w="7492" cap="flat">
            <a:solidFill>
              <a:srgbClr val="DDDDDD"/>
            </a:solidFill>
            <a:prstDash val="solid"/>
            <a:miter/>
          </a:ln>
        </p:spPr>
        <p:txBody>
          <a:bodyPr rtlCol="0" anchor="ctr"/>
          <a:lstStyle/>
          <a:p>
            <a:endParaRPr lang="en-US"/>
          </a:p>
        </p:txBody>
      </p:sp>
      <p:sp>
        <p:nvSpPr>
          <p:cNvPr id="41" name="任意多边形: 形状 40">
            <a:extLst>
              <a:ext uri="{FF2B5EF4-FFF2-40B4-BE49-F238E27FC236}">
                <a16:creationId xmlns:a16="http://schemas.microsoft.com/office/drawing/2014/main" id="{919EC89F-141B-48C8-B2DA-B5CE1C7B2D63}"/>
              </a:ext>
            </a:extLst>
          </p:cNvPr>
          <p:cNvSpPr/>
          <p:nvPr/>
        </p:nvSpPr>
        <p:spPr>
          <a:xfrm>
            <a:off x="10739921" y="2675132"/>
            <a:ext cx="448031" cy="28110"/>
          </a:xfrm>
          <a:custGeom>
            <a:avLst/>
            <a:gdLst>
              <a:gd name="connsiteX0" fmla="*/ 38 w 376721"/>
              <a:gd name="connsiteY0" fmla="*/ 6 h 28110"/>
              <a:gd name="connsiteX1" fmla="*/ 376760 w 376721"/>
              <a:gd name="connsiteY1" fmla="*/ 6 h 28110"/>
            </a:gdLst>
            <a:ahLst/>
            <a:cxnLst>
              <a:cxn ang="0">
                <a:pos x="connsiteX0" y="connsiteY0"/>
              </a:cxn>
              <a:cxn ang="0">
                <a:pos x="connsiteX1" y="connsiteY1"/>
              </a:cxn>
            </a:cxnLst>
            <a:rect l="l" t="t" r="r" b="b"/>
            <a:pathLst>
              <a:path w="376721" h="28110">
                <a:moveTo>
                  <a:pt x="38" y="6"/>
                </a:moveTo>
                <a:lnTo>
                  <a:pt x="376760" y="6"/>
                </a:lnTo>
              </a:path>
            </a:pathLst>
          </a:custGeom>
          <a:noFill/>
          <a:ln w="7492" cap="flat">
            <a:solidFill>
              <a:srgbClr val="DDDDDD"/>
            </a:solidFill>
            <a:prstDash val="solid"/>
            <a:miter/>
          </a:ln>
        </p:spPr>
        <p:txBody>
          <a:bodyPr rtlCol="0" anchor="ctr"/>
          <a:lstStyle/>
          <a:p>
            <a:endParaRPr lang="en-US"/>
          </a:p>
        </p:txBody>
      </p:sp>
      <p:sp>
        <p:nvSpPr>
          <p:cNvPr id="42" name="任意多边形: 形状 41">
            <a:extLst>
              <a:ext uri="{FF2B5EF4-FFF2-40B4-BE49-F238E27FC236}">
                <a16:creationId xmlns:a16="http://schemas.microsoft.com/office/drawing/2014/main" id="{AC47E201-28A5-4F73-B4ED-544DDE50837E}"/>
              </a:ext>
            </a:extLst>
          </p:cNvPr>
          <p:cNvSpPr/>
          <p:nvPr/>
        </p:nvSpPr>
        <p:spPr>
          <a:xfrm>
            <a:off x="7089245" y="2675132"/>
            <a:ext cx="176029" cy="28110"/>
          </a:xfrm>
          <a:custGeom>
            <a:avLst/>
            <a:gdLst>
              <a:gd name="connsiteX0" fmla="*/ 9 w 148012"/>
              <a:gd name="connsiteY0" fmla="*/ 6 h 28110"/>
              <a:gd name="connsiteX1" fmla="*/ 148022 w 148012"/>
              <a:gd name="connsiteY1" fmla="*/ 6 h 28110"/>
            </a:gdLst>
            <a:ahLst/>
            <a:cxnLst>
              <a:cxn ang="0">
                <a:pos x="connsiteX0" y="connsiteY0"/>
              </a:cxn>
              <a:cxn ang="0">
                <a:pos x="connsiteX1" y="connsiteY1"/>
              </a:cxn>
            </a:cxnLst>
            <a:rect l="l" t="t" r="r" b="b"/>
            <a:pathLst>
              <a:path w="148012" h="28110">
                <a:moveTo>
                  <a:pt x="9" y="6"/>
                </a:moveTo>
                <a:lnTo>
                  <a:pt x="148022" y="6"/>
                </a:lnTo>
              </a:path>
            </a:pathLst>
          </a:custGeom>
          <a:noFill/>
          <a:ln w="9364" cap="flat">
            <a:solidFill>
              <a:srgbClr val="000000"/>
            </a:solidFill>
            <a:prstDash val="solid"/>
            <a:miter/>
          </a:ln>
        </p:spPr>
        <p:txBody>
          <a:bodyPr rtlCol="0" anchor="ctr"/>
          <a:lstStyle/>
          <a:p>
            <a:endParaRPr lang="en-US"/>
          </a:p>
        </p:txBody>
      </p:sp>
      <p:sp>
        <p:nvSpPr>
          <p:cNvPr id="43" name="任意多边形: 形状 42">
            <a:extLst>
              <a:ext uri="{FF2B5EF4-FFF2-40B4-BE49-F238E27FC236}">
                <a16:creationId xmlns:a16="http://schemas.microsoft.com/office/drawing/2014/main" id="{A1E18F4E-387A-4F5E-A08A-4C9D103807DF}"/>
              </a:ext>
            </a:extLst>
          </p:cNvPr>
          <p:cNvSpPr/>
          <p:nvPr/>
        </p:nvSpPr>
        <p:spPr>
          <a:xfrm>
            <a:off x="11011924" y="2675132"/>
            <a:ext cx="176029" cy="28110"/>
          </a:xfrm>
          <a:custGeom>
            <a:avLst/>
            <a:gdLst>
              <a:gd name="connsiteX0" fmla="*/ 148051 w 148012"/>
              <a:gd name="connsiteY0" fmla="*/ 6 h 28110"/>
              <a:gd name="connsiteX1" fmla="*/ 39 w 148012"/>
              <a:gd name="connsiteY1" fmla="*/ 6 h 28110"/>
            </a:gdLst>
            <a:ahLst/>
            <a:cxnLst>
              <a:cxn ang="0">
                <a:pos x="connsiteX0" y="connsiteY0"/>
              </a:cxn>
              <a:cxn ang="0">
                <a:pos x="connsiteX1" y="connsiteY1"/>
              </a:cxn>
            </a:cxnLst>
            <a:rect l="l" t="t" r="r" b="b"/>
            <a:pathLst>
              <a:path w="148012" h="28110">
                <a:moveTo>
                  <a:pt x="148051" y="6"/>
                </a:moveTo>
                <a:lnTo>
                  <a:pt x="39" y="6"/>
                </a:lnTo>
              </a:path>
            </a:pathLst>
          </a:custGeom>
          <a:noFill/>
          <a:ln w="9364" cap="flat">
            <a:solidFill>
              <a:srgbClr val="000000"/>
            </a:solidFill>
            <a:prstDash val="solid"/>
            <a:miter/>
          </a:ln>
        </p:spPr>
        <p:txBody>
          <a:bodyPr rtlCol="0" anchor="ctr"/>
          <a:lstStyle/>
          <a:p>
            <a:endParaRPr lang="en-US"/>
          </a:p>
        </p:txBody>
      </p:sp>
      <p:sp>
        <p:nvSpPr>
          <p:cNvPr id="47" name="任意多边形: 形状 46">
            <a:extLst>
              <a:ext uri="{FF2B5EF4-FFF2-40B4-BE49-F238E27FC236}">
                <a16:creationId xmlns:a16="http://schemas.microsoft.com/office/drawing/2014/main" id="{3978E402-8E77-4999-B871-CC1923ACDF3D}"/>
              </a:ext>
            </a:extLst>
          </p:cNvPr>
          <p:cNvSpPr/>
          <p:nvPr/>
        </p:nvSpPr>
        <p:spPr>
          <a:xfrm>
            <a:off x="7089245" y="2257293"/>
            <a:ext cx="4098707" cy="28110"/>
          </a:xfrm>
          <a:custGeom>
            <a:avLst/>
            <a:gdLst>
              <a:gd name="connsiteX0" fmla="*/ 24 w 3446344"/>
              <a:gd name="connsiteY0" fmla="*/ 2 h 28110"/>
              <a:gd name="connsiteX1" fmla="*/ 3446369 w 3446344"/>
              <a:gd name="connsiteY1" fmla="*/ 2 h 28110"/>
            </a:gdLst>
            <a:ahLst/>
            <a:cxnLst>
              <a:cxn ang="0">
                <a:pos x="connsiteX0" y="connsiteY0"/>
              </a:cxn>
              <a:cxn ang="0">
                <a:pos x="connsiteX1" y="connsiteY1"/>
              </a:cxn>
            </a:cxnLst>
            <a:rect l="l" t="t" r="r" b="b"/>
            <a:pathLst>
              <a:path w="3446344" h="28110">
                <a:moveTo>
                  <a:pt x="24" y="2"/>
                </a:moveTo>
                <a:lnTo>
                  <a:pt x="3446369" y="2"/>
                </a:lnTo>
              </a:path>
            </a:pathLst>
          </a:custGeom>
          <a:noFill/>
          <a:ln w="7492" cap="flat">
            <a:solidFill>
              <a:srgbClr val="DDDDDD"/>
            </a:solidFill>
            <a:prstDash val="solid"/>
            <a:miter/>
          </a:ln>
        </p:spPr>
        <p:txBody>
          <a:bodyPr rtlCol="0" anchor="ctr"/>
          <a:lstStyle/>
          <a:p>
            <a:endParaRPr lang="en-US"/>
          </a:p>
        </p:txBody>
      </p:sp>
      <p:sp>
        <p:nvSpPr>
          <p:cNvPr id="48" name="任意多边形: 形状 47">
            <a:extLst>
              <a:ext uri="{FF2B5EF4-FFF2-40B4-BE49-F238E27FC236}">
                <a16:creationId xmlns:a16="http://schemas.microsoft.com/office/drawing/2014/main" id="{D66B471D-2F28-48F8-B3EE-0160E1342A0C}"/>
              </a:ext>
            </a:extLst>
          </p:cNvPr>
          <p:cNvSpPr/>
          <p:nvPr/>
        </p:nvSpPr>
        <p:spPr>
          <a:xfrm>
            <a:off x="7089245" y="2257293"/>
            <a:ext cx="176029" cy="28110"/>
          </a:xfrm>
          <a:custGeom>
            <a:avLst/>
            <a:gdLst>
              <a:gd name="connsiteX0" fmla="*/ 9 w 148012"/>
              <a:gd name="connsiteY0" fmla="*/ 2 h 28110"/>
              <a:gd name="connsiteX1" fmla="*/ 148022 w 148012"/>
              <a:gd name="connsiteY1" fmla="*/ 2 h 28110"/>
            </a:gdLst>
            <a:ahLst/>
            <a:cxnLst>
              <a:cxn ang="0">
                <a:pos x="connsiteX0" y="connsiteY0"/>
              </a:cxn>
              <a:cxn ang="0">
                <a:pos x="connsiteX1" y="connsiteY1"/>
              </a:cxn>
            </a:cxnLst>
            <a:rect l="l" t="t" r="r" b="b"/>
            <a:pathLst>
              <a:path w="148012" h="28110">
                <a:moveTo>
                  <a:pt x="9" y="2"/>
                </a:moveTo>
                <a:lnTo>
                  <a:pt x="148022" y="2"/>
                </a:lnTo>
              </a:path>
            </a:pathLst>
          </a:custGeom>
          <a:noFill/>
          <a:ln w="9364" cap="flat">
            <a:solidFill>
              <a:srgbClr val="000000"/>
            </a:solidFill>
            <a:prstDash val="solid"/>
            <a:miter/>
          </a:ln>
        </p:spPr>
        <p:txBody>
          <a:bodyPr rtlCol="0" anchor="ctr"/>
          <a:lstStyle/>
          <a:p>
            <a:endParaRPr lang="en-US"/>
          </a:p>
        </p:txBody>
      </p:sp>
      <p:sp>
        <p:nvSpPr>
          <p:cNvPr id="49" name="任意多边形: 形状 48">
            <a:extLst>
              <a:ext uri="{FF2B5EF4-FFF2-40B4-BE49-F238E27FC236}">
                <a16:creationId xmlns:a16="http://schemas.microsoft.com/office/drawing/2014/main" id="{B1689B98-C88A-4676-B653-27CCE35C217E}"/>
              </a:ext>
            </a:extLst>
          </p:cNvPr>
          <p:cNvSpPr/>
          <p:nvPr/>
        </p:nvSpPr>
        <p:spPr>
          <a:xfrm>
            <a:off x="11011924" y="2257293"/>
            <a:ext cx="176029" cy="28110"/>
          </a:xfrm>
          <a:custGeom>
            <a:avLst/>
            <a:gdLst>
              <a:gd name="connsiteX0" fmla="*/ 148051 w 148012"/>
              <a:gd name="connsiteY0" fmla="*/ 2 h 28110"/>
              <a:gd name="connsiteX1" fmla="*/ 39 w 148012"/>
              <a:gd name="connsiteY1" fmla="*/ 2 h 28110"/>
            </a:gdLst>
            <a:ahLst/>
            <a:cxnLst>
              <a:cxn ang="0">
                <a:pos x="connsiteX0" y="connsiteY0"/>
              </a:cxn>
              <a:cxn ang="0">
                <a:pos x="connsiteX1" y="connsiteY1"/>
              </a:cxn>
            </a:cxnLst>
            <a:rect l="l" t="t" r="r" b="b"/>
            <a:pathLst>
              <a:path w="148012" h="28110">
                <a:moveTo>
                  <a:pt x="148051" y="2"/>
                </a:moveTo>
                <a:lnTo>
                  <a:pt x="39" y="2"/>
                </a:lnTo>
              </a:path>
            </a:pathLst>
          </a:custGeom>
          <a:noFill/>
          <a:ln w="9364" cap="flat">
            <a:solidFill>
              <a:srgbClr val="000000"/>
            </a:solidFill>
            <a:prstDash val="solid"/>
            <a:miter/>
          </a:ln>
        </p:spPr>
        <p:txBody>
          <a:bodyPr rtlCol="0" anchor="ctr"/>
          <a:lstStyle/>
          <a:p>
            <a:endParaRPr lang="en-US"/>
          </a:p>
        </p:txBody>
      </p:sp>
      <p:sp>
        <p:nvSpPr>
          <p:cNvPr id="53" name="任意多边形: 形状 52">
            <a:extLst>
              <a:ext uri="{FF2B5EF4-FFF2-40B4-BE49-F238E27FC236}">
                <a16:creationId xmlns:a16="http://schemas.microsoft.com/office/drawing/2014/main" id="{CC8EF02E-AE0D-45A6-839C-497B66229442}"/>
              </a:ext>
            </a:extLst>
          </p:cNvPr>
          <p:cNvSpPr/>
          <p:nvPr/>
        </p:nvSpPr>
        <p:spPr>
          <a:xfrm>
            <a:off x="7601868" y="2888736"/>
            <a:ext cx="33431" cy="1879787"/>
          </a:xfrm>
          <a:custGeom>
            <a:avLst/>
            <a:gdLst>
              <a:gd name="connsiteX0" fmla="*/ 13 w 28110"/>
              <a:gd name="connsiteY0" fmla="*/ 1879803 h 1879787"/>
              <a:gd name="connsiteX1" fmla="*/ 13 w 28110"/>
              <a:gd name="connsiteY1" fmla="*/ 16 h 1879787"/>
            </a:gdLst>
            <a:ahLst/>
            <a:cxnLst>
              <a:cxn ang="0">
                <a:pos x="connsiteX0" y="connsiteY0"/>
              </a:cxn>
              <a:cxn ang="0">
                <a:pos x="connsiteX1" y="connsiteY1"/>
              </a:cxn>
            </a:cxnLst>
            <a:rect l="l" t="t" r="r" b="b"/>
            <a:pathLst>
              <a:path w="28110" h="1879787">
                <a:moveTo>
                  <a:pt x="13" y="1879803"/>
                </a:moveTo>
                <a:lnTo>
                  <a:pt x="13" y="16"/>
                </a:lnTo>
              </a:path>
            </a:pathLst>
          </a:custGeom>
          <a:noFill/>
          <a:ln w="7492" cap="flat">
            <a:solidFill>
              <a:srgbClr val="DDDDDD"/>
            </a:solidFill>
            <a:prstDash val="solid"/>
            <a:miter/>
          </a:ln>
        </p:spPr>
        <p:txBody>
          <a:bodyPr rtlCol="0" anchor="ctr"/>
          <a:lstStyle/>
          <a:p>
            <a:endParaRPr lang="en-US"/>
          </a:p>
        </p:txBody>
      </p:sp>
      <p:sp>
        <p:nvSpPr>
          <p:cNvPr id="54" name="任意多边形: 形状 53">
            <a:extLst>
              <a:ext uri="{FF2B5EF4-FFF2-40B4-BE49-F238E27FC236}">
                <a16:creationId xmlns:a16="http://schemas.microsoft.com/office/drawing/2014/main" id="{161D50C0-4BAA-4917-8A0A-2644FC33B946}"/>
              </a:ext>
            </a:extLst>
          </p:cNvPr>
          <p:cNvSpPr/>
          <p:nvPr/>
        </p:nvSpPr>
        <p:spPr>
          <a:xfrm>
            <a:off x="7601868" y="2257293"/>
            <a:ext cx="33431" cy="148012"/>
          </a:xfrm>
          <a:custGeom>
            <a:avLst/>
            <a:gdLst>
              <a:gd name="connsiteX0" fmla="*/ 13 w 28110"/>
              <a:gd name="connsiteY0" fmla="*/ 148015 h 148012"/>
              <a:gd name="connsiteX1" fmla="*/ 13 w 28110"/>
              <a:gd name="connsiteY1" fmla="*/ 3 h 148012"/>
            </a:gdLst>
            <a:ahLst/>
            <a:cxnLst>
              <a:cxn ang="0">
                <a:pos x="connsiteX0" y="connsiteY0"/>
              </a:cxn>
              <a:cxn ang="0">
                <a:pos x="connsiteX1" y="connsiteY1"/>
              </a:cxn>
            </a:cxnLst>
            <a:rect l="l" t="t" r="r" b="b"/>
            <a:pathLst>
              <a:path w="28110" h="148012">
                <a:moveTo>
                  <a:pt x="13" y="148015"/>
                </a:moveTo>
                <a:lnTo>
                  <a:pt x="13" y="3"/>
                </a:lnTo>
              </a:path>
            </a:pathLst>
          </a:custGeom>
          <a:noFill/>
          <a:ln w="7492" cap="flat">
            <a:solidFill>
              <a:srgbClr val="DDDDDD"/>
            </a:solidFill>
            <a:prstDash val="solid"/>
            <a:miter/>
          </a:ln>
        </p:spPr>
        <p:txBody>
          <a:bodyPr rtlCol="0" anchor="ctr"/>
          <a:lstStyle/>
          <a:p>
            <a:endParaRPr lang="en-US"/>
          </a:p>
        </p:txBody>
      </p:sp>
      <p:sp>
        <p:nvSpPr>
          <p:cNvPr id="55" name="任意多边形: 形状 54">
            <a:extLst>
              <a:ext uri="{FF2B5EF4-FFF2-40B4-BE49-F238E27FC236}">
                <a16:creationId xmlns:a16="http://schemas.microsoft.com/office/drawing/2014/main" id="{3F739BAF-1FA4-4B8D-9A32-F380546D5150}"/>
              </a:ext>
            </a:extLst>
          </p:cNvPr>
          <p:cNvSpPr/>
          <p:nvPr/>
        </p:nvSpPr>
        <p:spPr>
          <a:xfrm>
            <a:off x="7601868" y="4620511"/>
            <a:ext cx="33431" cy="148012"/>
          </a:xfrm>
          <a:custGeom>
            <a:avLst/>
            <a:gdLst>
              <a:gd name="connsiteX0" fmla="*/ 13 w 28110"/>
              <a:gd name="connsiteY0" fmla="*/ 148036 h 148012"/>
              <a:gd name="connsiteX1" fmla="*/ 13 w 28110"/>
              <a:gd name="connsiteY1" fmla="*/ 24 h 148012"/>
            </a:gdLst>
            <a:ahLst/>
            <a:cxnLst>
              <a:cxn ang="0">
                <a:pos x="connsiteX0" y="connsiteY0"/>
              </a:cxn>
              <a:cxn ang="0">
                <a:pos x="connsiteX1" y="connsiteY1"/>
              </a:cxn>
            </a:cxnLst>
            <a:rect l="l" t="t" r="r" b="b"/>
            <a:pathLst>
              <a:path w="28110" h="148012">
                <a:moveTo>
                  <a:pt x="13" y="148036"/>
                </a:moveTo>
                <a:lnTo>
                  <a:pt x="13" y="24"/>
                </a:lnTo>
              </a:path>
            </a:pathLst>
          </a:custGeom>
          <a:noFill/>
          <a:ln w="9364" cap="flat">
            <a:solidFill>
              <a:srgbClr val="000000"/>
            </a:solidFill>
            <a:prstDash val="solid"/>
            <a:miter/>
          </a:ln>
        </p:spPr>
        <p:txBody>
          <a:bodyPr rtlCol="0" anchor="ctr"/>
          <a:lstStyle/>
          <a:p>
            <a:endParaRPr lang="en-US"/>
          </a:p>
        </p:txBody>
      </p:sp>
      <p:sp>
        <p:nvSpPr>
          <p:cNvPr id="56" name="任意多边形: 形状 55">
            <a:extLst>
              <a:ext uri="{FF2B5EF4-FFF2-40B4-BE49-F238E27FC236}">
                <a16:creationId xmlns:a16="http://schemas.microsoft.com/office/drawing/2014/main" id="{EB6A88DB-87EC-40A3-B628-A00F934360D9}"/>
              </a:ext>
            </a:extLst>
          </p:cNvPr>
          <p:cNvSpPr/>
          <p:nvPr/>
        </p:nvSpPr>
        <p:spPr>
          <a:xfrm>
            <a:off x="7601868" y="2257293"/>
            <a:ext cx="33431" cy="148012"/>
          </a:xfrm>
          <a:custGeom>
            <a:avLst/>
            <a:gdLst>
              <a:gd name="connsiteX0" fmla="*/ 13 w 28110"/>
              <a:gd name="connsiteY0" fmla="*/ 3 h 148012"/>
              <a:gd name="connsiteX1" fmla="*/ 13 w 28110"/>
              <a:gd name="connsiteY1" fmla="*/ 148015 h 148012"/>
            </a:gdLst>
            <a:ahLst/>
            <a:cxnLst>
              <a:cxn ang="0">
                <a:pos x="connsiteX0" y="connsiteY0"/>
              </a:cxn>
              <a:cxn ang="0">
                <a:pos x="connsiteX1" y="connsiteY1"/>
              </a:cxn>
            </a:cxnLst>
            <a:rect l="l" t="t" r="r" b="b"/>
            <a:pathLst>
              <a:path w="28110" h="148012">
                <a:moveTo>
                  <a:pt x="13" y="3"/>
                </a:moveTo>
                <a:lnTo>
                  <a:pt x="13" y="148015"/>
                </a:lnTo>
              </a:path>
            </a:pathLst>
          </a:custGeom>
          <a:noFill/>
          <a:ln w="9364" cap="flat">
            <a:solidFill>
              <a:srgbClr val="000000"/>
            </a:solidFill>
            <a:prstDash val="solid"/>
            <a:miter/>
          </a:ln>
        </p:spPr>
        <p:txBody>
          <a:bodyPr rtlCol="0" anchor="ctr"/>
          <a:lstStyle/>
          <a:p>
            <a:endParaRPr lang="en-US"/>
          </a:p>
        </p:txBody>
      </p:sp>
      <p:sp>
        <p:nvSpPr>
          <p:cNvPr id="62" name="任意多边形: 形状 61">
            <a:extLst>
              <a:ext uri="{FF2B5EF4-FFF2-40B4-BE49-F238E27FC236}">
                <a16:creationId xmlns:a16="http://schemas.microsoft.com/office/drawing/2014/main" id="{7261F8AC-A71A-4E75-BA9D-2D9B33677FC1}"/>
              </a:ext>
            </a:extLst>
          </p:cNvPr>
          <p:cNvSpPr/>
          <p:nvPr/>
        </p:nvSpPr>
        <p:spPr>
          <a:xfrm>
            <a:off x="8627114" y="2888736"/>
            <a:ext cx="33431" cy="1879787"/>
          </a:xfrm>
          <a:custGeom>
            <a:avLst/>
            <a:gdLst>
              <a:gd name="connsiteX0" fmla="*/ 20 w 28110"/>
              <a:gd name="connsiteY0" fmla="*/ 1879803 h 1879787"/>
              <a:gd name="connsiteX1" fmla="*/ 20 w 28110"/>
              <a:gd name="connsiteY1" fmla="*/ 16 h 1879787"/>
            </a:gdLst>
            <a:ahLst/>
            <a:cxnLst>
              <a:cxn ang="0">
                <a:pos x="connsiteX0" y="connsiteY0"/>
              </a:cxn>
              <a:cxn ang="0">
                <a:pos x="connsiteX1" y="connsiteY1"/>
              </a:cxn>
            </a:cxnLst>
            <a:rect l="l" t="t" r="r" b="b"/>
            <a:pathLst>
              <a:path w="28110" h="1879787">
                <a:moveTo>
                  <a:pt x="20" y="1879803"/>
                </a:moveTo>
                <a:lnTo>
                  <a:pt x="20" y="16"/>
                </a:lnTo>
              </a:path>
            </a:pathLst>
          </a:custGeom>
          <a:noFill/>
          <a:ln w="7492" cap="flat">
            <a:solidFill>
              <a:srgbClr val="DDDDDD"/>
            </a:solidFill>
            <a:prstDash val="solid"/>
            <a:miter/>
          </a:ln>
        </p:spPr>
        <p:txBody>
          <a:bodyPr rtlCol="0" anchor="ctr"/>
          <a:lstStyle/>
          <a:p>
            <a:endParaRPr lang="en-US"/>
          </a:p>
        </p:txBody>
      </p:sp>
      <p:sp>
        <p:nvSpPr>
          <p:cNvPr id="63" name="任意多边形: 形状 62">
            <a:extLst>
              <a:ext uri="{FF2B5EF4-FFF2-40B4-BE49-F238E27FC236}">
                <a16:creationId xmlns:a16="http://schemas.microsoft.com/office/drawing/2014/main" id="{82B5D51B-2684-4B33-A654-B96128288F5F}"/>
              </a:ext>
            </a:extLst>
          </p:cNvPr>
          <p:cNvSpPr/>
          <p:nvPr/>
        </p:nvSpPr>
        <p:spPr>
          <a:xfrm>
            <a:off x="8627114" y="2257293"/>
            <a:ext cx="33431" cy="148012"/>
          </a:xfrm>
          <a:custGeom>
            <a:avLst/>
            <a:gdLst>
              <a:gd name="connsiteX0" fmla="*/ 20 w 28110"/>
              <a:gd name="connsiteY0" fmla="*/ 148015 h 148012"/>
              <a:gd name="connsiteX1" fmla="*/ 20 w 28110"/>
              <a:gd name="connsiteY1" fmla="*/ 3 h 148012"/>
            </a:gdLst>
            <a:ahLst/>
            <a:cxnLst>
              <a:cxn ang="0">
                <a:pos x="connsiteX0" y="connsiteY0"/>
              </a:cxn>
              <a:cxn ang="0">
                <a:pos x="connsiteX1" y="connsiteY1"/>
              </a:cxn>
            </a:cxnLst>
            <a:rect l="l" t="t" r="r" b="b"/>
            <a:pathLst>
              <a:path w="28110" h="148012">
                <a:moveTo>
                  <a:pt x="20" y="148015"/>
                </a:moveTo>
                <a:lnTo>
                  <a:pt x="20" y="3"/>
                </a:lnTo>
              </a:path>
            </a:pathLst>
          </a:custGeom>
          <a:noFill/>
          <a:ln w="7492" cap="flat">
            <a:solidFill>
              <a:srgbClr val="DDDDDD"/>
            </a:solidFill>
            <a:prstDash val="solid"/>
            <a:miter/>
          </a:ln>
        </p:spPr>
        <p:txBody>
          <a:bodyPr rtlCol="0" anchor="ctr"/>
          <a:lstStyle/>
          <a:p>
            <a:endParaRPr lang="en-US"/>
          </a:p>
        </p:txBody>
      </p:sp>
      <p:sp>
        <p:nvSpPr>
          <p:cNvPr id="64" name="任意多边形: 形状 63">
            <a:extLst>
              <a:ext uri="{FF2B5EF4-FFF2-40B4-BE49-F238E27FC236}">
                <a16:creationId xmlns:a16="http://schemas.microsoft.com/office/drawing/2014/main" id="{C90F0EDA-0481-429F-8871-B6D4174F7931}"/>
              </a:ext>
            </a:extLst>
          </p:cNvPr>
          <p:cNvSpPr/>
          <p:nvPr/>
        </p:nvSpPr>
        <p:spPr>
          <a:xfrm>
            <a:off x="8627114" y="4620511"/>
            <a:ext cx="33431" cy="148012"/>
          </a:xfrm>
          <a:custGeom>
            <a:avLst/>
            <a:gdLst>
              <a:gd name="connsiteX0" fmla="*/ 20 w 28110"/>
              <a:gd name="connsiteY0" fmla="*/ 148036 h 148012"/>
              <a:gd name="connsiteX1" fmla="*/ 20 w 28110"/>
              <a:gd name="connsiteY1" fmla="*/ 24 h 148012"/>
            </a:gdLst>
            <a:ahLst/>
            <a:cxnLst>
              <a:cxn ang="0">
                <a:pos x="connsiteX0" y="connsiteY0"/>
              </a:cxn>
              <a:cxn ang="0">
                <a:pos x="connsiteX1" y="connsiteY1"/>
              </a:cxn>
            </a:cxnLst>
            <a:rect l="l" t="t" r="r" b="b"/>
            <a:pathLst>
              <a:path w="28110" h="148012">
                <a:moveTo>
                  <a:pt x="20" y="148036"/>
                </a:moveTo>
                <a:lnTo>
                  <a:pt x="20" y="24"/>
                </a:lnTo>
              </a:path>
            </a:pathLst>
          </a:custGeom>
          <a:noFill/>
          <a:ln w="9364" cap="flat">
            <a:solidFill>
              <a:srgbClr val="000000"/>
            </a:solidFill>
            <a:prstDash val="solid"/>
            <a:miter/>
          </a:ln>
        </p:spPr>
        <p:txBody>
          <a:bodyPr rtlCol="0" anchor="ctr"/>
          <a:lstStyle/>
          <a:p>
            <a:endParaRPr lang="en-US"/>
          </a:p>
        </p:txBody>
      </p:sp>
      <p:sp>
        <p:nvSpPr>
          <p:cNvPr id="65" name="任意多边形: 形状 64">
            <a:extLst>
              <a:ext uri="{FF2B5EF4-FFF2-40B4-BE49-F238E27FC236}">
                <a16:creationId xmlns:a16="http://schemas.microsoft.com/office/drawing/2014/main" id="{9717D3FE-201C-4B00-A47B-9815E9325EB3}"/>
              </a:ext>
            </a:extLst>
          </p:cNvPr>
          <p:cNvSpPr/>
          <p:nvPr/>
        </p:nvSpPr>
        <p:spPr>
          <a:xfrm>
            <a:off x="8627114" y="2257293"/>
            <a:ext cx="33431" cy="148012"/>
          </a:xfrm>
          <a:custGeom>
            <a:avLst/>
            <a:gdLst>
              <a:gd name="connsiteX0" fmla="*/ 20 w 28110"/>
              <a:gd name="connsiteY0" fmla="*/ 3 h 148012"/>
              <a:gd name="connsiteX1" fmla="*/ 20 w 28110"/>
              <a:gd name="connsiteY1" fmla="*/ 148015 h 148012"/>
            </a:gdLst>
            <a:ahLst/>
            <a:cxnLst>
              <a:cxn ang="0">
                <a:pos x="connsiteX0" y="connsiteY0"/>
              </a:cxn>
              <a:cxn ang="0">
                <a:pos x="connsiteX1" y="connsiteY1"/>
              </a:cxn>
            </a:cxnLst>
            <a:rect l="l" t="t" r="r" b="b"/>
            <a:pathLst>
              <a:path w="28110" h="148012">
                <a:moveTo>
                  <a:pt x="20" y="3"/>
                </a:moveTo>
                <a:lnTo>
                  <a:pt x="20" y="148015"/>
                </a:lnTo>
              </a:path>
            </a:pathLst>
          </a:custGeom>
          <a:noFill/>
          <a:ln w="9364" cap="flat">
            <a:solidFill>
              <a:srgbClr val="000000"/>
            </a:solidFill>
            <a:prstDash val="solid"/>
            <a:miter/>
          </a:ln>
        </p:spPr>
        <p:txBody>
          <a:bodyPr rtlCol="0" anchor="ctr"/>
          <a:lstStyle/>
          <a:p>
            <a:endParaRPr lang="en-US"/>
          </a:p>
        </p:txBody>
      </p:sp>
      <p:sp>
        <p:nvSpPr>
          <p:cNvPr id="72" name="任意多边形: 形状 71">
            <a:extLst>
              <a:ext uri="{FF2B5EF4-FFF2-40B4-BE49-F238E27FC236}">
                <a16:creationId xmlns:a16="http://schemas.microsoft.com/office/drawing/2014/main" id="{7B4BF6E2-B01D-4606-BFA8-D307F22E7382}"/>
              </a:ext>
            </a:extLst>
          </p:cNvPr>
          <p:cNvSpPr/>
          <p:nvPr/>
        </p:nvSpPr>
        <p:spPr>
          <a:xfrm>
            <a:off x="9650085" y="2888736"/>
            <a:ext cx="33431" cy="1879787"/>
          </a:xfrm>
          <a:custGeom>
            <a:avLst/>
            <a:gdLst>
              <a:gd name="connsiteX0" fmla="*/ 28 w 28110"/>
              <a:gd name="connsiteY0" fmla="*/ 1879803 h 1879787"/>
              <a:gd name="connsiteX1" fmla="*/ 28 w 28110"/>
              <a:gd name="connsiteY1" fmla="*/ 16 h 1879787"/>
            </a:gdLst>
            <a:ahLst/>
            <a:cxnLst>
              <a:cxn ang="0">
                <a:pos x="connsiteX0" y="connsiteY0"/>
              </a:cxn>
              <a:cxn ang="0">
                <a:pos x="connsiteX1" y="connsiteY1"/>
              </a:cxn>
            </a:cxnLst>
            <a:rect l="l" t="t" r="r" b="b"/>
            <a:pathLst>
              <a:path w="28110" h="1879787">
                <a:moveTo>
                  <a:pt x="28" y="1879803"/>
                </a:moveTo>
                <a:lnTo>
                  <a:pt x="28" y="16"/>
                </a:lnTo>
              </a:path>
            </a:pathLst>
          </a:custGeom>
          <a:noFill/>
          <a:ln w="7492" cap="flat">
            <a:solidFill>
              <a:srgbClr val="DDDDDD"/>
            </a:solidFill>
            <a:prstDash val="solid"/>
            <a:miter/>
          </a:ln>
        </p:spPr>
        <p:txBody>
          <a:bodyPr rtlCol="0" anchor="ctr"/>
          <a:lstStyle/>
          <a:p>
            <a:endParaRPr lang="en-US"/>
          </a:p>
        </p:txBody>
      </p:sp>
      <p:sp>
        <p:nvSpPr>
          <p:cNvPr id="73" name="任意多边形: 形状 72">
            <a:extLst>
              <a:ext uri="{FF2B5EF4-FFF2-40B4-BE49-F238E27FC236}">
                <a16:creationId xmlns:a16="http://schemas.microsoft.com/office/drawing/2014/main" id="{82C99807-FEAC-45F8-BC3B-3CA2660742C2}"/>
              </a:ext>
            </a:extLst>
          </p:cNvPr>
          <p:cNvSpPr/>
          <p:nvPr/>
        </p:nvSpPr>
        <p:spPr>
          <a:xfrm>
            <a:off x="9650085" y="2257293"/>
            <a:ext cx="33431" cy="148012"/>
          </a:xfrm>
          <a:custGeom>
            <a:avLst/>
            <a:gdLst>
              <a:gd name="connsiteX0" fmla="*/ 28 w 28110"/>
              <a:gd name="connsiteY0" fmla="*/ 148015 h 148012"/>
              <a:gd name="connsiteX1" fmla="*/ 28 w 28110"/>
              <a:gd name="connsiteY1" fmla="*/ 3 h 148012"/>
            </a:gdLst>
            <a:ahLst/>
            <a:cxnLst>
              <a:cxn ang="0">
                <a:pos x="connsiteX0" y="connsiteY0"/>
              </a:cxn>
              <a:cxn ang="0">
                <a:pos x="connsiteX1" y="connsiteY1"/>
              </a:cxn>
            </a:cxnLst>
            <a:rect l="l" t="t" r="r" b="b"/>
            <a:pathLst>
              <a:path w="28110" h="148012">
                <a:moveTo>
                  <a:pt x="28" y="148015"/>
                </a:moveTo>
                <a:lnTo>
                  <a:pt x="28" y="3"/>
                </a:lnTo>
              </a:path>
            </a:pathLst>
          </a:custGeom>
          <a:noFill/>
          <a:ln w="7492" cap="flat">
            <a:solidFill>
              <a:srgbClr val="DDDDDD"/>
            </a:solidFill>
            <a:prstDash val="solid"/>
            <a:miter/>
          </a:ln>
        </p:spPr>
        <p:txBody>
          <a:bodyPr rtlCol="0" anchor="ctr"/>
          <a:lstStyle/>
          <a:p>
            <a:endParaRPr lang="en-US"/>
          </a:p>
        </p:txBody>
      </p:sp>
      <p:sp>
        <p:nvSpPr>
          <p:cNvPr id="75" name="任意多边形: 形状 74">
            <a:extLst>
              <a:ext uri="{FF2B5EF4-FFF2-40B4-BE49-F238E27FC236}">
                <a16:creationId xmlns:a16="http://schemas.microsoft.com/office/drawing/2014/main" id="{967F3370-A510-48A8-B782-89BBAD504A32}"/>
              </a:ext>
            </a:extLst>
          </p:cNvPr>
          <p:cNvSpPr/>
          <p:nvPr/>
        </p:nvSpPr>
        <p:spPr>
          <a:xfrm>
            <a:off x="9650085" y="2257293"/>
            <a:ext cx="33431" cy="148012"/>
          </a:xfrm>
          <a:custGeom>
            <a:avLst/>
            <a:gdLst>
              <a:gd name="connsiteX0" fmla="*/ 28 w 28110"/>
              <a:gd name="connsiteY0" fmla="*/ 3 h 148012"/>
              <a:gd name="connsiteX1" fmla="*/ 28 w 28110"/>
              <a:gd name="connsiteY1" fmla="*/ 148015 h 148012"/>
            </a:gdLst>
            <a:ahLst/>
            <a:cxnLst>
              <a:cxn ang="0">
                <a:pos x="connsiteX0" y="connsiteY0"/>
              </a:cxn>
              <a:cxn ang="0">
                <a:pos x="connsiteX1" y="connsiteY1"/>
              </a:cxn>
            </a:cxnLst>
            <a:rect l="l" t="t" r="r" b="b"/>
            <a:pathLst>
              <a:path w="28110" h="148012">
                <a:moveTo>
                  <a:pt x="28" y="3"/>
                </a:moveTo>
                <a:lnTo>
                  <a:pt x="28" y="148015"/>
                </a:lnTo>
              </a:path>
            </a:pathLst>
          </a:custGeom>
          <a:noFill/>
          <a:ln w="9364" cap="flat">
            <a:solidFill>
              <a:srgbClr val="000000"/>
            </a:solidFill>
            <a:prstDash val="solid"/>
            <a:miter/>
          </a:ln>
        </p:spPr>
        <p:txBody>
          <a:bodyPr rtlCol="0" anchor="ctr"/>
          <a:lstStyle/>
          <a:p>
            <a:endParaRPr lang="en-US"/>
          </a:p>
        </p:txBody>
      </p:sp>
      <p:sp>
        <p:nvSpPr>
          <p:cNvPr id="82" name="任意多边形: 形状 81">
            <a:extLst>
              <a:ext uri="{FF2B5EF4-FFF2-40B4-BE49-F238E27FC236}">
                <a16:creationId xmlns:a16="http://schemas.microsoft.com/office/drawing/2014/main" id="{A3A445FD-DF71-47D4-8EDA-FE891584AFE6}"/>
              </a:ext>
            </a:extLst>
          </p:cNvPr>
          <p:cNvSpPr/>
          <p:nvPr/>
        </p:nvSpPr>
        <p:spPr>
          <a:xfrm>
            <a:off x="10675330" y="2888736"/>
            <a:ext cx="33431" cy="1879787"/>
          </a:xfrm>
          <a:custGeom>
            <a:avLst/>
            <a:gdLst>
              <a:gd name="connsiteX0" fmla="*/ 36 w 28110"/>
              <a:gd name="connsiteY0" fmla="*/ 1879803 h 1879787"/>
              <a:gd name="connsiteX1" fmla="*/ 36 w 28110"/>
              <a:gd name="connsiteY1" fmla="*/ 16 h 1879787"/>
            </a:gdLst>
            <a:ahLst/>
            <a:cxnLst>
              <a:cxn ang="0">
                <a:pos x="connsiteX0" y="connsiteY0"/>
              </a:cxn>
              <a:cxn ang="0">
                <a:pos x="connsiteX1" y="connsiteY1"/>
              </a:cxn>
            </a:cxnLst>
            <a:rect l="l" t="t" r="r" b="b"/>
            <a:pathLst>
              <a:path w="28110" h="1879787">
                <a:moveTo>
                  <a:pt x="36" y="1879803"/>
                </a:moveTo>
                <a:lnTo>
                  <a:pt x="36" y="16"/>
                </a:lnTo>
              </a:path>
            </a:pathLst>
          </a:custGeom>
          <a:noFill/>
          <a:ln w="7492" cap="flat">
            <a:solidFill>
              <a:srgbClr val="DDDDDD"/>
            </a:solidFill>
            <a:prstDash val="solid"/>
            <a:miter/>
          </a:ln>
        </p:spPr>
        <p:txBody>
          <a:bodyPr rtlCol="0" anchor="ctr"/>
          <a:lstStyle/>
          <a:p>
            <a:endParaRPr lang="en-US"/>
          </a:p>
        </p:txBody>
      </p:sp>
      <p:sp>
        <p:nvSpPr>
          <p:cNvPr id="83" name="任意多边形: 形状 82">
            <a:extLst>
              <a:ext uri="{FF2B5EF4-FFF2-40B4-BE49-F238E27FC236}">
                <a16:creationId xmlns:a16="http://schemas.microsoft.com/office/drawing/2014/main" id="{F4D2E66A-EB70-4F17-97E9-A96E756667F5}"/>
              </a:ext>
            </a:extLst>
          </p:cNvPr>
          <p:cNvSpPr/>
          <p:nvPr/>
        </p:nvSpPr>
        <p:spPr>
          <a:xfrm>
            <a:off x="10675330" y="2257293"/>
            <a:ext cx="33431" cy="148012"/>
          </a:xfrm>
          <a:custGeom>
            <a:avLst/>
            <a:gdLst>
              <a:gd name="connsiteX0" fmla="*/ 36 w 28110"/>
              <a:gd name="connsiteY0" fmla="*/ 148015 h 148012"/>
              <a:gd name="connsiteX1" fmla="*/ 36 w 28110"/>
              <a:gd name="connsiteY1" fmla="*/ 3 h 148012"/>
            </a:gdLst>
            <a:ahLst/>
            <a:cxnLst>
              <a:cxn ang="0">
                <a:pos x="connsiteX0" y="connsiteY0"/>
              </a:cxn>
              <a:cxn ang="0">
                <a:pos x="connsiteX1" y="connsiteY1"/>
              </a:cxn>
            </a:cxnLst>
            <a:rect l="l" t="t" r="r" b="b"/>
            <a:pathLst>
              <a:path w="28110" h="148012">
                <a:moveTo>
                  <a:pt x="36" y="148015"/>
                </a:moveTo>
                <a:lnTo>
                  <a:pt x="36" y="3"/>
                </a:lnTo>
              </a:path>
            </a:pathLst>
          </a:custGeom>
          <a:noFill/>
          <a:ln w="7492" cap="flat">
            <a:solidFill>
              <a:srgbClr val="DDDDDD"/>
            </a:solidFill>
            <a:prstDash val="solid"/>
            <a:miter/>
          </a:ln>
        </p:spPr>
        <p:txBody>
          <a:bodyPr rtlCol="0" anchor="ctr"/>
          <a:lstStyle/>
          <a:p>
            <a:endParaRPr lang="en-US"/>
          </a:p>
        </p:txBody>
      </p:sp>
      <p:sp>
        <p:nvSpPr>
          <p:cNvPr id="85" name="任意多边形: 形状 84">
            <a:extLst>
              <a:ext uri="{FF2B5EF4-FFF2-40B4-BE49-F238E27FC236}">
                <a16:creationId xmlns:a16="http://schemas.microsoft.com/office/drawing/2014/main" id="{97FF6590-DFA7-4CE5-9301-6CF97564B41F}"/>
              </a:ext>
            </a:extLst>
          </p:cNvPr>
          <p:cNvSpPr/>
          <p:nvPr/>
        </p:nvSpPr>
        <p:spPr>
          <a:xfrm>
            <a:off x="10675330" y="2257293"/>
            <a:ext cx="33431" cy="148012"/>
          </a:xfrm>
          <a:custGeom>
            <a:avLst/>
            <a:gdLst>
              <a:gd name="connsiteX0" fmla="*/ 36 w 28110"/>
              <a:gd name="connsiteY0" fmla="*/ 3 h 148012"/>
              <a:gd name="connsiteX1" fmla="*/ 36 w 28110"/>
              <a:gd name="connsiteY1" fmla="*/ 148015 h 148012"/>
            </a:gdLst>
            <a:ahLst/>
            <a:cxnLst>
              <a:cxn ang="0">
                <a:pos x="connsiteX0" y="connsiteY0"/>
              </a:cxn>
              <a:cxn ang="0">
                <a:pos x="connsiteX1" y="connsiteY1"/>
              </a:cxn>
            </a:cxnLst>
            <a:rect l="l" t="t" r="r" b="b"/>
            <a:pathLst>
              <a:path w="28110" h="148012">
                <a:moveTo>
                  <a:pt x="36" y="3"/>
                </a:moveTo>
                <a:lnTo>
                  <a:pt x="36" y="148015"/>
                </a:lnTo>
              </a:path>
            </a:pathLst>
          </a:custGeom>
          <a:noFill/>
          <a:ln w="9364" cap="flat">
            <a:solidFill>
              <a:srgbClr val="000000"/>
            </a:solidFill>
            <a:prstDash val="solid"/>
            <a:miter/>
          </a:ln>
        </p:spPr>
        <p:txBody>
          <a:bodyPr rtlCol="0" anchor="ctr"/>
          <a:lstStyle/>
          <a:p>
            <a:endParaRPr lang="en-US"/>
          </a:p>
        </p:txBody>
      </p:sp>
      <p:sp>
        <p:nvSpPr>
          <p:cNvPr id="93" name="任意多边形: 形状 92">
            <a:extLst>
              <a:ext uri="{FF2B5EF4-FFF2-40B4-BE49-F238E27FC236}">
                <a16:creationId xmlns:a16="http://schemas.microsoft.com/office/drawing/2014/main" id="{D6AF55F9-7095-4298-B6EC-DB4CB7874E4A}"/>
              </a:ext>
            </a:extLst>
          </p:cNvPr>
          <p:cNvSpPr/>
          <p:nvPr/>
        </p:nvSpPr>
        <p:spPr>
          <a:xfrm>
            <a:off x="7089245" y="2257293"/>
            <a:ext cx="4098707" cy="2511230"/>
          </a:xfrm>
          <a:custGeom>
            <a:avLst/>
            <a:gdLst>
              <a:gd name="connsiteX0" fmla="*/ 24 w 3446344"/>
              <a:gd name="connsiteY0" fmla="*/ 13 h 2511230"/>
              <a:gd name="connsiteX1" fmla="*/ 3446369 w 3446344"/>
              <a:gd name="connsiteY1" fmla="*/ 13 h 2511230"/>
              <a:gd name="connsiteX2" fmla="*/ 3446369 w 3446344"/>
              <a:gd name="connsiteY2" fmla="*/ 2511244 h 2511230"/>
              <a:gd name="connsiteX3" fmla="*/ 24 w 3446344"/>
              <a:gd name="connsiteY3" fmla="*/ 2511244 h 2511230"/>
            </a:gdLst>
            <a:ahLst/>
            <a:cxnLst>
              <a:cxn ang="0">
                <a:pos x="connsiteX0" y="connsiteY0"/>
              </a:cxn>
              <a:cxn ang="0">
                <a:pos x="connsiteX1" y="connsiteY1"/>
              </a:cxn>
              <a:cxn ang="0">
                <a:pos x="connsiteX2" y="connsiteY2"/>
              </a:cxn>
              <a:cxn ang="0">
                <a:pos x="connsiteX3" y="connsiteY3"/>
              </a:cxn>
            </a:cxnLst>
            <a:rect l="l" t="t" r="r" b="b"/>
            <a:pathLst>
              <a:path w="3446344" h="2511230">
                <a:moveTo>
                  <a:pt x="24" y="13"/>
                </a:moveTo>
                <a:lnTo>
                  <a:pt x="3446369" y="13"/>
                </a:lnTo>
                <a:lnTo>
                  <a:pt x="3446369" y="2511244"/>
                </a:lnTo>
                <a:lnTo>
                  <a:pt x="24" y="2511244"/>
                </a:lnTo>
                <a:close/>
              </a:path>
            </a:pathLst>
          </a:custGeom>
          <a:noFill/>
          <a:ln w="9364" cap="flat">
            <a:solidFill>
              <a:srgbClr val="000000"/>
            </a:solidFill>
            <a:prstDash val="solid"/>
            <a:miter/>
          </a:ln>
        </p:spPr>
        <p:txBody>
          <a:bodyPr rtlCol="0" anchor="ctr"/>
          <a:lstStyle/>
          <a:p>
            <a:endParaRPr lang="en-US"/>
          </a:p>
        </p:txBody>
      </p:sp>
      <p:sp>
        <p:nvSpPr>
          <p:cNvPr id="117" name="文本框 116">
            <a:extLst>
              <a:ext uri="{FF2B5EF4-FFF2-40B4-BE49-F238E27FC236}">
                <a16:creationId xmlns:a16="http://schemas.microsoft.com/office/drawing/2014/main" id="{B4C530CA-4CAC-48EA-83AA-51C09EBC72D2}"/>
              </a:ext>
            </a:extLst>
          </p:cNvPr>
          <p:cNvSpPr txBox="1"/>
          <p:nvPr/>
        </p:nvSpPr>
        <p:spPr>
          <a:xfrm>
            <a:off x="8771649" y="2273156"/>
            <a:ext cx="1390174" cy="400110"/>
          </a:xfrm>
          <a:prstGeom prst="rect">
            <a:avLst/>
          </a:prstGeom>
          <a:noFill/>
        </p:spPr>
        <p:txBody>
          <a:bodyPr wrap="none" rtlCol="0">
            <a:spAutoFit/>
          </a:bodyPr>
          <a:lstStyle/>
          <a:p>
            <a:pPr algn="l"/>
            <a:r>
              <a:rPr lang="en-US" sz="2000" spc="0" baseline="0" dirty="0">
                <a:solidFill>
                  <a:srgbClr val="000000"/>
                </a:solidFill>
                <a:latin typeface="Helvetica"/>
                <a:sym typeface="Helvetica"/>
                <a:rtl val="0"/>
              </a:rPr>
              <a:t>Diversity</a:t>
            </a:r>
            <a:endParaRPr lang="en-US" sz="2400" spc="0" baseline="0" dirty="0">
              <a:solidFill>
                <a:srgbClr val="000000"/>
              </a:solidFill>
              <a:latin typeface="Helvetica"/>
              <a:sym typeface="Helvetica"/>
              <a:rtl val="0"/>
            </a:endParaRPr>
          </a:p>
        </p:txBody>
      </p:sp>
      <p:sp>
        <p:nvSpPr>
          <p:cNvPr id="126" name="任意多边形: 形状 125">
            <a:extLst>
              <a:ext uri="{FF2B5EF4-FFF2-40B4-BE49-F238E27FC236}">
                <a16:creationId xmlns:a16="http://schemas.microsoft.com/office/drawing/2014/main" id="{A7CDB183-6C7A-418F-BD8D-F3BF10898E2E}"/>
              </a:ext>
            </a:extLst>
          </p:cNvPr>
          <p:cNvSpPr/>
          <p:nvPr/>
        </p:nvSpPr>
        <p:spPr>
          <a:xfrm>
            <a:off x="10131550" y="2367825"/>
            <a:ext cx="392312" cy="185493"/>
          </a:xfrm>
          <a:custGeom>
            <a:avLst/>
            <a:gdLst>
              <a:gd name="connsiteX0" fmla="*/ 33 w 329870"/>
              <a:gd name="connsiteY0" fmla="*/ 4 h 185493"/>
              <a:gd name="connsiteX1" fmla="*/ 329904 w 329870"/>
              <a:gd name="connsiteY1" fmla="*/ 4 h 185493"/>
              <a:gd name="connsiteX2" fmla="*/ 329904 w 329870"/>
              <a:gd name="connsiteY2" fmla="*/ 185497 h 185493"/>
              <a:gd name="connsiteX3" fmla="*/ 33 w 329870"/>
              <a:gd name="connsiteY3" fmla="*/ 185497 h 185493"/>
            </a:gdLst>
            <a:ahLst/>
            <a:cxnLst>
              <a:cxn ang="0">
                <a:pos x="connsiteX0" y="connsiteY0"/>
              </a:cxn>
              <a:cxn ang="0">
                <a:pos x="connsiteX1" y="connsiteY1"/>
              </a:cxn>
              <a:cxn ang="0">
                <a:pos x="connsiteX2" y="connsiteY2"/>
              </a:cxn>
              <a:cxn ang="0">
                <a:pos x="connsiteX3" y="connsiteY3"/>
              </a:cxn>
            </a:cxnLst>
            <a:rect l="l" t="t" r="r" b="b"/>
            <a:pathLst>
              <a:path w="329870" h="185493">
                <a:moveTo>
                  <a:pt x="33" y="4"/>
                </a:moveTo>
                <a:lnTo>
                  <a:pt x="329904" y="4"/>
                </a:lnTo>
                <a:lnTo>
                  <a:pt x="329904" y="185497"/>
                </a:lnTo>
                <a:lnTo>
                  <a:pt x="33" y="185497"/>
                </a:lnTo>
                <a:close/>
              </a:path>
            </a:pathLst>
          </a:custGeom>
          <a:ln w="37457" cap="flat">
            <a:noFill/>
            <a:prstDash val="solid"/>
            <a:miter/>
          </a:ln>
        </p:spPr>
        <p:txBody>
          <a:bodyPr rtlCol="0" anchor="ctr"/>
          <a:lstStyle/>
          <a:p>
            <a:endParaRPr lang="en-US"/>
          </a:p>
        </p:txBody>
      </p:sp>
      <p:sp>
        <p:nvSpPr>
          <p:cNvPr id="127" name="任意多边形: 形状 126">
            <a:extLst>
              <a:ext uri="{FF2B5EF4-FFF2-40B4-BE49-F238E27FC236}">
                <a16:creationId xmlns:a16="http://schemas.microsoft.com/office/drawing/2014/main" id="{6D61BC1D-12EB-474A-BA99-D352FB79FD58}"/>
              </a:ext>
            </a:extLst>
          </p:cNvPr>
          <p:cNvSpPr/>
          <p:nvPr/>
        </p:nvSpPr>
        <p:spPr>
          <a:xfrm>
            <a:off x="10131550" y="2369736"/>
            <a:ext cx="392312" cy="183582"/>
          </a:xfrm>
          <a:custGeom>
            <a:avLst/>
            <a:gdLst>
              <a:gd name="connsiteX0" fmla="*/ 33 w 329870"/>
              <a:gd name="connsiteY0" fmla="*/ 4 h 183582"/>
              <a:gd name="connsiteX1" fmla="*/ 329904 w 329870"/>
              <a:gd name="connsiteY1" fmla="*/ 4 h 183582"/>
              <a:gd name="connsiteX2" fmla="*/ 329904 w 329870"/>
              <a:gd name="connsiteY2" fmla="*/ 183586 h 183582"/>
              <a:gd name="connsiteX3" fmla="*/ 33 w 329870"/>
              <a:gd name="connsiteY3" fmla="*/ 183586 h 183582"/>
            </a:gdLst>
            <a:ahLst/>
            <a:cxnLst>
              <a:cxn ang="0">
                <a:pos x="connsiteX0" y="connsiteY0"/>
              </a:cxn>
              <a:cxn ang="0">
                <a:pos x="connsiteX1" y="connsiteY1"/>
              </a:cxn>
              <a:cxn ang="0">
                <a:pos x="connsiteX2" y="connsiteY2"/>
              </a:cxn>
              <a:cxn ang="0">
                <a:pos x="connsiteX3" y="connsiteY3"/>
              </a:cxn>
            </a:cxnLst>
            <a:rect l="l" t="t" r="r" b="b"/>
            <a:pathLst>
              <a:path w="329870" h="183582">
                <a:moveTo>
                  <a:pt x="33" y="4"/>
                </a:moveTo>
                <a:lnTo>
                  <a:pt x="329904" y="4"/>
                </a:lnTo>
                <a:lnTo>
                  <a:pt x="329904" y="183586"/>
                </a:lnTo>
                <a:lnTo>
                  <a:pt x="33" y="183586"/>
                </a:lnTo>
                <a:close/>
              </a:path>
            </a:pathLst>
          </a:custGeom>
          <a:solidFill>
            <a:srgbClr val="0070C0"/>
          </a:solidFill>
          <a:ln w="18728" cap="flat">
            <a:solidFill>
              <a:srgbClr val="000000"/>
            </a:solidFill>
            <a:prstDash val="solid"/>
            <a:miter/>
          </a:ln>
        </p:spPr>
        <p:txBody>
          <a:bodyPr rtlCol="0" anchor="ctr"/>
          <a:lstStyle/>
          <a:p>
            <a:endParaRPr lang="en-US"/>
          </a:p>
        </p:txBody>
      </p:sp>
      <p:sp>
        <p:nvSpPr>
          <p:cNvPr id="128" name="任意多边形: 形状 127">
            <a:extLst>
              <a:ext uri="{FF2B5EF4-FFF2-40B4-BE49-F238E27FC236}">
                <a16:creationId xmlns:a16="http://schemas.microsoft.com/office/drawing/2014/main" id="{CBB543FB-462B-4E7D-9D5E-183D8F565888}"/>
              </a:ext>
            </a:extLst>
          </p:cNvPr>
          <p:cNvSpPr/>
          <p:nvPr/>
        </p:nvSpPr>
        <p:spPr>
          <a:xfrm>
            <a:off x="7276419" y="3415382"/>
            <a:ext cx="309757" cy="1353140"/>
          </a:xfrm>
          <a:custGeom>
            <a:avLst/>
            <a:gdLst>
              <a:gd name="connsiteX0" fmla="*/ 11 w 260455"/>
              <a:gd name="connsiteY0" fmla="*/ 18 h 1353140"/>
              <a:gd name="connsiteX1" fmla="*/ 260467 w 260455"/>
              <a:gd name="connsiteY1" fmla="*/ 18 h 1353140"/>
              <a:gd name="connsiteX2" fmla="*/ 260467 w 260455"/>
              <a:gd name="connsiteY2" fmla="*/ 1353159 h 1353140"/>
              <a:gd name="connsiteX3" fmla="*/ 11 w 260455"/>
              <a:gd name="connsiteY3" fmla="*/ 1353159 h 1353140"/>
            </a:gdLst>
            <a:ahLst/>
            <a:cxnLst>
              <a:cxn ang="0">
                <a:pos x="connsiteX0" y="connsiteY0"/>
              </a:cxn>
              <a:cxn ang="0">
                <a:pos x="connsiteX1" y="connsiteY1"/>
              </a:cxn>
              <a:cxn ang="0">
                <a:pos x="connsiteX2" y="connsiteY2"/>
              </a:cxn>
              <a:cxn ang="0">
                <a:pos x="connsiteX3" y="connsiteY3"/>
              </a:cxn>
            </a:cxnLst>
            <a:rect l="l" t="t" r="r" b="b"/>
            <a:pathLst>
              <a:path w="260455" h="1353140">
                <a:moveTo>
                  <a:pt x="11" y="18"/>
                </a:moveTo>
                <a:lnTo>
                  <a:pt x="260467" y="18"/>
                </a:lnTo>
                <a:lnTo>
                  <a:pt x="260467" y="1353159"/>
                </a:lnTo>
                <a:lnTo>
                  <a:pt x="11" y="1353159"/>
                </a:lnTo>
                <a:close/>
              </a:path>
            </a:pathLst>
          </a:custGeom>
          <a:ln w="37457" cap="flat">
            <a:noFill/>
            <a:prstDash val="solid"/>
            <a:miter/>
          </a:ln>
        </p:spPr>
        <p:txBody>
          <a:bodyPr rtlCol="0" anchor="ctr"/>
          <a:lstStyle/>
          <a:p>
            <a:endParaRPr lang="en-US"/>
          </a:p>
        </p:txBody>
      </p:sp>
      <p:sp>
        <p:nvSpPr>
          <p:cNvPr id="129" name="任意多边形: 形状 128">
            <a:extLst>
              <a:ext uri="{FF2B5EF4-FFF2-40B4-BE49-F238E27FC236}">
                <a16:creationId xmlns:a16="http://schemas.microsoft.com/office/drawing/2014/main" id="{9D374ACA-B7E6-4E1C-A109-82050A671153}"/>
              </a:ext>
            </a:extLst>
          </p:cNvPr>
          <p:cNvSpPr/>
          <p:nvPr/>
        </p:nvSpPr>
        <p:spPr>
          <a:xfrm>
            <a:off x="7276419" y="3417294"/>
            <a:ext cx="307663" cy="1351229"/>
          </a:xfrm>
          <a:custGeom>
            <a:avLst/>
            <a:gdLst>
              <a:gd name="connsiteX0" fmla="*/ 11 w 258694"/>
              <a:gd name="connsiteY0" fmla="*/ 18 h 1351229"/>
              <a:gd name="connsiteX1" fmla="*/ 258706 w 258694"/>
              <a:gd name="connsiteY1" fmla="*/ 18 h 1351229"/>
              <a:gd name="connsiteX2" fmla="*/ 258706 w 258694"/>
              <a:gd name="connsiteY2" fmla="*/ 1351248 h 1351229"/>
              <a:gd name="connsiteX3" fmla="*/ 11 w 258694"/>
              <a:gd name="connsiteY3" fmla="*/ 1351248 h 1351229"/>
            </a:gdLst>
            <a:ahLst/>
            <a:cxnLst>
              <a:cxn ang="0">
                <a:pos x="connsiteX0" y="connsiteY0"/>
              </a:cxn>
              <a:cxn ang="0">
                <a:pos x="connsiteX1" y="connsiteY1"/>
              </a:cxn>
              <a:cxn ang="0">
                <a:pos x="connsiteX2" y="connsiteY2"/>
              </a:cxn>
              <a:cxn ang="0">
                <a:pos x="connsiteX3" y="connsiteY3"/>
              </a:cxn>
            </a:cxnLst>
            <a:rect l="l" t="t" r="r" b="b"/>
            <a:pathLst>
              <a:path w="258694" h="1351229">
                <a:moveTo>
                  <a:pt x="11" y="18"/>
                </a:moveTo>
                <a:lnTo>
                  <a:pt x="258706" y="18"/>
                </a:lnTo>
                <a:lnTo>
                  <a:pt x="258706" y="1351248"/>
                </a:lnTo>
                <a:lnTo>
                  <a:pt x="11" y="1351248"/>
                </a:lnTo>
                <a:close/>
              </a:path>
            </a:pathLst>
          </a:custGeom>
          <a:solidFill>
            <a:srgbClr val="0070C0"/>
          </a:solidFill>
          <a:ln w="18728" cap="flat">
            <a:solidFill>
              <a:srgbClr val="000000"/>
            </a:solidFill>
            <a:prstDash val="solid"/>
            <a:miter/>
          </a:ln>
        </p:spPr>
        <p:txBody>
          <a:bodyPr rtlCol="0" anchor="ctr"/>
          <a:lstStyle/>
          <a:p>
            <a:endParaRPr lang="en-US"/>
          </a:p>
        </p:txBody>
      </p:sp>
      <p:sp>
        <p:nvSpPr>
          <p:cNvPr id="130" name="任意多边形: 形状 129">
            <a:extLst>
              <a:ext uri="{FF2B5EF4-FFF2-40B4-BE49-F238E27FC236}">
                <a16:creationId xmlns:a16="http://schemas.microsoft.com/office/drawing/2014/main" id="{3FF53268-2B2F-43AD-B7D0-6B7EF96B9738}"/>
              </a:ext>
            </a:extLst>
          </p:cNvPr>
          <p:cNvSpPr/>
          <p:nvPr/>
        </p:nvSpPr>
        <p:spPr>
          <a:xfrm>
            <a:off x="8301664" y="3889630"/>
            <a:ext cx="309757" cy="878893"/>
          </a:xfrm>
          <a:custGeom>
            <a:avLst/>
            <a:gdLst>
              <a:gd name="connsiteX0" fmla="*/ 19 w 260455"/>
              <a:gd name="connsiteY0" fmla="*/ 20 h 878893"/>
              <a:gd name="connsiteX1" fmla="*/ 260475 w 260455"/>
              <a:gd name="connsiteY1" fmla="*/ 20 h 878893"/>
              <a:gd name="connsiteX2" fmla="*/ 260475 w 260455"/>
              <a:gd name="connsiteY2" fmla="*/ 878913 h 878893"/>
              <a:gd name="connsiteX3" fmla="*/ 19 w 260455"/>
              <a:gd name="connsiteY3" fmla="*/ 878913 h 878893"/>
            </a:gdLst>
            <a:ahLst/>
            <a:cxnLst>
              <a:cxn ang="0">
                <a:pos x="connsiteX0" y="connsiteY0"/>
              </a:cxn>
              <a:cxn ang="0">
                <a:pos x="connsiteX1" y="connsiteY1"/>
              </a:cxn>
              <a:cxn ang="0">
                <a:pos x="connsiteX2" y="connsiteY2"/>
              </a:cxn>
              <a:cxn ang="0">
                <a:pos x="connsiteX3" y="connsiteY3"/>
              </a:cxn>
            </a:cxnLst>
            <a:rect l="l" t="t" r="r" b="b"/>
            <a:pathLst>
              <a:path w="260455" h="878893">
                <a:moveTo>
                  <a:pt x="19" y="20"/>
                </a:moveTo>
                <a:lnTo>
                  <a:pt x="260475" y="20"/>
                </a:lnTo>
                <a:lnTo>
                  <a:pt x="260475" y="878913"/>
                </a:lnTo>
                <a:lnTo>
                  <a:pt x="19" y="878913"/>
                </a:lnTo>
                <a:close/>
              </a:path>
            </a:pathLst>
          </a:custGeom>
          <a:ln w="37457" cap="flat">
            <a:noFill/>
            <a:prstDash val="solid"/>
            <a:miter/>
          </a:ln>
        </p:spPr>
        <p:txBody>
          <a:bodyPr rtlCol="0" anchor="ctr"/>
          <a:lstStyle/>
          <a:p>
            <a:endParaRPr lang="en-US"/>
          </a:p>
        </p:txBody>
      </p:sp>
      <p:sp>
        <p:nvSpPr>
          <p:cNvPr id="131" name="任意多边形: 形状 130">
            <a:extLst>
              <a:ext uri="{FF2B5EF4-FFF2-40B4-BE49-F238E27FC236}">
                <a16:creationId xmlns:a16="http://schemas.microsoft.com/office/drawing/2014/main" id="{299CDE0F-BA1C-46C0-8B1E-AFF0D644050B}"/>
              </a:ext>
            </a:extLst>
          </p:cNvPr>
          <p:cNvSpPr/>
          <p:nvPr/>
        </p:nvSpPr>
        <p:spPr>
          <a:xfrm>
            <a:off x="8301664" y="3891354"/>
            <a:ext cx="307663" cy="877131"/>
          </a:xfrm>
          <a:custGeom>
            <a:avLst/>
            <a:gdLst>
              <a:gd name="connsiteX0" fmla="*/ 19 w 258694"/>
              <a:gd name="connsiteY0" fmla="*/ 20 h 877131"/>
              <a:gd name="connsiteX1" fmla="*/ 258713 w 258694"/>
              <a:gd name="connsiteY1" fmla="*/ 20 h 877131"/>
              <a:gd name="connsiteX2" fmla="*/ 258713 w 258694"/>
              <a:gd name="connsiteY2" fmla="*/ 877152 h 877131"/>
              <a:gd name="connsiteX3" fmla="*/ 19 w 258694"/>
              <a:gd name="connsiteY3" fmla="*/ 877152 h 877131"/>
            </a:gdLst>
            <a:ahLst/>
            <a:cxnLst>
              <a:cxn ang="0">
                <a:pos x="connsiteX0" y="connsiteY0"/>
              </a:cxn>
              <a:cxn ang="0">
                <a:pos x="connsiteX1" y="connsiteY1"/>
              </a:cxn>
              <a:cxn ang="0">
                <a:pos x="connsiteX2" y="connsiteY2"/>
              </a:cxn>
              <a:cxn ang="0">
                <a:pos x="connsiteX3" y="connsiteY3"/>
              </a:cxn>
            </a:cxnLst>
            <a:rect l="l" t="t" r="r" b="b"/>
            <a:pathLst>
              <a:path w="258694" h="877131">
                <a:moveTo>
                  <a:pt x="19" y="20"/>
                </a:moveTo>
                <a:lnTo>
                  <a:pt x="258713" y="20"/>
                </a:lnTo>
                <a:lnTo>
                  <a:pt x="258713" y="877152"/>
                </a:lnTo>
                <a:lnTo>
                  <a:pt x="19" y="877152"/>
                </a:lnTo>
                <a:close/>
              </a:path>
            </a:pathLst>
          </a:custGeom>
          <a:solidFill>
            <a:srgbClr val="0070C0"/>
          </a:solidFill>
          <a:ln w="18728" cap="flat">
            <a:solidFill>
              <a:srgbClr val="000000"/>
            </a:solidFill>
            <a:prstDash val="solid"/>
            <a:miter/>
          </a:ln>
        </p:spPr>
        <p:txBody>
          <a:bodyPr rtlCol="0" anchor="ctr"/>
          <a:lstStyle/>
          <a:p>
            <a:endParaRPr lang="en-US"/>
          </a:p>
        </p:txBody>
      </p:sp>
      <p:sp>
        <p:nvSpPr>
          <p:cNvPr id="132" name="任意多边形: 形状 131">
            <a:extLst>
              <a:ext uri="{FF2B5EF4-FFF2-40B4-BE49-F238E27FC236}">
                <a16:creationId xmlns:a16="http://schemas.microsoft.com/office/drawing/2014/main" id="{30B9E0A1-ED8C-4E52-B5BC-DA9896550CE6}"/>
              </a:ext>
            </a:extLst>
          </p:cNvPr>
          <p:cNvSpPr/>
          <p:nvPr/>
        </p:nvSpPr>
        <p:spPr>
          <a:xfrm>
            <a:off x="9326910" y="3055677"/>
            <a:ext cx="309758" cy="1712846"/>
          </a:xfrm>
          <a:custGeom>
            <a:avLst/>
            <a:gdLst>
              <a:gd name="connsiteX0" fmla="*/ 27 w 260456"/>
              <a:gd name="connsiteY0" fmla="*/ 17 h 1712846"/>
              <a:gd name="connsiteX1" fmla="*/ 260483 w 260456"/>
              <a:gd name="connsiteY1" fmla="*/ 17 h 1712846"/>
              <a:gd name="connsiteX2" fmla="*/ 260483 w 260456"/>
              <a:gd name="connsiteY2" fmla="*/ 1712863 h 1712846"/>
              <a:gd name="connsiteX3" fmla="*/ 27 w 260456"/>
              <a:gd name="connsiteY3" fmla="*/ 1712863 h 1712846"/>
            </a:gdLst>
            <a:ahLst/>
            <a:cxnLst>
              <a:cxn ang="0">
                <a:pos x="connsiteX0" y="connsiteY0"/>
              </a:cxn>
              <a:cxn ang="0">
                <a:pos x="connsiteX1" y="connsiteY1"/>
              </a:cxn>
              <a:cxn ang="0">
                <a:pos x="connsiteX2" y="connsiteY2"/>
              </a:cxn>
              <a:cxn ang="0">
                <a:pos x="connsiteX3" y="connsiteY3"/>
              </a:cxn>
            </a:cxnLst>
            <a:rect l="l" t="t" r="r" b="b"/>
            <a:pathLst>
              <a:path w="260456" h="1712846">
                <a:moveTo>
                  <a:pt x="27" y="17"/>
                </a:moveTo>
                <a:lnTo>
                  <a:pt x="260483" y="17"/>
                </a:lnTo>
                <a:lnTo>
                  <a:pt x="260483" y="1712863"/>
                </a:lnTo>
                <a:lnTo>
                  <a:pt x="27" y="1712863"/>
                </a:lnTo>
                <a:close/>
              </a:path>
            </a:pathLst>
          </a:custGeom>
          <a:ln w="37457" cap="flat">
            <a:noFill/>
            <a:prstDash val="solid"/>
            <a:miter/>
          </a:ln>
        </p:spPr>
        <p:txBody>
          <a:bodyPr rtlCol="0" anchor="ctr"/>
          <a:lstStyle/>
          <a:p>
            <a:endParaRPr lang="en-US"/>
          </a:p>
        </p:txBody>
      </p:sp>
      <p:sp>
        <p:nvSpPr>
          <p:cNvPr id="133" name="任意多边形: 形状 132">
            <a:extLst>
              <a:ext uri="{FF2B5EF4-FFF2-40B4-BE49-F238E27FC236}">
                <a16:creationId xmlns:a16="http://schemas.microsoft.com/office/drawing/2014/main" id="{A56C7EED-5942-44E7-B819-E03706AC7E71}"/>
              </a:ext>
            </a:extLst>
          </p:cNvPr>
          <p:cNvSpPr/>
          <p:nvPr/>
        </p:nvSpPr>
        <p:spPr>
          <a:xfrm>
            <a:off x="9326910" y="3057401"/>
            <a:ext cx="307663" cy="1711084"/>
          </a:xfrm>
          <a:custGeom>
            <a:avLst/>
            <a:gdLst>
              <a:gd name="connsiteX0" fmla="*/ 27 w 258694"/>
              <a:gd name="connsiteY0" fmla="*/ 17 h 1711084"/>
              <a:gd name="connsiteX1" fmla="*/ 258721 w 258694"/>
              <a:gd name="connsiteY1" fmla="*/ 17 h 1711084"/>
              <a:gd name="connsiteX2" fmla="*/ 258721 w 258694"/>
              <a:gd name="connsiteY2" fmla="*/ 1711102 h 1711084"/>
              <a:gd name="connsiteX3" fmla="*/ 27 w 258694"/>
              <a:gd name="connsiteY3" fmla="*/ 1711102 h 1711084"/>
            </a:gdLst>
            <a:ahLst/>
            <a:cxnLst>
              <a:cxn ang="0">
                <a:pos x="connsiteX0" y="connsiteY0"/>
              </a:cxn>
              <a:cxn ang="0">
                <a:pos x="connsiteX1" y="connsiteY1"/>
              </a:cxn>
              <a:cxn ang="0">
                <a:pos x="connsiteX2" y="connsiteY2"/>
              </a:cxn>
              <a:cxn ang="0">
                <a:pos x="connsiteX3" y="connsiteY3"/>
              </a:cxn>
            </a:cxnLst>
            <a:rect l="l" t="t" r="r" b="b"/>
            <a:pathLst>
              <a:path w="258694" h="1711084">
                <a:moveTo>
                  <a:pt x="27" y="17"/>
                </a:moveTo>
                <a:lnTo>
                  <a:pt x="258721" y="17"/>
                </a:lnTo>
                <a:lnTo>
                  <a:pt x="258721" y="1711102"/>
                </a:lnTo>
                <a:lnTo>
                  <a:pt x="27" y="1711102"/>
                </a:lnTo>
                <a:close/>
              </a:path>
            </a:pathLst>
          </a:custGeom>
          <a:solidFill>
            <a:srgbClr val="0070C0"/>
          </a:solidFill>
          <a:ln w="18728" cap="flat">
            <a:solidFill>
              <a:srgbClr val="000000"/>
            </a:solidFill>
            <a:prstDash val="solid"/>
            <a:miter/>
          </a:ln>
        </p:spPr>
        <p:txBody>
          <a:bodyPr rtlCol="0" anchor="ctr"/>
          <a:lstStyle/>
          <a:p>
            <a:endParaRPr lang="en-US"/>
          </a:p>
        </p:txBody>
      </p:sp>
      <p:sp>
        <p:nvSpPr>
          <p:cNvPr id="134" name="任意多边形: 形状 133">
            <a:extLst>
              <a:ext uri="{FF2B5EF4-FFF2-40B4-BE49-F238E27FC236}">
                <a16:creationId xmlns:a16="http://schemas.microsoft.com/office/drawing/2014/main" id="{0D031E5D-89C9-4499-954C-EDBC719C2970}"/>
              </a:ext>
            </a:extLst>
          </p:cNvPr>
          <p:cNvSpPr/>
          <p:nvPr/>
        </p:nvSpPr>
        <p:spPr>
          <a:xfrm>
            <a:off x="10352156" y="4268076"/>
            <a:ext cx="307484" cy="500447"/>
          </a:xfrm>
          <a:custGeom>
            <a:avLst/>
            <a:gdLst>
              <a:gd name="connsiteX0" fmla="*/ 34 w 258544"/>
              <a:gd name="connsiteY0" fmla="*/ 22 h 500447"/>
              <a:gd name="connsiteX1" fmla="*/ 258579 w 258544"/>
              <a:gd name="connsiteY1" fmla="*/ 22 h 500447"/>
              <a:gd name="connsiteX2" fmla="*/ 258579 w 258544"/>
              <a:gd name="connsiteY2" fmla="*/ 500469 h 500447"/>
              <a:gd name="connsiteX3" fmla="*/ 34 w 258544"/>
              <a:gd name="connsiteY3" fmla="*/ 500469 h 500447"/>
            </a:gdLst>
            <a:ahLst/>
            <a:cxnLst>
              <a:cxn ang="0">
                <a:pos x="connsiteX0" y="connsiteY0"/>
              </a:cxn>
              <a:cxn ang="0">
                <a:pos x="connsiteX1" y="connsiteY1"/>
              </a:cxn>
              <a:cxn ang="0">
                <a:pos x="connsiteX2" y="connsiteY2"/>
              </a:cxn>
              <a:cxn ang="0">
                <a:pos x="connsiteX3" y="connsiteY3"/>
              </a:cxn>
            </a:cxnLst>
            <a:rect l="l" t="t" r="r" b="b"/>
            <a:pathLst>
              <a:path w="258544" h="500447">
                <a:moveTo>
                  <a:pt x="34" y="22"/>
                </a:moveTo>
                <a:lnTo>
                  <a:pt x="258579" y="22"/>
                </a:lnTo>
                <a:lnTo>
                  <a:pt x="258579" y="500469"/>
                </a:lnTo>
                <a:lnTo>
                  <a:pt x="34" y="500469"/>
                </a:lnTo>
                <a:close/>
              </a:path>
            </a:pathLst>
          </a:custGeom>
          <a:ln w="37457" cap="flat">
            <a:noFill/>
            <a:prstDash val="solid"/>
            <a:miter/>
          </a:ln>
        </p:spPr>
        <p:txBody>
          <a:bodyPr rtlCol="0" anchor="ctr"/>
          <a:lstStyle/>
          <a:p>
            <a:endParaRPr lang="en-US"/>
          </a:p>
        </p:txBody>
      </p:sp>
      <p:sp>
        <p:nvSpPr>
          <p:cNvPr id="135" name="任意多边形: 形状 134">
            <a:extLst>
              <a:ext uri="{FF2B5EF4-FFF2-40B4-BE49-F238E27FC236}">
                <a16:creationId xmlns:a16="http://schemas.microsoft.com/office/drawing/2014/main" id="{ACFE1412-1E5F-4AD3-AB35-0D6204EFB2B9}"/>
              </a:ext>
            </a:extLst>
          </p:cNvPr>
          <p:cNvSpPr/>
          <p:nvPr/>
        </p:nvSpPr>
        <p:spPr>
          <a:xfrm>
            <a:off x="10352156" y="4269988"/>
            <a:ext cx="305434" cy="498535"/>
          </a:xfrm>
          <a:custGeom>
            <a:avLst/>
            <a:gdLst>
              <a:gd name="connsiteX0" fmla="*/ 34 w 256820"/>
              <a:gd name="connsiteY0" fmla="*/ 22 h 498535"/>
              <a:gd name="connsiteX1" fmla="*/ 256855 w 256820"/>
              <a:gd name="connsiteY1" fmla="*/ 22 h 498535"/>
              <a:gd name="connsiteX2" fmla="*/ 256855 w 256820"/>
              <a:gd name="connsiteY2" fmla="*/ 498558 h 498535"/>
              <a:gd name="connsiteX3" fmla="*/ 34 w 256820"/>
              <a:gd name="connsiteY3" fmla="*/ 498558 h 498535"/>
            </a:gdLst>
            <a:ahLst/>
            <a:cxnLst>
              <a:cxn ang="0">
                <a:pos x="connsiteX0" y="connsiteY0"/>
              </a:cxn>
              <a:cxn ang="0">
                <a:pos x="connsiteX1" y="connsiteY1"/>
              </a:cxn>
              <a:cxn ang="0">
                <a:pos x="connsiteX2" y="connsiteY2"/>
              </a:cxn>
              <a:cxn ang="0">
                <a:pos x="connsiteX3" y="connsiteY3"/>
              </a:cxn>
            </a:cxnLst>
            <a:rect l="l" t="t" r="r" b="b"/>
            <a:pathLst>
              <a:path w="256820" h="498535">
                <a:moveTo>
                  <a:pt x="34" y="22"/>
                </a:moveTo>
                <a:lnTo>
                  <a:pt x="256855" y="22"/>
                </a:lnTo>
                <a:lnTo>
                  <a:pt x="256855" y="498558"/>
                </a:lnTo>
                <a:lnTo>
                  <a:pt x="34" y="498558"/>
                </a:lnTo>
                <a:close/>
              </a:path>
            </a:pathLst>
          </a:custGeom>
          <a:solidFill>
            <a:srgbClr val="0070C0"/>
          </a:solidFill>
          <a:ln w="18728" cap="flat">
            <a:solidFill>
              <a:srgbClr val="000000"/>
            </a:solidFill>
            <a:prstDash val="solid"/>
            <a:miter/>
          </a:ln>
        </p:spPr>
        <p:txBody>
          <a:bodyPr rtlCol="0" anchor="ctr"/>
          <a:lstStyle/>
          <a:p>
            <a:endParaRPr lang="en-US"/>
          </a:p>
        </p:txBody>
      </p:sp>
      <p:sp>
        <p:nvSpPr>
          <p:cNvPr id="145" name="任意多边形: 形状 144">
            <a:extLst>
              <a:ext uri="{FF2B5EF4-FFF2-40B4-BE49-F238E27FC236}">
                <a16:creationId xmlns:a16="http://schemas.microsoft.com/office/drawing/2014/main" id="{EB8D3732-EFFC-4D79-9982-4E80BADBDF2F}"/>
              </a:ext>
            </a:extLst>
          </p:cNvPr>
          <p:cNvSpPr/>
          <p:nvPr/>
        </p:nvSpPr>
        <p:spPr>
          <a:xfrm>
            <a:off x="10131550" y="2740724"/>
            <a:ext cx="392312" cy="185493"/>
          </a:xfrm>
          <a:custGeom>
            <a:avLst/>
            <a:gdLst>
              <a:gd name="connsiteX0" fmla="*/ 33 w 329870"/>
              <a:gd name="connsiteY0" fmla="*/ 7 h 185493"/>
              <a:gd name="connsiteX1" fmla="*/ 329904 w 329870"/>
              <a:gd name="connsiteY1" fmla="*/ 7 h 185493"/>
              <a:gd name="connsiteX2" fmla="*/ 329904 w 329870"/>
              <a:gd name="connsiteY2" fmla="*/ 185501 h 185493"/>
              <a:gd name="connsiteX3" fmla="*/ 33 w 329870"/>
              <a:gd name="connsiteY3" fmla="*/ 185501 h 185493"/>
            </a:gdLst>
            <a:ahLst/>
            <a:cxnLst>
              <a:cxn ang="0">
                <a:pos x="connsiteX0" y="connsiteY0"/>
              </a:cxn>
              <a:cxn ang="0">
                <a:pos x="connsiteX1" y="connsiteY1"/>
              </a:cxn>
              <a:cxn ang="0">
                <a:pos x="connsiteX2" y="connsiteY2"/>
              </a:cxn>
              <a:cxn ang="0">
                <a:pos x="connsiteX3" y="connsiteY3"/>
              </a:cxn>
            </a:cxnLst>
            <a:rect l="l" t="t" r="r" b="b"/>
            <a:pathLst>
              <a:path w="329870" h="185493">
                <a:moveTo>
                  <a:pt x="33" y="7"/>
                </a:moveTo>
                <a:lnTo>
                  <a:pt x="329904" y="7"/>
                </a:lnTo>
                <a:lnTo>
                  <a:pt x="329904" y="185501"/>
                </a:lnTo>
                <a:lnTo>
                  <a:pt x="33" y="185501"/>
                </a:lnTo>
                <a:close/>
              </a:path>
            </a:pathLst>
          </a:custGeom>
          <a:ln w="37457" cap="flat">
            <a:noFill/>
            <a:prstDash val="solid"/>
            <a:miter/>
          </a:ln>
        </p:spPr>
        <p:txBody>
          <a:bodyPr rtlCol="0" anchor="ctr"/>
          <a:lstStyle/>
          <a:p>
            <a:endParaRPr lang="en-US"/>
          </a:p>
        </p:txBody>
      </p:sp>
      <p:sp>
        <p:nvSpPr>
          <p:cNvPr id="146" name="任意多边形: 形状 145">
            <a:extLst>
              <a:ext uri="{FF2B5EF4-FFF2-40B4-BE49-F238E27FC236}">
                <a16:creationId xmlns:a16="http://schemas.microsoft.com/office/drawing/2014/main" id="{91F91BCA-CAC4-4AD6-B2E5-0686CDA5257B}"/>
              </a:ext>
            </a:extLst>
          </p:cNvPr>
          <p:cNvSpPr/>
          <p:nvPr/>
        </p:nvSpPr>
        <p:spPr>
          <a:xfrm>
            <a:off x="10131550" y="2742635"/>
            <a:ext cx="392312" cy="183582"/>
          </a:xfrm>
          <a:custGeom>
            <a:avLst/>
            <a:gdLst>
              <a:gd name="connsiteX0" fmla="*/ 33 w 329870"/>
              <a:gd name="connsiteY0" fmla="*/ 7 h 183582"/>
              <a:gd name="connsiteX1" fmla="*/ 329904 w 329870"/>
              <a:gd name="connsiteY1" fmla="*/ 7 h 183582"/>
              <a:gd name="connsiteX2" fmla="*/ 329904 w 329870"/>
              <a:gd name="connsiteY2" fmla="*/ 183589 h 183582"/>
              <a:gd name="connsiteX3" fmla="*/ 33 w 329870"/>
              <a:gd name="connsiteY3" fmla="*/ 183589 h 183582"/>
            </a:gdLst>
            <a:ahLst/>
            <a:cxnLst>
              <a:cxn ang="0">
                <a:pos x="connsiteX0" y="connsiteY0"/>
              </a:cxn>
              <a:cxn ang="0">
                <a:pos x="connsiteX1" y="connsiteY1"/>
              </a:cxn>
              <a:cxn ang="0">
                <a:pos x="connsiteX2" y="connsiteY2"/>
              </a:cxn>
              <a:cxn ang="0">
                <a:pos x="connsiteX3" y="connsiteY3"/>
              </a:cxn>
            </a:cxnLst>
            <a:rect l="l" t="t" r="r" b="b"/>
            <a:pathLst>
              <a:path w="329870" h="183582">
                <a:moveTo>
                  <a:pt x="33" y="7"/>
                </a:moveTo>
                <a:lnTo>
                  <a:pt x="329904" y="7"/>
                </a:lnTo>
                <a:lnTo>
                  <a:pt x="329904" y="183589"/>
                </a:lnTo>
                <a:lnTo>
                  <a:pt x="33" y="183589"/>
                </a:lnTo>
                <a:close/>
              </a:path>
            </a:pathLst>
          </a:custGeom>
          <a:solidFill>
            <a:srgbClr val="92D050"/>
          </a:solidFill>
          <a:ln w="18728" cap="flat">
            <a:solidFill>
              <a:srgbClr val="000000"/>
            </a:solidFill>
            <a:prstDash val="solid"/>
            <a:miter/>
          </a:ln>
        </p:spPr>
        <p:txBody>
          <a:bodyPr rtlCol="0" anchor="ctr"/>
          <a:lstStyle/>
          <a:p>
            <a:endParaRPr lang="en-US"/>
          </a:p>
        </p:txBody>
      </p:sp>
      <p:sp>
        <p:nvSpPr>
          <p:cNvPr id="147" name="任意多边形: 形状 146">
            <a:extLst>
              <a:ext uri="{FF2B5EF4-FFF2-40B4-BE49-F238E27FC236}">
                <a16:creationId xmlns:a16="http://schemas.microsoft.com/office/drawing/2014/main" id="{75893CE3-A9D2-40B3-9107-8D61F5FE016C}"/>
              </a:ext>
            </a:extLst>
          </p:cNvPr>
          <p:cNvSpPr/>
          <p:nvPr/>
        </p:nvSpPr>
        <p:spPr>
          <a:xfrm>
            <a:off x="7619609" y="2765199"/>
            <a:ext cx="307484" cy="2003324"/>
          </a:xfrm>
          <a:custGeom>
            <a:avLst/>
            <a:gdLst>
              <a:gd name="connsiteX0" fmla="*/ 14 w 258544"/>
              <a:gd name="connsiteY0" fmla="*/ 15 h 2003324"/>
              <a:gd name="connsiteX1" fmla="*/ 258558 w 258544"/>
              <a:gd name="connsiteY1" fmla="*/ 15 h 2003324"/>
              <a:gd name="connsiteX2" fmla="*/ 258558 w 258544"/>
              <a:gd name="connsiteY2" fmla="*/ 2003340 h 2003324"/>
              <a:gd name="connsiteX3" fmla="*/ 14 w 258544"/>
              <a:gd name="connsiteY3" fmla="*/ 2003340 h 2003324"/>
            </a:gdLst>
            <a:ahLst/>
            <a:cxnLst>
              <a:cxn ang="0">
                <a:pos x="connsiteX0" y="connsiteY0"/>
              </a:cxn>
              <a:cxn ang="0">
                <a:pos x="connsiteX1" y="connsiteY1"/>
              </a:cxn>
              <a:cxn ang="0">
                <a:pos x="connsiteX2" y="connsiteY2"/>
              </a:cxn>
              <a:cxn ang="0">
                <a:pos x="connsiteX3" y="connsiteY3"/>
              </a:cxn>
            </a:cxnLst>
            <a:rect l="l" t="t" r="r" b="b"/>
            <a:pathLst>
              <a:path w="258544" h="2003324">
                <a:moveTo>
                  <a:pt x="14" y="15"/>
                </a:moveTo>
                <a:lnTo>
                  <a:pt x="258558" y="15"/>
                </a:lnTo>
                <a:lnTo>
                  <a:pt x="258558" y="2003340"/>
                </a:lnTo>
                <a:lnTo>
                  <a:pt x="14" y="2003340"/>
                </a:lnTo>
                <a:close/>
              </a:path>
            </a:pathLst>
          </a:custGeom>
          <a:ln w="37457" cap="flat">
            <a:noFill/>
            <a:prstDash val="solid"/>
            <a:miter/>
          </a:ln>
        </p:spPr>
        <p:txBody>
          <a:bodyPr rtlCol="0" anchor="ctr"/>
          <a:lstStyle/>
          <a:p>
            <a:endParaRPr lang="en-US"/>
          </a:p>
        </p:txBody>
      </p:sp>
      <p:sp>
        <p:nvSpPr>
          <p:cNvPr id="148" name="任意多边形: 形状 147">
            <a:extLst>
              <a:ext uri="{FF2B5EF4-FFF2-40B4-BE49-F238E27FC236}">
                <a16:creationId xmlns:a16="http://schemas.microsoft.com/office/drawing/2014/main" id="{5ED6FBCC-24F6-413C-92DE-31F945DE0185}"/>
              </a:ext>
            </a:extLst>
          </p:cNvPr>
          <p:cNvSpPr/>
          <p:nvPr/>
        </p:nvSpPr>
        <p:spPr>
          <a:xfrm>
            <a:off x="7619609" y="2766923"/>
            <a:ext cx="305434" cy="2001563"/>
          </a:xfrm>
          <a:custGeom>
            <a:avLst/>
            <a:gdLst>
              <a:gd name="connsiteX0" fmla="*/ 14 w 256820"/>
              <a:gd name="connsiteY0" fmla="*/ 15 h 2001563"/>
              <a:gd name="connsiteX1" fmla="*/ 256834 w 256820"/>
              <a:gd name="connsiteY1" fmla="*/ 15 h 2001563"/>
              <a:gd name="connsiteX2" fmla="*/ 256834 w 256820"/>
              <a:gd name="connsiteY2" fmla="*/ 2001578 h 2001563"/>
              <a:gd name="connsiteX3" fmla="*/ 14 w 256820"/>
              <a:gd name="connsiteY3" fmla="*/ 2001578 h 2001563"/>
            </a:gdLst>
            <a:ahLst/>
            <a:cxnLst>
              <a:cxn ang="0">
                <a:pos x="connsiteX0" y="connsiteY0"/>
              </a:cxn>
              <a:cxn ang="0">
                <a:pos x="connsiteX1" y="connsiteY1"/>
              </a:cxn>
              <a:cxn ang="0">
                <a:pos x="connsiteX2" y="connsiteY2"/>
              </a:cxn>
              <a:cxn ang="0">
                <a:pos x="connsiteX3" y="connsiteY3"/>
              </a:cxn>
            </a:cxnLst>
            <a:rect l="l" t="t" r="r" b="b"/>
            <a:pathLst>
              <a:path w="256820" h="2001563">
                <a:moveTo>
                  <a:pt x="14" y="15"/>
                </a:moveTo>
                <a:lnTo>
                  <a:pt x="256834" y="15"/>
                </a:lnTo>
                <a:lnTo>
                  <a:pt x="256834" y="2001578"/>
                </a:lnTo>
                <a:lnTo>
                  <a:pt x="14" y="2001578"/>
                </a:lnTo>
                <a:close/>
              </a:path>
            </a:pathLst>
          </a:custGeom>
          <a:solidFill>
            <a:srgbClr val="92D050"/>
          </a:solidFill>
          <a:ln w="18728" cap="flat">
            <a:solidFill>
              <a:srgbClr val="000000"/>
            </a:solidFill>
            <a:prstDash val="solid"/>
            <a:miter/>
          </a:ln>
        </p:spPr>
        <p:txBody>
          <a:bodyPr rtlCol="0" anchor="ctr"/>
          <a:lstStyle/>
          <a:p>
            <a:endParaRPr lang="en-US"/>
          </a:p>
        </p:txBody>
      </p:sp>
      <p:sp>
        <p:nvSpPr>
          <p:cNvPr id="149" name="任意多边形: 形状 148">
            <a:extLst>
              <a:ext uri="{FF2B5EF4-FFF2-40B4-BE49-F238E27FC236}">
                <a16:creationId xmlns:a16="http://schemas.microsoft.com/office/drawing/2014/main" id="{9146487C-2A47-4279-8D14-7DAAF0A465EB}"/>
              </a:ext>
            </a:extLst>
          </p:cNvPr>
          <p:cNvSpPr/>
          <p:nvPr/>
        </p:nvSpPr>
        <p:spPr>
          <a:xfrm>
            <a:off x="8642804" y="3602788"/>
            <a:ext cx="309757" cy="1165735"/>
          </a:xfrm>
          <a:custGeom>
            <a:avLst/>
            <a:gdLst>
              <a:gd name="connsiteX0" fmla="*/ 22 w 260455"/>
              <a:gd name="connsiteY0" fmla="*/ 19 h 1165735"/>
              <a:gd name="connsiteX1" fmla="*/ 260477 w 260455"/>
              <a:gd name="connsiteY1" fmla="*/ 19 h 1165735"/>
              <a:gd name="connsiteX2" fmla="*/ 260477 w 260455"/>
              <a:gd name="connsiteY2" fmla="*/ 1165755 h 1165735"/>
              <a:gd name="connsiteX3" fmla="*/ 22 w 260455"/>
              <a:gd name="connsiteY3" fmla="*/ 1165755 h 1165735"/>
            </a:gdLst>
            <a:ahLst/>
            <a:cxnLst>
              <a:cxn ang="0">
                <a:pos x="connsiteX0" y="connsiteY0"/>
              </a:cxn>
              <a:cxn ang="0">
                <a:pos x="connsiteX1" y="connsiteY1"/>
              </a:cxn>
              <a:cxn ang="0">
                <a:pos x="connsiteX2" y="connsiteY2"/>
              </a:cxn>
              <a:cxn ang="0">
                <a:pos x="connsiteX3" y="connsiteY3"/>
              </a:cxn>
            </a:cxnLst>
            <a:rect l="l" t="t" r="r" b="b"/>
            <a:pathLst>
              <a:path w="260455" h="1165735">
                <a:moveTo>
                  <a:pt x="22" y="19"/>
                </a:moveTo>
                <a:lnTo>
                  <a:pt x="260477" y="19"/>
                </a:lnTo>
                <a:lnTo>
                  <a:pt x="260477" y="1165755"/>
                </a:lnTo>
                <a:lnTo>
                  <a:pt x="22" y="1165755"/>
                </a:lnTo>
                <a:close/>
              </a:path>
            </a:pathLst>
          </a:custGeom>
          <a:ln w="37457" cap="flat">
            <a:noFill/>
            <a:prstDash val="solid"/>
            <a:miter/>
          </a:ln>
        </p:spPr>
        <p:txBody>
          <a:bodyPr rtlCol="0" anchor="ctr"/>
          <a:lstStyle/>
          <a:p>
            <a:endParaRPr lang="en-US"/>
          </a:p>
        </p:txBody>
      </p:sp>
      <p:sp>
        <p:nvSpPr>
          <p:cNvPr id="150" name="任意多边形: 形状 149">
            <a:extLst>
              <a:ext uri="{FF2B5EF4-FFF2-40B4-BE49-F238E27FC236}">
                <a16:creationId xmlns:a16="http://schemas.microsoft.com/office/drawing/2014/main" id="{B44B699E-0776-4607-8282-27A7C5E7714E}"/>
              </a:ext>
            </a:extLst>
          </p:cNvPr>
          <p:cNvSpPr/>
          <p:nvPr/>
        </p:nvSpPr>
        <p:spPr>
          <a:xfrm>
            <a:off x="8642804" y="3604699"/>
            <a:ext cx="307484" cy="1163824"/>
          </a:xfrm>
          <a:custGeom>
            <a:avLst/>
            <a:gdLst>
              <a:gd name="connsiteX0" fmla="*/ 22 w 258544"/>
              <a:gd name="connsiteY0" fmla="*/ 19 h 1163824"/>
              <a:gd name="connsiteX1" fmla="*/ 258566 w 258544"/>
              <a:gd name="connsiteY1" fmla="*/ 19 h 1163824"/>
              <a:gd name="connsiteX2" fmla="*/ 258566 w 258544"/>
              <a:gd name="connsiteY2" fmla="*/ 1163843 h 1163824"/>
              <a:gd name="connsiteX3" fmla="*/ 22 w 258544"/>
              <a:gd name="connsiteY3" fmla="*/ 1163843 h 1163824"/>
            </a:gdLst>
            <a:ahLst/>
            <a:cxnLst>
              <a:cxn ang="0">
                <a:pos x="connsiteX0" y="connsiteY0"/>
              </a:cxn>
              <a:cxn ang="0">
                <a:pos x="connsiteX1" y="connsiteY1"/>
              </a:cxn>
              <a:cxn ang="0">
                <a:pos x="connsiteX2" y="connsiteY2"/>
              </a:cxn>
              <a:cxn ang="0">
                <a:pos x="connsiteX3" y="connsiteY3"/>
              </a:cxn>
            </a:cxnLst>
            <a:rect l="l" t="t" r="r" b="b"/>
            <a:pathLst>
              <a:path w="258544" h="1163824">
                <a:moveTo>
                  <a:pt x="22" y="19"/>
                </a:moveTo>
                <a:lnTo>
                  <a:pt x="258566" y="19"/>
                </a:lnTo>
                <a:lnTo>
                  <a:pt x="258566" y="1163843"/>
                </a:lnTo>
                <a:lnTo>
                  <a:pt x="22" y="1163843"/>
                </a:lnTo>
                <a:close/>
              </a:path>
            </a:pathLst>
          </a:custGeom>
          <a:solidFill>
            <a:srgbClr val="92D050"/>
          </a:solidFill>
          <a:ln w="18728" cap="flat">
            <a:solidFill>
              <a:srgbClr val="000000"/>
            </a:solidFill>
            <a:prstDash val="solid"/>
            <a:miter/>
          </a:ln>
        </p:spPr>
        <p:txBody>
          <a:bodyPr rtlCol="0" anchor="ctr"/>
          <a:lstStyle/>
          <a:p>
            <a:endParaRPr lang="en-US"/>
          </a:p>
        </p:txBody>
      </p:sp>
      <p:sp>
        <p:nvSpPr>
          <p:cNvPr id="151" name="任意多边形: 形状 150">
            <a:extLst>
              <a:ext uri="{FF2B5EF4-FFF2-40B4-BE49-F238E27FC236}">
                <a16:creationId xmlns:a16="http://schemas.microsoft.com/office/drawing/2014/main" id="{A8FDC8D3-6490-44D4-A931-1424AF272B7B}"/>
              </a:ext>
            </a:extLst>
          </p:cNvPr>
          <p:cNvSpPr/>
          <p:nvPr/>
        </p:nvSpPr>
        <p:spPr>
          <a:xfrm>
            <a:off x="9668049" y="3509085"/>
            <a:ext cx="309758" cy="1259438"/>
          </a:xfrm>
          <a:custGeom>
            <a:avLst/>
            <a:gdLst>
              <a:gd name="connsiteX0" fmla="*/ 29 w 260456"/>
              <a:gd name="connsiteY0" fmla="*/ 19 h 1259438"/>
              <a:gd name="connsiteX1" fmla="*/ 260485 w 260456"/>
              <a:gd name="connsiteY1" fmla="*/ 19 h 1259438"/>
              <a:gd name="connsiteX2" fmla="*/ 260485 w 260456"/>
              <a:gd name="connsiteY2" fmla="*/ 1259457 h 1259438"/>
              <a:gd name="connsiteX3" fmla="*/ 29 w 260456"/>
              <a:gd name="connsiteY3" fmla="*/ 1259457 h 1259438"/>
            </a:gdLst>
            <a:ahLst/>
            <a:cxnLst>
              <a:cxn ang="0">
                <a:pos x="connsiteX0" y="connsiteY0"/>
              </a:cxn>
              <a:cxn ang="0">
                <a:pos x="connsiteX1" y="connsiteY1"/>
              </a:cxn>
              <a:cxn ang="0">
                <a:pos x="connsiteX2" y="connsiteY2"/>
              </a:cxn>
              <a:cxn ang="0">
                <a:pos x="connsiteX3" y="connsiteY3"/>
              </a:cxn>
            </a:cxnLst>
            <a:rect l="l" t="t" r="r" b="b"/>
            <a:pathLst>
              <a:path w="260456" h="1259438">
                <a:moveTo>
                  <a:pt x="29" y="19"/>
                </a:moveTo>
                <a:lnTo>
                  <a:pt x="260485" y="19"/>
                </a:lnTo>
                <a:lnTo>
                  <a:pt x="260485" y="1259457"/>
                </a:lnTo>
                <a:lnTo>
                  <a:pt x="29" y="1259457"/>
                </a:lnTo>
                <a:close/>
              </a:path>
            </a:pathLst>
          </a:custGeom>
          <a:ln w="37457" cap="flat">
            <a:noFill/>
            <a:prstDash val="solid"/>
            <a:miter/>
          </a:ln>
        </p:spPr>
        <p:txBody>
          <a:bodyPr rtlCol="0" anchor="ctr"/>
          <a:lstStyle/>
          <a:p>
            <a:endParaRPr lang="en-US"/>
          </a:p>
        </p:txBody>
      </p:sp>
      <p:sp>
        <p:nvSpPr>
          <p:cNvPr id="152" name="任意多边形: 形状 151">
            <a:extLst>
              <a:ext uri="{FF2B5EF4-FFF2-40B4-BE49-F238E27FC236}">
                <a16:creationId xmlns:a16="http://schemas.microsoft.com/office/drawing/2014/main" id="{6136CABF-04AA-4F3D-8608-A1DEEE854108}"/>
              </a:ext>
            </a:extLst>
          </p:cNvPr>
          <p:cNvSpPr/>
          <p:nvPr/>
        </p:nvSpPr>
        <p:spPr>
          <a:xfrm>
            <a:off x="9679999" y="3510997"/>
            <a:ext cx="307484" cy="1257526"/>
          </a:xfrm>
          <a:custGeom>
            <a:avLst/>
            <a:gdLst>
              <a:gd name="connsiteX0" fmla="*/ 29 w 258544"/>
              <a:gd name="connsiteY0" fmla="*/ 19 h 1257526"/>
              <a:gd name="connsiteX1" fmla="*/ 258574 w 258544"/>
              <a:gd name="connsiteY1" fmla="*/ 19 h 1257526"/>
              <a:gd name="connsiteX2" fmla="*/ 258574 w 258544"/>
              <a:gd name="connsiteY2" fmla="*/ 1257545 h 1257526"/>
              <a:gd name="connsiteX3" fmla="*/ 29 w 258544"/>
              <a:gd name="connsiteY3" fmla="*/ 1257545 h 1257526"/>
            </a:gdLst>
            <a:ahLst/>
            <a:cxnLst>
              <a:cxn ang="0">
                <a:pos x="connsiteX0" y="connsiteY0"/>
              </a:cxn>
              <a:cxn ang="0">
                <a:pos x="connsiteX1" y="connsiteY1"/>
              </a:cxn>
              <a:cxn ang="0">
                <a:pos x="connsiteX2" y="connsiteY2"/>
              </a:cxn>
              <a:cxn ang="0">
                <a:pos x="connsiteX3" y="connsiteY3"/>
              </a:cxn>
            </a:cxnLst>
            <a:rect l="l" t="t" r="r" b="b"/>
            <a:pathLst>
              <a:path w="258544" h="1257526">
                <a:moveTo>
                  <a:pt x="29" y="19"/>
                </a:moveTo>
                <a:lnTo>
                  <a:pt x="258574" y="19"/>
                </a:lnTo>
                <a:lnTo>
                  <a:pt x="258574" y="1257545"/>
                </a:lnTo>
                <a:lnTo>
                  <a:pt x="29" y="1257545"/>
                </a:lnTo>
                <a:close/>
              </a:path>
            </a:pathLst>
          </a:custGeom>
          <a:solidFill>
            <a:srgbClr val="92D050"/>
          </a:solidFill>
          <a:ln w="18728" cap="flat">
            <a:solidFill>
              <a:srgbClr val="000000"/>
            </a:solidFill>
            <a:prstDash val="solid"/>
            <a:miter/>
          </a:ln>
        </p:spPr>
        <p:txBody>
          <a:bodyPr rtlCol="0" anchor="ctr"/>
          <a:lstStyle/>
          <a:p>
            <a:endParaRPr lang="en-US"/>
          </a:p>
        </p:txBody>
      </p:sp>
      <p:sp>
        <p:nvSpPr>
          <p:cNvPr id="153" name="任意多边形: 形状 152">
            <a:extLst>
              <a:ext uri="{FF2B5EF4-FFF2-40B4-BE49-F238E27FC236}">
                <a16:creationId xmlns:a16="http://schemas.microsoft.com/office/drawing/2014/main" id="{A8FA0354-7B6D-4ABF-A914-E0A0250665E9}"/>
              </a:ext>
            </a:extLst>
          </p:cNvPr>
          <p:cNvSpPr/>
          <p:nvPr/>
        </p:nvSpPr>
        <p:spPr>
          <a:xfrm>
            <a:off x="10693295" y="3938356"/>
            <a:ext cx="309758" cy="830130"/>
          </a:xfrm>
          <a:custGeom>
            <a:avLst/>
            <a:gdLst>
              <a:gd name="connsiteX0" fmla="*/ 37 w 260456"/>
              <a:gd name="connsiteY0" fmla="*/ 20 h 830130"/>
              <a:gd name="connsiteX1" fmla="*/ 260493 w 260456"/>
              <a:gd name="connsiteY1" fmla="*/ 20 h 830130"/>
              <a:gd name="connsiteX2" fmla="*/ 260493 w 260456"/>
              <a:gd name="connsiteY2" fmla="*/ 830151 h 830130"/>
              <a:gd name="connsiteX3" fmla="*/ 37 w 260456"/>
              <a:gd name="connsiteY3" fmla="*/ 830151 h 830130"/>
            </a:gdLst>
            <a:ahLst/>
            <a:cxnLst>
              <a:cxn ang="0">
                <a:pos x="connsiteX0" y="connsiteY0"/>
              </a:cxn>
              <a:cxn ang="0">
                <a:pos x="connsiteX1" y="connsiteY1"/>
              </a:cxn>
              <a:cxn ang="0">
                <a:pos x="connsiteX2" y="connsiteY2"/>
              </a:cxn>
              <a:cxn ang="0">
                <a:pos x="connsiteX3" y="connsiteY3"/>
              </a:cxn>
            </a:cxnLst>
            <a:rect l="l" t="t" r="r" b="b"/>
            <a:pathLst>
              <a:path w="260456" h="830130">
                <a:moveTo>
                  <a:pt x="37" y="20"/>
                </a:moveTo>
                <a:lnTo>
                  <a:pt x="260493" y="20"/>
                </a:lnTo>
                <a:lnTo>
                  <a:pt x="260493" y="830151"/>
                </a:lnTo>
                <a:lnTo>
                  <a:pt x="37" y="830151"/>
                </a:lnTo>
                <a:close/>
              </a:path>
            </a:pathLst>
          </a:custGeom>
          <a:ln w="37457" cap="flat">
            <a:noFill/>
            <a:prstDash val="solid"/>
            <a:miter/>
          </a:ln>
        </p:spPr>
        <p:txBody>
          <a:bodyPr rtlCol="0" anchor="ctr"/>
          <a:lstStyle/>
          <a:p>
            <a:endParaRPr lang="en-US"/>
          </a:p>
        </p:txBody>
      </p:sp>
      <p:sp>
        <p:nvSpPr>
          <p:cNvPr id="154" name="任意多边形: 形状 153">
            <a:extLst>
              <a:ext uri="{FF2B5EF4-FFF2-40B4-BE49-F238E27FC236}">
                <a16:creationId xmlns:a16="http://schemas.microsoft.com/office/drawing/2014/main" id="{C6916B22-86EF-43CA-8F69-DAC923037B4B}"/>
              </a:ext>
            </a:extLst>
          </p:cNvPr>
          <p:cNvSpPr/>
          <p:nvPr/>
        </p:nvSpPr>
        <p:spPr>
          <a:xfrm>
            <a:off x="10693295" y="3940117"/>
            <a:ext cx="307484" cy="828406"/>
          </a:xfrm>
          <a:custGeom>
            <a:avLst/>
            <a:gdLst>
              <a:gd name="connsiteX0" fmla="*/ 37 w 258544"/>
              <a:gd name="connsiteY0" fmla="*/ 21 h 828406"/>
              <a:gd name="connsiteX1" fmla="*/ 258581 w 258544"/>
              <a:gd name="connsiteY1" fmla="*/ 21 h 828406"/>
              <a:gd name="connsiteX2" fmla="*/ 258581 w 258544"/>
              <a:gd name="connsiteY2" fmla="*/ 828427 h 828406"/>
              <a:gd name="connsiteX3" fmla="*/ 37 w 258544"/>
              <a:gd name="connsiteY3" fmla="*/ 828427 h 828406"/>
            </a:gdLst>
            <a:ahLst/>
            <a:cxnLst>
              <a:cxn ang="0">
                <a:pos x="connsiteX0" y="connsiteY0"/>
              </a:cxn>
              <a:cxn ang="0">
                <a:pos x="connsiteX1" y="connsiteY1"/>
              </a:cxn>
              <a:cxn ang="0">
                <a:pos x="connsiteX2" y="connsiteY2"/>
              </a:cxn>
              <a:cxn ang="0">
                <a:pos x="connsiteX3" y="connsiteY3"/>
              </a:cxn>
            </a:cxnLst>
            <a:rect l="l" t="t" r="r" b="b"/>
            <a:pathLst>
              <a:path w="258544" h="828406">
                <a:moveTo>
                  <a:pt x="37" y="21"/>
                </a:moveTo>
                <a:lnTo>
                  <a:pt x="258581" y="21"/>
                </a:lnTo>
                <a:lnTo>
                  <a:pt x="258581" y="828427"/>
                </a:lnTo>
                <a:lnTo>
                  <a:pt x="37" y="828427"/>
                </a:lnTo>
                <a:close/>
              </a:path>
            </a:pathLst>
          </a:custGeom>
          <a:solidFill>
            <a:srgbClr val="92D050"/>
          </a:solidFill>
          <a:ln w="18728" cap="flat">
            <a:solidFill>
              <a:srgbClr val="000000"/>
            </a:solidFill>
            <a:prstDash val="solid"/>
            <a:miter/>
          </a:ln>
        </p:spPr>
        <p:txBody>
          <a:bodyPr rtlCol="0" anchor="ctr"/>
          <a:lstStyle/>
          <a:p>
            <a:endParaRPr lang="en-US"/>
          </a:p>
        </p:txBody>
      </p:sp>
      <p:sp>
        <p:nvSpPr>
          <p:cNvPr id="155" name="任意多边形: 形状 154">
            <a:extLst>
              <a:ext uri="{FF2B5EF4-FFF2-40B4-BE49-F238E27FC236}">
                <a16:creationId xmlns:a16="http://schemas.microsoft.com/office/drawing/2014/main" id="{031C5B33-7432-497D-AB85-CF792428EE70}"/>
              </a:ext>
            </a:extLst>
          </p:cNvPr>
          <p:cNvSpPr/>
          <p:nvPr/>
        </p:nvSpPr>
        <p:spPr>
          <a:xfrm>
            <a:off x="7089245" y="2257293"/>
            <a:ext cx="4098707" cy="2511230"/>
          </a:xfrm>
          <a:custGeom>
            <a:avLst/>
            <a:gdLst>
              <a:gd name="connsiteX0" fmla="*/ 24 w 3446344"/>
              <a:gd name="connsiteY0" fmla="*/ 13 h 2511230"/>
              <a:gd name="connsiteX1" fmla="*/ 3446369 w 3446344"/>
              <a:gd name="connsiteY1" fmla="*/ 13 h 2511230"/>
              <a:gd name="connsiteX2" fmla="*/ 3446369 w 3446344"/>
              <a:gd name="connsiteY2" fmla="*/ 2511244 h 2511230"/>
              <a:gd name="connsiteX3" fmla="*/ 24 w 3446344"/>
              <a:gd name="connsiteY3" fmla="*/ 2511244 h 2511230"/>
            </a:gdLst>
            <a:ahLst/>
            <a:cxnLst>
              <a:cxn ang="0">
                <a:pos x="connsiteX0" y="connsiteY0"/>
              </a:cxn>
              <a:cxn ang="0">
                <a:pos x="connsiteX1" y="connsiteY1"/>
              </a:cxn>
              <a:cxn ang="0">
                <a:pos x="connsiteX2" y="connsiteY2"/>
              </a:cxn>
              <a:cxn ang="0">
                <a:pos x="connsiteX3" y="connsiteY3"/>
              </a:cxn>
            </a:cxnLst>
            <a:rect l="l" t="t" r="r" b="b"/>
            <a:pathLst>
              <a:path w="3446344" h="2511230">
                <a:moveTo>
                  <a:pt x="24" y="13"/>
                </a:moveTo>
                <a:lnTo>
                  <a:pt x="3446369" y="13"/>
                </a:lnTo>
                <a:lnTo>
                  <a:pt x="3446369" y="2511244"/>
                </a:lnTo>
                <a:lnTo>
                  <a:pt x="24" y="2511244"/>
                </a:lnTo>
                <a:close/>
              </a:path>
            </a:pathLst>
          </a:custGeom>
          <a:noFill/>
          <a:ln w="9364" cap="flat">
            <a:solidFill>
              <a:srgbClr val="000000"/>
            </a:solidFill>
            <a:prstDash val="solid"/>
            <a:miter/>
          </a:ln>
        </p:spPr>
        <p:txBody>
          <a:bodyPr rtlCol="0" anchor="ctr"/>
          <a:lstStyle/>
          <a:p>
            <a:endParaRPr lang="en-US"/>
          </a:p>
        </p:txBody>
      </p:sp>
      <p:sp>
        <p:nvSpPr>
          <p:cNvPr id="427" name="文本框 426">
            <a:extLst>
              <a:ext uri="{FF2B5EF4-FFF2-40B4-BE49-F238E27FC236}">
                <a16:creationId xmlns:a16="http://schemas.microsoft.com/office/drawing/2014/main" id="{FB57BF7F-8F2A-41E4-A4BE-5B6EBF408B2E}"/>
              </a:ext>
            </a:extLst>
          </p:cNvPr>
          <p:cNvSpPr txBox="1"/>
          <p:nvPr/>
        </p:nvSpPr>
        <p:spPr>
          <a:xfrm>
            <a:off x="8771649" y="2579010"/>
            <a:ext cx="1424490" cy="400110"/>
          </a:xfrm>
          <a:prstGeom prst="rect">
            <a:avLst/>
          </a:prstGeom>
          <a:noFill/>
        </p:spPr>
        <p:txBody>
          <a:bodyPr wrap="none" rtlCol="0">
            <a:spAutoFit/>
          </a:bodyPr>
          <a:lstStyle/>
          <a:p>
            <a:pPr algn="l"/>
            <a:r>
              <a:rPr lang="en-US" sz="2000" spc="0" baseline="0" dirty="0">
                <a:solidFill>
                  <a:srgbClr val="000000"/>
                </a:solidFill>
                <a:latin typeface="Helvetica"/>
                <a:sym typeface="Helvetica"/>
                <a:rtl val="0"/>
              </a:rPr>
              <a:t>Multiplex</a:t>
            </a:r>
            <a:endParaRPr lang="en-US" sz="2400" spc="0" baseline="0" dirty="0">
              <a:solidFill>
                <a:srgbClr val="000000"/>
              </a:solidFill>
              <a:latin typeface="Helvetica"/>
              <a:sym typeface="Helvetica"/>
              <a:rtl val="0"/>
            </a:endParaRPr>
          </a:p>
        </p:txBody>
      </p:sp>
      <p:sp>
        <p:nvSpPr>
          <p:cNvPr id="428" name="文本框 427">
            <a:extLst>
              <a:ext uri="{FF2B5EF4-FFF2-40B4-BE49-F238E27FC236}">
                <a16:creationId xmlns:a16="http://schemas.microsoft.com/office/drawing/2014/main" id="{875EFC9B-6CCA-4E96-A9F5-19F4D8FEB85A}"/>
              </a:ext>
            </a:extLst>
          </p:cNvPr>
          <p:cNvSpPr txBox="1"/>
          <p:nvPr/>
        </p:nvSpPr>
        <p:spPr>
          <a:xfrm>
            <a:off x="10141780" y="4820732"/>
            <a:ext cx="1109598" cy="707886"/>
          </a:xfrm>
          <a:prstGeom prst="rect">
            <a:avLst/>
          </a:prstGeom>
          <a:noFill/>
        </p:spPr>
        <p:txBody>
          <a:bodyPr rot="0" spcFirstLastPara="0" vertOverflow="overflow" horzOverflow="overflow" vert="horz" wrap="none" lIns="91440" tIns="45720" rIns="91440" bIns="45720" numCol="1" spcCol="0" rtlCol="0" fromWordArt="0" anchor="t" anchorCtr="0" forceAA="0" compatLnSpc="1">
            <a:prstTxWarp prst="textNoShape">
              <a:avLst/>
            </a:prstTxWarp>
            <a:spAutoFit/>
          </a:bodyPr>
          <a:lstStyle>
            <a:defPPr>
              <a:defRPr lang="en-US"/>
            </a:defPPr>
            <a:lvl1pPr algn="ctr">
              <a:defRPr spc="0" baseline="0">
                <a:solidFill>
                  <a:srgbClr val="000000"/>
                </a:solidFill>
                <a:latin typeface="Helvetica"/>
                <a:rtl val="0"/>
              </a:defRPr>
            </a:lvl1pPr>
          </a:lstStyle>
          <a:p>
            <a:r>
              <a:rPr lang="en-US" sz="2000" dirty="0">
                <a:sym typeface="Helvetica"/>
              </a:rPr>
              <a:t>Outdoor</a:t>
            </a:r>
          </a:p>
          <a:p>
            <a:r>
              <a:rPr lang="en-US" sz="2000" dirty="0" err="1">
                <a:sym typeface="Helvetica"/>
              </a:rPr>
              <a:t>LoS</a:t>
            </a:r>
            <a:endParaRPr lang="en-US" sz="2000" dirty="0">
              <a:sym typeface="Helvetica"/>
            </a:endParaRPr>
          </a:p>
        </p:txBody>
      </p:sp>
      <p:sp>
        <p:nvSpPr>
          <p:cNvPr id="429" name="文本框 428">
            <a:extLst>
              <a:ext uri="{FF2B5EF4-FFF2-40B4-BE49-F238E27FC236}">
                <a16:creationId xmlns:a16="http://schemas.microsoft.com/office/drawing/2014/main" id="{53CC4EFA-D5A5-44B5-90BF-7AB4812D4841}"/>
              </a:ext>
            </a:extLst>
          </p:cNvPr>
          <p:cNvSpPr txBox="1"/>
          <p:nvPr/>
        </p:nvSpPr>
        <p:spPr>
          <a:xfrm>
            <a:off x="7103799" y="4804342"/>
            <a:ext cx="910827" cy="707886"/>
          </a:xfrm>
          <a:prstGeom prst="rect">
            <a:avLst/>
          </a:prstGeom>
          <a:noFill/>
        </p:spPr>
        <p:txBody>
          <a:bodyPr wrap="none" rtlCol="0">
            <a:spAutoFit/>
          </a:bodyPr>
          <a:lstStyle/>
          <a:p>
            <a:pPr algn="ctr"/>
            <a:r>
              <a:rPr lang="en-US" sz="2000" spc="0" baseline="0" dirty="0">
                <a:solidFill>
                  <a:srgbClr val="000000"/>
                </a:solidFill>
                <a:latin typeface="Helvetica"/>
                <a:sym typeface="Helvetica"/>
                <a:rtl val="0"/>
              </a:rPr>
              <a:t>Indoor</a:t>
            </a:r>
          </a:p>
          <a:p>
            <a:pPr algn="ctr"/>
            <a:r>
              <a:rPr lang="en-US" sz="2000" spc="0" baseline="0" dirty="0" err="1">
                <a:solidFill>
                  <a:srgbClr val="000000"/>
                </a:solidFill>
                <a:latin typeface="Helvetica"/>
                <a:sym typeface="Helvetica"/>
                <a:rtl val="0"/>
              </a:rPr>
              <a:t>LoS</a:t>
            </a:r>
            <a:endParaRPr lang="en-US" sz="2000" spc="0" baseline="0" dirty="0">
              <a:solidFill>
                <a:srgbClr val="000000"/>
              </a:solidFill>
              <a:latin typeface="Helvetica"/>
              <a:sym typeface="Helvetica"/>
              <a:rtl val="0"/>
            </a:endParaRPr>
          </a:p>
        </p:txBody>
      </p:sp>
      <p:sp>
        <p:nvSpPr>
          <p:cNvPr id="431" name="任意多边形: 形状 430">
            <a:extLst>
              <a:ext uri="{FF2B5EF4-FFF2-40B4-BE49-F238E27FC236}">
                <a16:creationId xmlns:a16="http://schemas.microsoft.com/office/drawing/2014/main" id="{A12ADEB0-74E7-4958-92FA-6D3C5162FA0F}"/>
              </a:ext>
            </a:extLst>
          </p:cNvPr>
          <p:cNvSpPr/>
          <p:nvPr/>
        </p:nvSpPr>
        <p:spPr>
          <a:xfrm>
            <a:off x="9656000" y="4620511"/>
            <a:ext cx="33431" cy="148012"/>
          </a:xfrm>
          <a:custGeom>
            <a:avLst/>
            <a:gdLst>
              <a:gd name="connsiteX0" fmla="*/ 13 w 28110"/>
              <a:gd name="connsiteY0" fmla="*/ 148036 h 148012"/>
              <a:gd name="connsiteX1" fmla="*/ 13 w 28110"/>
              <a:gd name="connsiteY1" fmla="*/ 24 h 148012"/>
            </a:gdLst>
            <a:ahLst/>
            <a:cxnLst>
              <a:cxn ang="0">
                <a:pos x="connsiteX0" y="connsiteY0"/>
              </a:cxn>
              <a:cxn ang="0">
                <a:pos x="connsiteX1" y="connsiteY1"/>
              </a:cxn>
            </a:cxnLst>
            <a:rect l="l" t="t" r="r" b="b"/>
            <a:pathLst>
              <a:path w="28110" h="148012">
                <a:moveTo>
                  <a:pt x="13" y="148036"/>
                </a:moveTo>
                <a:lnTo>
                  <a:pt x="13" y="24"/>
                </a:lnTo>
              </a:path>
            </a:pathLst>
          </a:custGeom>
          <a:noFill/>
          <a:ln w="9364" cap="flat">
            <a:solidFill>
              <a:srgbClr val="000000"/>
            </a:solidFill>
            <a:prstDash val="solid"/>
            <a:miter/>
          </a:ln>
        </p:spPr>
        <p:txBody>
          <a:bodyPr rtlCol="0" anchor="ctr"/>
          <a:lstStyle/>
          <a:p>
            <a:endParaRPr lang="en-US"/>
          </a:p>
        </p:txBody>
      </p:sp>
      <p:sp>
        <p:nvSpPr>
          <p:cNvPr id="436" name="任意多边形: 形状 435">
            <a:extLst>
              <a:ext uri="{FF2B5EF4-FFF2-40B4-BE49-F238E27FC236}">
                <a16:creationId xmlns:a16="http://schemas.microsoft.com/office/drawing/2014/main" id="{C3A9FC4E-C561-4630-AD6B-A80425835FC2}"/>
              </a:ext>
            </a:extLst>
          </p:cNvPr>
          <p:cNvSpPr/>
          <p:nvPr/>
        </p:nvSpPr>
        <p:spPr>
          <a:xfrm>
            <a:off x="10675330" y="4620511"/>
            <a:ext cx="33431" cy="148012"/>
          </a:xfrm>
          <a:custGeom>
            <a:avLst/>
            <a:gdLst>
              <a:gd name="connsiteX0" fmla="*/ 13 w 28110"/>
              <a:gd name="connsiteY0" fmla="*/ 148036 h 148012"/>
              <a:gd name="connsiteX1" fmla="*/ 13 w 28110"/>
              <a:gd name="connsiteY1" fmla="*/ 24 h 148012"/>
            </a:gdLst>
            <a:ahLst/>
            <a:cxnLst>
              <a:cxn ang="0">
                <a:pos x="connsiteX0" y="connsiteY0"/>
              </a:cxn>
              <a:cxn ang="0">
                <a:pos x="connsiteX1" y="connsiteY1"/>
              </a:cxn>
            </a:cxnLst>
            <a:rect l="l" t="t" r="r" b="b"/>
            <a:pathLst>
              <a:path w="28110" h="148012">
                <a:moveTo>
                  <a:pt x="13" y="148036"/>
                </a:moveTo>
                <a:lnTo>
                  <a:pt x="13" y="24"/>
                </a:lnTo>
              </a:path>
            </a:pathLst>
          </a:custGeom>
          <a:noFill/>
          <a:ln w="9364" cap="flat">
            <a:solidFill>
              <a:srgbClr val="000000"/>
            </a:solidFill>
            <a:prstDash val="solid"/>
            <a:miter/>
          </a:ln>
        </p:spPr>
        <p:txBody>
          <a:bodyPr rtlCol="0" anchor="ctr"/>
          <a:lstStyle/>
          <a:p>
            <a:endParaRPr lang="en-US"/>
          </a:p>
        </p:txBody>
      </p:sp>
    </p:spTree>
    <p:extLst>
      <p:ext uri="{BB962C8B-B14F-4D97-AF65-F5344CB8AC3E}">
        <p14:creationId xmlns:p14="http://schemas.microsoft.com/office/powerpoint/2010/main" val="3811896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fade">
                                      <p:cBhvr>
                                        <p:cTn id="7" dur="500"/>
                                        <p:tgtEl>
                                          <p:spTgt spid="15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1"/>
                                        </p:tgtEl>
                                        <p:attrNameLst>
                                          <p:attrName>style.visibility</p:attrName>
                                        </p:attrNameLst>
                                      </p:cBhvr>
                                      <p:to>
                                        <p:strVal val="visible"/>
                                      </p:to>
                                    </p:set>
                                    <p:animEffect transition="in" filter="fade">
                                      <p:cBhvr>
                                        <p:cTn id="10" dur="500"/>
                                        <p:tgtEl>
                                          <p:spTgt spid="1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8"/>
                                        </p:tgtEl>
                                        <p:attrNameLst>
                                          <p:attrName>style.visibility</p:attrName>
                                        </p:attrNameLst>
                                      </p:cBhvr>
                                      <p:to>
                                        <p:strVal val="visible"/>
                                      </p:to>
                                    </p:set>
                                    <p:animEffect transition="in" filter="fade">
                                      <p:cBhvr>
                                        <p:cTn id="13" dur="500"/>
                                        <p:tgtEl>
                                          <p:spTgt spid="14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9"/>
                                        </p:tgtEl>
                                        <p:attrNameLst>
                                          <p:attrName>style.visibility</p:attrName>
                                        </p:attrNameLst>
                                      </p:cBhvr>
                                      <p:to>
                                        <p:strVal val="visible"/>
                                      </p:to>
                                    </p:set>
                                    <p:animEffect transition="in" filter="fade">
                                      <p:cBhvr>
                                        <p:cTn id="16" dur="500"/>
                                        <p:tgtEl>
                                          <p:spTgt spid="129"/>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29"/>
                                        </p:tgtEl>
                                        <p:attrNameLst>
                                          <p:attrName>style.visibility</p:attrName>
                                        </p:attrNameLst>
                                      </p:cBhvr>
                                      <p:to>
                                        <p:strVal val="visible"/>
                                      </p:to>
                                    </p:set>
                                    <p:animEffect transition="in" filter="fade">
                                      <p:cBhvr>
                                        <p:cTn id="19" dur="500"/>
                                        <p:tgtEl>
                                          <p:spTgt spid="42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9"/>
                                        </p:tgtEl>
                                        <p:attrNameLst>
                                          <p:attrName>style.visibility</p:attrName>
                                        </p:attrNameLst>
                                      </p:cBhvr>
                                      <p:to>
                                        <p:strVal val="visible"/>
                                      </p:to>
                                    </p:set>
                                    <p:animEffect transition="in" filter="fade">
                                      <p:cBhvr>
                                        <p:cTn id="22" dur="500"/>
                                        <p:tgtEl>
                                          <p:spTgt spid="6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52"/>
                                        </p:tgtEl>
                                        <p:attrNameLst>
                                          <p:attrName>style.visibility</p:attrName>
                                        </p:attrNameLst>
                                      </p:cBhvr>
                                      <p:to>
                                        <p:strVal val="visible"/>
                                      </p:to>
                                    </p:set>
                                    <p:animEffect transition="in" filter="fade">
                                      <p:cBhvr>
                                        <p:cTn id="27" dur="500"/>
                                        <p:tgtEl>
                                          <p:spTgt spid="15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33"/>
                                        </p:tgtEl>
                                        <p:attrNameLst>
                                          <p:attrName>style.visibility</p:attrName>
                                        </p:attrNameLst>
                                      </p:cBhvr>
                                      <p:to>
                                        <p:strVal val="visible"/>
                                      </p:to>
                                    </p:set>
                                    <p:animEffect transition="in" filter="fade">
                                      <p:cBhvr>
                                        <p:cTn id="30" dur="500"/>
                                        <p:tgtEl>
                                          <p:spTgt spid="13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79"/>
                                        </p:tgtEl>
                                        <p:attrNameLst>
                                          <p:attrName>style.visibility</p:attrName>
                                        </p:attrNameLst>
                                      </p:cBhvr>
                                      <p:to>
                                        <p:strVal val="visible"/>
                                      </p:to>
                                    </p:set>
                                    <p:animEffect transition="in" filter="fade">
                                      <p:cBhvr>
                                        <p:cTn id="33" dur="500"/>
                                        <p:tgtEl>
                                          <p:spTgt spid="79"/>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428"/>
                                        </p:tgtEl>
                                        <p:attrNameLst>
                                          <p:attrName>style.visibility</p:attrName>
                                        </p:attrNameLst>
                                      </p:cBhvr>
                                      <p:to>
                                        <p:strVal val="visible"/>
                                      </p:to>
                                    </p:set>
                                    <p:animEffect transition="in" filter="fade">
                                      <p:cBhvr>
                                        <p:cTn id="38" dur="500"/>
                                        <p:tgtEl>
                                          <p:spTgt spid="42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54"/>
                                        </p:tgtEl>
                                        <p:attrNameLst>
                                          <p:attrName>style.visibility</p:attrName>
                                        </p:attrNameLst>
                                      </p:cBhvr>
                                      <p:to>
                                        <p:strVal val="visible"/>
                                      </p:to>
                                    </p:set>
                                    <p:animEffect transition="in" filter="fade">
                                      <p:cBhvr>
                                        <p:cTn id="41" dur="500"/>
                                        <p:tgtEl>
                                          <p:spTgt spid="154"/>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35"/>
                                        </p:tgtEl>
                                        <p:attrNameLst>
                                          <p:attrName>style.visibility</p:attrName>
                                        </p:attrNameLst>
                                      </p:cBhvr>
                                      <p:to>
                                        <p:strVal val="visible"/>
                                      </p:to>
                                    </p:set>
                                    <p:animEffect transition="in" filter="fade">
                                      <p:cBhvr>
                                        <p:cTn id="44" dur="500"/>
                                        <p:tgtEl>
                                          <p:spTgt spid="13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animEffect transition="in" filter="fade">
                                      <p:cBhvr>
                                        <p:cTn id="4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69" grpId="0"/>
      <p:bldP spid="79" grpId="0"/>
      <p:bldP spid="129" grpId="0" animBg="1"/>
      <p:bldP spid="131" grpId="0" animBg="1"/>
      <p:bldP spid="133" grpId="0" animBg="1"/>
      <p:bldP spid="135" grpId="0" animBg="1"/>
      <p:bldP spid="148" grpId="0" animBg="1"/>
      <p:bldP spid="150" grpId="0" animBg="1"/>
      <p:bldP spid="152" grpId="0" animBg="1"/>
      <p:bldP spid="154" grpId="0" animBg="1"/>
      <p:bldP spid="428" grpId="0"/>
      <p:bldP spid="4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511564" cy="1143000"/>
          </a:xfrm>
        </p:spPr>
        <p:txBody>
          <a:bodyPr/>
          <a:lstStyle/>
          <a:p>
            <a:r>
              <a:rPr lang="en-US" dirty="0"/>
              <a:t>Required Capabilities for Community</a:t>
            </a:r>
          </a:p>
        </p:txBody>
      </p:sp>
      <p:sp>
        <p:nvSpPr>
          <p:cNvPr id="5" name="TextBox 4"/>
          <p:cNvSpPr txBox="1"/>
          <p:nvPr/>
        </p:nvSpPr>
        <p:spPr>
          <a:xfrm>
            <a:off x="1057044" y="1400175"/>
            <a:ext cx="9763356" cy="4906151"/>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L</a:t>
            </a:r>
            <a:r>
              <a:rPr lang="en-US" sz="2800" dirty="0">
                <a:latin typeface="Arial" panose="020B0604020202020204" pitchFamily="34" charset="0"/>
                <a:cs typeface="Arial" panose="020B0604020202020204" pitchFamily="34" charset="0"/>
              </a:rPr>
              <a:t>ow-cost and large-scale phased arrays;</a:t>
            </a:r>
          </a:p>
          <a:p>
            <a:pPr marL="342900" indent="-342900">
              <a:lnSpc>
                <a:spcPct val="150000"/>
              </a:lnSpc>
              <a:buClr>
                <a:srgbClr val="0000CC"/>
              </a:buClr>
              <a:buFont typeface="Wingdings" panose="05000000000000000000" pitchFamily="2" charset="2"/>
              <a:buChar char="Ø"/>
            </a:pPr>
            <a:r>
              <a:rPr lang="en-US" sz="2800" dirty="0">
                <a:latin typeface="Arial" panose="020B0604020202020204" pitchFamily="34" charset="0"/>
                <a:cs typeface="Arial" panose="020B0604020202020204" pitchFamily="34" charset="0"/>
              </a:rPr>
              <a:t>Millimeter-wave MIMO architectures;</a:t>
            </a:r>
          </a:p>
          <a:p>
            <a:pPr marL="342900" indent="-342900">
              <a:lnSpc>
                <a:spcPct val="150000"/>
              </a:lnSpc>
              <a:buClr>
                <a:srgbClr val="0000CC"/>
              </a:buClr>
              <a:buFont typeface="Wingdings" panose="05000000000000000000" pitchFamily="2" charset="2"/>
              <a:buChar char="Ø"/>
            </a:pPr>
            <a:r>
              <a:rPr lang="en-US" sz="2800" dirty="0">
                <a:latin typeface="Arial" panose="020B0604020202020204" pitchFamily="34" charset="0"/>
                <a:cs typeface="Arial" panose="020B0604020202020204" pitchFamily="34" charset="0"/>
              </a:rPr>
              <a:t>Fast beam sweeping;</a:t>
            </a:r>
          </a:p>
          <a:p>
            <a:pPr marL="342900" indent="-342900">
              <a:lnSpc>
                <a:spcPct val="150000"/>
              </a:lnSpc>
              <a:buClr>
                <a:srgbClr val="0000CC"/>
              </a:buClr>
              <a:buFont typeface="Wingdings" panose="05000000000000000000" pitchFamily="2" charset="2"/>
              <a:buChar char="Ø"/>
            </a:pPr>
            <a:r>
              <a:rPr lang="en-US" sz="2800" dirty="0">
                <a:latin typeface="Arial" panose="020B0604020202020204" pitchFamily="34" charset="0"/>
                <a:cs typeface="Arial" panose="020B0604020202020204" pitchFamily="34" charset="0"/>
              </a:rPr>
              <a:t>Reconfigurability of:</a:t>
            </a:r>
          </a:p>
          <a:p>
            <a:pPr marL="800100" lvl="1" indent="-342900">
              <a:lnSpc>
                <a:spcPct val="150000"/>
              </a:lnSpc>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beam patterns;</a:t>
            </a:r>
          </a:p>
          <a:p>
            <a:pPr marL="800100" lvl="1" indent="-342900">
              <a:lnSpc>
                <a:spcPct val="150000"/>
              </a:lnSpc>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communication/sensing algorithms;</a:t>
            </a:r>
          </a:p>
          <a:p>
            <a:pPr marL="800100" lvl="1" indent="-342900">
              <a:lnSpc>
                <a:spcPct val="150000"/>
              </a:lnSpc>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network stack.</a:t>
            </a:r>
          </a:p>
          <a:p>
            <a:pPr marL="342900" indent="-342900">
              <a:lnSpc>
                <a:spcPct val="150000"/>
              </a:lnSpc>
              <a:buClr>
                <a:srgbClr val="0000CC"/>
              </a:buClr>
              <a:buFont typeface="Wingdings" panose="05000000000000000000" pitchFamily="2" charset="2"/>
              <a:buChar char="Ø"/>
            </a:pPr>
            <a:endParaRPr lang="en-US" sz="2800" dirty="0">
              <a:latin typeface="Arial" panose="020B0604020202020204" pitchFamily="34" charset="0"/>
              <a:cs typeface="Arial" panose="020B0604020202020204" pitchFamily="34" charset="0"/>
            </a:endParaRPr>
          </a:p>
        </p:txBody>
      </p:sp>
      <p:sp>
        <p:nvSpPr>
          <p:cNvPr id="18" name="Slide Number Placeholder 17"/>
          <p:cNvSpPr>
            <a:spLocks noGrp="1"/>
          </p:cNvSpPr>
          <p:nvPr>
            <p:ph type="sldNum" sz="quarter" idx="12"/>
          </p:nvPr>
        </p:nvSpPr>
        <p:spPr/>
        <p:txBody>
          <a:bodyPr/>
          <a:lstStyle/>
          <a:p>
            <a:fld id="{9E617D81-C3C2-4942-A81E-0DE90F43241E}" type="slidenum">
              <a:rPr lang="en-US" smtClean="0"/>
              <a:pPr/>
              <a:t>3</a:t>
            </a:fld>
            <a:endParaRPr lang="en-US" dirty="0"/>
          </a:p>
        </p:txBody>
      </p:sp>
    </p:spTree>
    <p:extLst>
      <p:ext uri="{BB962C8B-B14F-4D97-AF65-F5344CB8AC3E}">
        <p14:creationId xmlns:p14="http://schemas.microsoft.com/office/powerpoint/2010/main" val="3792143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Effect transition="in" filter="fade">
                                      <p:cBhvr>
                                        <p:cTn id="25" dur="500"/>
                                        <p:tgtEl>
                                          <p:spTgt spid="5">
                                            <p:txEl>
                                              <p:pRg st="4" end="4"/>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
                                            <p:txEl>
                                              <p:pRg st="5" end="5"/>
                                            </p:txEl>
                                          </p:spTgt>
                                        </p:tgtEl>
                                        <p:attrNameLst>
                                          <p:attrName>style.visibility</p:attrName>
                                        </p:attrNameLst>
                                      </p:cBhvr>
                                      <p:to>
                                        <p:strVal val="visible"/>
                                      </p:to>
                                    </p:set>
                                    <p:animEffect transition="in" filter="fade">
                                      <p:cBhvr>
                                        <p:cTn id="28" dur="500"/>
                                        <p:tgtEl>
                                          <p:spTgt spid="5">
                                            <p:txEl>
                                              <p:pRg st="5" end="5"/>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Effect transition="in" filter="fade">
                                      <p:cBhvr>
                                        <p:cTn id="31"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511564" cy="1143000"/>
          </a:xfrm>
        </p:spPr>
        <p:txBody>
          <a:bodyPr/>
          <a:lstStyle/>
          <a:p>
            <a:r>
              <a:rPr lang="en-US" dirty="0"/>
              <a:t>Recap: Experimental capabilities with M-Cube</a:t>
            </a:r>
          </a:p>
        </p:txBody>
      </p:sp>
      <p:sp>
        <p:nvSpPr>
          <p:cNvPr id="5" name="TextBox 4"/>
          <p:cNvSpPr txBox="1"/>
          <p:nvPr/>
        </p:nvSpPr>
        <p:spPr>
          <a:xfrm>
            <a:off x="1057044" y="1400175"/>
            <a:ext cx="9763356" cy="4271169"/>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L</a:t>
            </a:r>
            <a:r>
              <a:rPr lang="en-US" sz="2800" dirty="0">
                <a:latin typeface="Arial" panose="020B0604020202020204" pitchFamily="34" charset="0"/>
                <a:cs typeface="Arial" panose="020B0604020202020204" pitchFamily="34" charset="0"/>
              </a:rPr>
              <a:t>ow-cost and large-scale phased arrays;</a:t>
            </a:r>
          </a:p>
          <a:p>
            <a:pPr marL="342900" indent="-342900">
              <a:lnSpc>
                <a:spcPct val="150000"/>
              </a:lnSpc>
              <a:buClr>
                <a:srgbClr val="0000CC"/>
              </a:buClr>
              <a:buFont typeface="Wingdings" panose="05000000000000000000" pitchFamily="2" charset="2"/>
              <a:buChar char="Ø"/>
            </a:pPr>
            <a:r>
              <a:rPr lang="en-US" altLang="zh-CN" sz="2800" dirty="0" err="1">
                <a:latin typeface="Arial" panose="020B0604020202020204" pitchFamily="34" charset="0"/>
                <a:cs typeface="Arial" panose="020B0604020202020204" pitchFamily="34" charset="0"/>
              </a:rPr>
              <a:t>M</a:t>
            </a:r>
            <a:r>
              <a:rPr lang="en-US" sz="2800" dirty="0" err="1">
                <a:latin typeface="Arial" panose="020B0604020202020204" pitchFamily="34" charset="0"/>
                <a:cs typeface="Arial" panose="020B0604020202020204" pitchFamily="34" charset="0"/>
              </a:rPr>
              <a:t>mWave</a:t>
            </a:r>
            <a:r>
              <a:rPr lang="en-US" sz="2800" dirty="0">
                <a:latin typeface="Arial" panose="020B0604020202020204" pitchFamily="34" charset="0"/>
                <a:cs typeface="Arial" panose="020B0604020202020204" pitchFamily="34" charset="0"/>
              </a:rPr>
              <a:t> MIMO for communication or sensing;</a:t>
            </a:r>
          </a:p>
          <a:p>
            <a:pPr marL="342900" indent="-342900">
              <a:lnSpc>
                <a:spcPct val="150000"/>
              </a:lnSpc>
              <a:buClr>
                <a:srgbClr val="0000CC"/>
              </a:buClr>
              <a:buFont typeface="Wingdings" panose="05000000000000000000" pitchFamily="2" charset="2"/>
              <a:buChar char="Ø"/>
            </a:pPr>
            <a:r>
              <a:rPr lang="en-US" sz="2800" dirty="0">
                <a:latin typeface="Arial" panose="020B0604020202020204" pitchFamily="34" charset="0"/>
                <a:cs typeface="Arial" panose="020B0604020202020204" pitchFamily="34" charset="0"/>
              </a:rPr>
              <a:t>Fast beam sweeping;</a:t>
            </a:r>
          </a:p>
          <a:p>
            <a:pPr marL="342900" indent="-342900">
              <a:lnSpc>
                <a:spcPct val="150000"/>
              </a:lnSpc>
              <a:buClr>
                <a:srgbClr val="0000CC"/>
              </a:buClr>
              <a:buFont typeface="Wingdings" panose="05000000000000000000" pitchFamily="2" charset="2"/>
              <a:buChar char="Ø"/>
            </a:pPr>
            <a:r>
              <a:rPr lang="en-US" sz="2800" dirty="0">
                <a:latin typeface="Arial" panose="020B0604020202020204" pitchFamily="34" charset="0"/>
                <a:cs typeface="Arial" panose="020B0604020202020204" pitchFamily="34" charset="0"/>
              </a:rPr>
              <a:t>Reconfigurability of:</a:t>
            </a:r>
          </a:p>
          <a:p>
            <a:pPr marL="800100" lvl="1" indent="-342900">
              <a:lnSpc>
                <a:spcPct val="150000"/>
              </a:lnSpc>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beam patterns;</a:t>
            </a:r>
          </a:p>
          <a:p>
            <a:pPr marL="800100" lvl="1" indent="-342900">
              <a:lnSpc>
                <a:spcPct val="150000"/>
              </a:lnSpc>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communication/sensing algorithms;</a:t>
            </a:r>
          </a:p>
          <a:p>
            <a:pPr marL="800100" lvl="1" indent="-342900">
              <a:lnSpc>
                <a:spcPct val="150000"/>
              </a:lnSpc>
              <a:buClr>
                <a:srgbClr val="0000CC"/>
              </a:buClr>
              <a:buFont typeface="Arial" panose="020B0604020202020204" pitchFamily="34" charset="0"/>
              <a:buChar char="•"/>
            </a:pPr>
            <a:r>
              <a:rPr lang="en-US" sz="2400" dirty="0">
                <a:latin typeface="Arial" panose="020B0604020202020204" pitchFamily="34" charset="0"/>
                <a:cs typeface="Arial" panose="020B0604020202020204" pitchFamily="34" charset="0"/>
              </a:rPr>
              <a:t>network stack.</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30</a:t>
            </a:fld>
            <a:endParaRPr lang="en-US" dirty="0"/>
          </a:p>
        </p:txBody>
      </p:sp>
    </p:spTree>
    <p:extLst>
      <p:ext uri="{BB962C8B-B14F-4D97-AF65-F5344CB8AC3E}">
        <p14:creationId xmlns:p14="http://schemas.microsoft.com/office/powerpoint/2010/main" val="36237686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表格 2">
            <a:extLst>
              <a:ext uri="{FF2B5EF4-FFF2-40B4-BE49-F238E27FC236}">
                <a16:creationId xmlns:a16="http://schemas.microsoft.com/office/drawing/2014/main" id="{00BC178D-0C16-4058-B93A-55D9CCE7993A}"/>
              </a:ext>
            </a:extLst>
          </p:cNvPr>
          <p:cNvGraphicFramePr>
            <a:graphicFrameLocks noGrp="1"/>
          </p:cNvGraphicFramePr>
          <p:nvPr>
            <p:extLst>
              <p:ext uri="{D42A27DB-BD31-4B8C-83A1-F6EECF244321}">
                <p14:modId xmlns:p14="http://schemas.microsoft.com/office/powerpoint/2010/main" val="3746190344"/>
              </p:ext>
            </p:extLst>
          </p:nvPr>
        </p:nvGraphicFramePr>
        <p:xfrm>
          <a:off x="-3" y="1314202"/>
          <a:ext cx="12192003" cy="5101821"/>
        </p:xfrm>
        <a:graphic>
          <a:graphicData uri="http://schemas.openxmlformats.org/drawingml/2006/table">
            <a:tbl>
              <a:tblPr firstRow="1" bandRow="1">
                <a:tableStyleId>{5C22544A-7EE6-4342-B048-85BDC9FD1C3A}</a:tableStyleId>
              </a:tblPr>
              <a:tblGrid>
                <a:gridCol w="1879045">
                  <a:extLst>
                    <a:ext uri="{9D8B030D-6E8A-4147-A177-3AD203B41FA5}">
                      <a16:colId xmlns:a16="http://schemas.microsoft.com/office/drawing/2014/main" val="1987121406"/>
                    </a:ext>
                  </a:extLst>
                </a:gridCol>
                <a:gridCol w="2540558">
                  <a:extLst>
                    <a:ext uri="{9D8B030D-6E8A-4147-A177-3AD203B41FA5}">
                      <a16:colId xmlns:a16="http://schemas.microsoft.com/office/drawing/2014/main" val="3938007830"/>
                    </a:ext>
                  </a:extLst>
                </a:gridCol>
                <a:gridCol w="2374900">
                  <a:extLst>
                    <a:ext uri="{9D8B030D-6E8A-4147-A177-3AD203B41FA5}">
                      <a16:colId xmlns:a16="http://schemas.microsoft.com/office/drawing/2014/main" val="957191210"/>
                    </a:ext>
                  </a:extLst>
                </a:gridCol>
                <a:gridCol w="2413000">
                  <a:extLst>
                    <a:ext uri="{9D8B030D-6E8A-4147-A177-3AD203B41FA5}">
                      <a16:colId xmlns:a16="http://schemas.microsoft.com/office/drawing/2014/main" val="275738171"/>
                    </a:ext>
                  </a:extLst>
                </a:gridCol>
                <a:gridCol w="2984500">
                  <a:extLst>
                    <a:ext uri="{9D8B030D-6E8A-4147-A177-3AD203B41FA5}">
                      <a16:colId xmlns:a16="http://schemas.microsoft.com/office/drawing/2014/main" val="2926854625"/>
                    </a:ext>
                  </a:extLst>
                </a:gridCol>
              </a:tblGrid>
              <a:tr h="700532">
                <a:tc>
                  <a:txBody>
                    <a:bodyPr/>
                    <a:lstStyle/>
                    <a:p>
                      <a:pPr algn="ctr"/>
                      <a:endParaRPr lang="en-US" sz="1600" dirty="0">
                        <a:solidFill>
                          <a:schemeClr val="tx1"/>
                        </a:solidFill>
                        <a:latin typeface="Arial" panose="020B0604020202020204" pitchFamily="34" charset="0"/>
                        <a:cs typeface="Arial" panose="020B0604020202020204" pitchFamily="34" charset="0"/>
                      </a:endParaRPr>
                    </a:p>
                  </a:txBody>
                  <a:tcPr/>
                </a:tc>
                <a:tc>
                  <a:txBody>
                    <a:bodyPr/>
                    <a:lstStyle/>
                    <a:p>
                      <a:pPr marL="0" algn="ctr" defTabSz="914400" rtl="0" eaLnBrk="1" latinLnBrk="0" hangingPunct="1">
                        <a:lnSpc>
                          <a:spcPct val="100000"/>
                        </a:lnSpc>
                      </a:pPr>
                      <a:r>
                        <a:rPr lang="en-US" sz="2800" b="1" kern="1200" dirty="0" err="1">
                          <a:solidFill>
                            <a:schemeClr val="tx1"/>
                          </a:solidFill>
                          <a:latin typeface="Arial" panose="020B0604020202020204" pitchFamily="34" charset="0"/>
                          <a:ea typeface="+mn-ea"/>
                          <a:cs typeface="Arial" panose="020B0604020202020204" pitchFamily="34" charset="0"/>
                        </a:rPr>
                        <a:t>OpenMilli</a:t>
                      </a:r>
                      <a:r>
                        <a:rPr lang="en-US" sz="2800" b="1" kern="1200" dirty="0">
                          <a:solidFill>
                            <a:schemeClr val="tx1"/>
                          </a:solidFill>
                          <a:latin typeface="Arial" panose="020B0604020202020204" pitchFamily="34" charset="0"/>
                          <a:ea typeface="+mn-ea"/>
                          <a:cs typeface="Arial" panose="020B0604020202020204" pitchFamily="34" charset="0"/>
                        </a:rPr>
                        <a:t> 2016</a:t>
                      </a:r>
                    </a:p>
                  </a:txBody>
                  <a:tcPr anchor="ctr"/>
                </a:tc>
                <a:tc>
                  <a:txBody>
                    <a:bodyPr/>
                    <a:lstStyle/>
                    <a:p>
                      <a:pPr marL="0" algn="ctr" defTabSz="914400" rtl="0" eaLnBrk="1" latinLnBrk="0" hangingPunct="1">
                        <a:lnSpc>
                          <a:spcPct val="100000"/>
                        </a:lnSpc>
                      </a:pPr>
                      <a:r>
                        <a:rPr lang="en-US" sz="2800" b="1" kern="1200" dirty="0">
                          <a:solidFill>
                            <a:schemeClr val="tx1"/>
                          </a:solidFill>
                          <a:latin typeface="Arial" panose="020B0604020202020204" pitchFamily="34" charset="0"/>
                          <a:ea typeface="+mn-ea"/>
                          <a:cs typeface="Arial" panose="020B0604020202020204" pitchFamily="34" charset="0"/>
                        </a:rPr>
                        <a:t>X60 201</a:t>
                      </a:r>
                      <a:r>
                        <a:rPr lang="en-US" altLang="zh-CN" sz="2800" b="1" kern="1200" dirty="0">
                          <a:solidFill>
                            <a:schemeClr val="tx1"/>
                          </a:solidFill>
                          <a:latin typeface="Arial" panose="020B0604020202020204" pitchFamily="34" charset="0"/>
                          <a:ea typeface="+mn-ea"/>
                          <a:cs typeface="Arial" panose="020B0604020202020204" pitchFamily="34" charset="0"/>
                        </a:rPr>
                        <a:t>7</a:t>
                      </a:r>
                      <a:endParaRPr lang="en-US" sz="28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pPr marL="0" algn="ctr" defTabSz="914400" rtl="0" eaLnBrk="1" latinLnBrk="0" hangingPunct="1">
                        <a:lnSpc>
                          <a:spcPct val="100000"/>
                        </a:lnSpc>
                      </a:pPr>
                      <a:r>
                        <a:rPr lang="en-US" altLang="zh-CN" sz="2800" b="1" kern="1200" dirty="0">
                          <a:solidFill>
                            <a:schemeClr val="tx1"/>
                          </a:solidFill>
                          <a:latin typeface="Arial" panose="020B0604020202020204" pitchFamily="34" charset="0"/>
                          <a:ea typeface="+mn-ea"/>
                          <a:cs typeface="Arial" panose="020B0604020202020204" pitchFamily="34" charset="0"/>
                        </a:rPr>
                        <a:t>Mm-FLEX 2020</a:t>
                      </a:r>
                      <a:endParaRPr lang="en-US" sz="2800" b="1" kern="1200" dirty="0">
                        <a:solidFill>
                          <a:schemeClr val="tx1"/>
                        </a:solidFill>
                        <a:latin typeface="Arial" panose="020B0604020202020204" pitchFamily="34" charset="0"/>
                        <a:ea typeface="+mn-ea"/>
                        <a:cs typeface="Arial" panose="020B0604020202020204" pitchFamily="34" charset="0"/>
                      </a:endParaRPr>
                    </a:p>
                  </a:txBody>
                  <a:tcPr anchor="ctr"/>
                </a:tc>
                <a:tc>
                  <a:txBody>
                    <a:bodyPr/>
                    <a:lstStyle/>
                    <a:p>
                      <a:pPr marL="0" algn="ctr" defTabSz="914400" rtl="0" eaLnBrk="1" latinLnBrk="0" hangingPunct="1">
                        <a:lnSpc>
                          <a:spcPct val="100000"/>
                        </a:lnSpc>
                      </a:pPr>
                      <a:r>
                        <a:rPr lang="en-US" altLang="zh-CN" sz="2800" b="1" kern="1200" dirty="0">
                          <a:solidFill>
                            <a:schemeClr val="tx1"/>
                          </a:solidFill>
                          <a:latin typeface="Arial" panose="020B0604020202020204" pitchFamily="34" charset="0"/>
                          <a:ea typeface="+mn-ea"/>
                          <a:cs typeface="Arial" panose="020B0604020202020204" pitchFamily="34" charset="0"/>
                        </a:rPr>
                        <a:t>M-Cube 2020</a:t>
                      </a:r>
                      <a:endParaRPr lang="en-US" sz="2800" b="1" kern="1200" dirty="0">
                        <a:solidFill>
                          <a:schemeClr val="tx1"/>
                        </a:solidFill>
                        <a:latin typeface="Arial" panose="020B0604020202020204" pitchFamily="34" charset="0"/>
                        <a:ea typeface="+mn-ea"/>
                        <a:cs typeface="Arial" panose="020B0604020202020204" pitchFamily="34" charset="0"/>
                      </a:endParaRPr>
                    </a:p>
                  </a:txBody>
                  <a:tcPr anchor="ctr"/>
                </a:tc>
                <a:extLst>
                  <a:ext uri="{0D108BD9-81ED-4DB2-BD59-A6C34878D82A}">
                    <a16:rowId xmlns:a16="http://schemas.microsoft.com/office/drawing/2014/main" val="2371023559"/>
                  </a:ext>
                </a:extLst>
              </a:tr>
              <a:tr h="512929">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Bandwidth</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1GHz</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2GHz</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2GHz</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4GHz (with </a:t>
                      </a:r>
                      <a:r>
                        <a:rPr lang="en-US" sz="2400" kern="1200" dirty="0" err="1">
                          <a:solidFill>
                            <a:schemeClr val="tx1">
                              <a:lumMod val="65000"/>
                              <a:lumOff val="35000"/>
                            </a:schemeClr>
                          </a:solidFill>
                          <a:latin typeface="Arial" panose="020B0604020202020204" pitchFamily="34" charset="0"/>
                          <a:ea typeface="宋体" pitchFamily="2" charset="-122"/>
                          <a:cs typeface="Arial" panose="020B0604020202020204" pitchFamily="34" charset="0"/>
                        </a:rPr>
                        <a:t>RFSoC</a:t>
                      </a: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a:t>
                      </a:r>
                    </a:p>
                  </a:txBody>
                  <a:tcPr anchor="ctr"/>
                </a:tc>
                <a:extLst>
                  <a:ext uri="{0D108BD9-81ED-4DB2-BD59-A6C34878D82A}">
                    <a16:rowId xmlns:a16="http://schemas.microsoft.com/office/drawing/2014/main" val="4064682272"/>
                  </a:ext>
                </a:extLst>
              </a:tr>
              <a:tr h="880499">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Phased Array</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1</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1</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1</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8 (RF chains)</a:t>
                      </a:r>
                    </a:p>
                  </a:txBody>
                  <a:tcPr anchor="ctr"/>
                </a:tc>
                <a:extLst>
                  <a:ext uri="{0D108BD9-81ED-4DB2-BD59-A6C34878D82A}">
                    <a16:rowId xmlns:a16="http://schemas.microsoft.com/office/drawing/2014/main" val="2474228077"/>
                  </a:ext>
                </a:extLst>
              </a:tr>
              <a:tr h="880499">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Array Element</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4</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12</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16</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32 (256 in total)</a:t>
                      </a:r>
                    </a:p>
                  </a:txBody>
                  <a:tcPr anchor="ctr"/>
                </a:tc>
                <a:extLst>
                  <a:ext uri="{0D108BD9-81ED-4DB2-BD59-A6C34878D82A}">
                    <a16:rowId xmlns:a16="http://schemas.microsoft.com/office/drawing/2014/main" val="396299531"/>
                  </a:ext>
                </a:extLst>
              </a:tr>
              <a:tr h="530027">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SDR</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No</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No</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No</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USRP/WARP etc.</a:t>
                      </a:r>
                    </a:p>
                  </a:txBody>
                  <a:tcPr anchor="ctr"/>
                </a:tc>
                <a:extLst>
                  <a:ext uri="{0D108BD9-81ED-4DB2-BD59-A6C34878D82A}">
                    <a16:rowId xmlns:a16="http://schemas.microsoft.com/office/drawing/2014/main" val="1268169774"/>
                  </a:ext>
                </a:extLst>
              </a:tr>
              <a:tr h="530027">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Fast Beam</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No</a:t>
                      </a:r>
                    </a:p>
                  </a:txBody>
                  <a:tcPr anchor="ctr"/>
                </a:tc>
                <a:tc>
                  <a:txBody>
                    <a:bodyPr/>
                    <a:lstStyle/>
                    <a:p>
                      <a:pPr marL="0" marR="0" lvl="0" indent="0" algn="ctr" defTabSz="4321175" rtl="0" eaLnBrk="1" fontAlgn="base" latinLnBrk="0" hangingPunct="1">
                        <a:lnSpc>
                          <a:spcPct val="100000"/>
                        </a:lnSpc>
                        <a:spcBef>
                          <a:spcPts val="0"/>
                        </a:spcBef>
                        <a:spcAft>
                          <a:spcPct val="0"/>
                        </a:spcAft>
                        <a:buClrTx/>
                        <a:buSzTx/>
                        <a:buFontTx/>
                        <a:buNone/>
                        <a:tabLst/>
                        <a:defRPr/>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No</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Yes</a:t>
                      </a:r>
                    </a:p>
                  </a:txBody>
                  <a:tcPr anchor="ctr"/>
                </a:tc>
                <a:tc>
                  <a:txBody>
                    <a:bodyPr/>
                    <a:lstStyle/>
                    <a:p>
                      <a:pPr marL="0" marR="0" lvl="0" indent="0" algn="ctr" defTabSz="4321175" rtl="0" eaLnBrk="1" fontAlgn="base" latinLnBrk="0" hangingPunct="1">
                        <a:lnSpc>
                          <a:spcPct val="100000"/>
                        </a:lnSpc>
                        <a:spcBef>
                          <a:spcPts val="0"/>
                        </a:spcBef>
                        <a:spcAft>
                          <a:spcPct val="0"/>
                        </a:spcAft>
                        <a:buClrTx/>
                        <a:buSzTx/>
                        <a:buFontTx/>
                        <a:buNone/>
                        <a:tabLst/>
                        <a:defRPr/>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Yes</a:t>
                      </a:r>
                    </a:p>
                  </a:txBody>
                  <a:tcPr anchor="ctr"/>
                </a:tc>
                <a:extLst>
                  <a:ext uri="{0D108BD9-81ED-4DB2-BD59-A6C34878D82A}">
                    <a16:rowId xmlns:a16="http://schemas.microsoft.com/office/drawing/2014/main" val="3542999943"/>
                  </a:ext>
                </a:extLst>
              </a:tr>
              <a:tr h="530027">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Cost</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a:t>
                      </a:r>
                      <a:r>
                        <a:rPr lang="en-US" altLang="zh-CN"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1</a:t>
                      </a: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5k(1 by 1)</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$150k(1 by 1)</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$40k(1 by 1)</a:t>
                      </a:r>
                    </a:p>
                  </a:txBody>
                  <a:tcPr anchor="ctr"/>
                </a:tc>
                <a:tc>
                  <a:txBody>
                    <a:bodyPr/>
                    <a:lstStyle/>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$14k (4x4 wide)</a:t>
                      </a:r>
                    </a:p>
                    <a:p>
                      <a:pPr marL="0" indent="0" algn="ctr" defTabSz="4321175" rtl="0" eaLnBrk="1" fontAlgn="base" hangingPunct="1">
                        <a:spcBef>
                          <a:spcPts val="0"/>
                        </a:spcBef>
                        <a:spcAft>
                          <a:spcPct val="0"/>
                        </a:spcAft>
                      </a:pPr>
                      <a:r>
                        <a:rPr lang="en-US" sz="2400" kern="1200" dirty="0">
                          <a:solidFill>
                            <a:schemeClr val="tx1">
                              <a:lumMod val="65000"/>
                              <a:lumOff val="35000"/>
                            </a:schemeClr>
                          </a:solidFill>
                          <a:latin typeface="Arial" panose="020B0604020202020204" pitchFamily="34" charset="0"/>
                          <a:ea typeface="宋体" pitchFamily="2" charset="-122"/>
                          <a:cs typeface="Arial" panose="020B0604020202020204" pitchFamily="34" charset="0"/>
                        </a:rPr>
                        <a:t>$3.8k (2x2 narrow)</a:t>
                      </a:r>
                    </a:p>
                  </a:txBody>
                  <a:tcPr anchor="ctr"/>
                </a:tc>
                <a:extLst>
                  <a:ext uri="{0D108BD9-81ED-4DB2-BD59-A6C34878D82A}">
                    <a16:rowId xmlns:a16="http://schemas.microsoft.com/office/drawing/2014/main" val="2318794895"/>
                  </a:ext>
                </a:extLst>
              </a:tr>
            </a:tbl>
          </a:graphicData>
        </a:graphic>
      </p:graphicFrame>
      <p:sp>
        <p:nvSpPr>
          <p:cNvPr id="11" name="Title 1">
            <a:extLst>
              <a:ext uri="{FF2B5EF4-FFF2-40B4-BE49-F238E27FC236}">
                <a16:creationId xmlns:a16="http://schemas.microsoft.com/office/drawing/2014/main" id="{0A30C48F-D3CF-4932-AADC-0FB824248C20}"/>
              </a:ext>
            </a:extLst>
          </p:cNvPr>
          <p:cNvSpPr>
            <a:spLocks noGrp="1"/>
          </p:cNvSpPr>
          <p:nvPr>
            <p:ph type="title"/>
          </p:nvPr>
        </p:nvSpPr>
        <p:spPr>
          <a:xfrm>
            <a:off x="1057044" y="46038"/>
            <a:ext cx="11024968" cy="1143000"/>
          </a:xfrm>
        </p:spPr>
        <p:txBody>
          <a:bodyPr/>
          <a:lstStyle/>
          <a:p>
            <a:r>
              <a:rPr lang="en-US" dirty="0"/>
              <a:t>Platform Comparison</a:t>
            </a:r>
          </a:p>
        </p:txBody>
      </p:sp>
      <p:sp>
        <p:nvSpPr>
          <p:cNvPr id="9" name="Slide Number Placeholder 17">
            <a:extLst>
              <a:ext uri="{FF2B5EF4-FFF2-40B4-BE49-F238E27FC236}">
                <a16:creationId xmlns:a16="http://schemas.microsoft.com/office/drawing/2014/main" id="{E017942D-9CB2-4AC1-9D6E-7A7619298EFE}"/>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31</a:t>
            </a:fld>
            <a:endParaRPr lang="en-US" dirty="0"/>
          </a:p>
        </p:txBody>
      </p:sp>
    </p:spTree>
    <p:extLst>
      <p:ext uri="{BB962C8B-B14F-4D97-AF65-F5344CB8AC3E}">
        <p14:creationId xmlns:p14="http://schemas.microsoft.com/office/powerpoint/2010/main" val="325911367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A61CE9-92C4-482B-9D77-6DB4A6611DCA}"/>
              </a:ext>
            </a:extLst>
          </p:cNvPr>
          <p:cNvSpPr>
            <a:spLocks noGrp="1"/>
          </p:cNvSpPr>
          <p:nvPr>
            <p:ph type="title"/>
          </p:nvPr>
        </p:nvSpPr>
        <p:spPr/>
        <p:txBody>
          <a:bodyPr/>
          <a:lstStyle/>
          <a:p>
            <a:r>
              <a:rPr lang="en-US" dirty="0"/>
              <a:t>Conclusion</a:t>
            </a:r>
          </a:p>
        </p:txBody>
      </p:sp>
      <p:sp>
        <p:nvSpPr>
          <p:cNvPr id="3" name="TextBox 4">
            <a:extLst>
              <a:ext uri="{FF2B5EF4-FFF2-40B4-BE49-F238E27FC236}">
                <a16:creationId xmlns:a16="http://schemas.microsoft.com/office/drawing/2014/main" id="{B1C6305B-B840-4139-835E-A54258193E03}"/>
              </a:ext>
            </a:extLst>
          </p:cNvPr>
          <p:cNvSpPr txBox="1"/>
          <p:nvPr/>
        </p:nvSpPr>
        <p:spPr>
          <a:xfrm>
            <a:off x="1057043" y="1400175"/>
            <a:ext cx="10377230" cy="1951496"/>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sz="2800" dirty="0">
                <a:latin typeface="Arial" panose="020B0604020202020204" pitchFamily="34" charset="0"/>
              </a:rPr>
              <a:t>T</a:t>
            </a:r>
            <a:r>
              <a:rPr lang="en-US" sz="2800" b="0" i="0" dirty="0">
                <a:effectLst/>
                <a:latin typeface="Arial" panose="020B0604020202020204" pitchFamily="34" charset="0"/>
              </a:rPr>
              <a:t>he first </a:t>
            </a:r>
            <a:r>
              <a:rPr lang="en-US" sz="2800" b="0" i="0" dirty="0" err="1">
                <a:effectLst/>
                <a:latin typeface="Arial" panose="020B0604020202020204" pitchFamily="34" charset="0"/>
              </a:rPr>
              <a:t>mmWave</a:t>
            </a:r>
            <a:r>
              <a:rPr lang="en-US" sz="2800" b="0" i="0" dirty="0">
                <a:effectLst/>
                <a:latin typeface="Arial" panose="020B0604020202020204" pitchFamily="34" charset="0"/>
              </a:rPr>
              <a:t> massive MIMO software radio</a:t>
            </a:r>
          </a:p>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Suitable for </a:t>
            </a:r>
            <a:r>
              <a:rPr lang="en-US" sz="2800" b="0" i="0" dirty="0" err="1">
                <a:effectLst/>
                <a:latin typeface="Arial" panose="020B0604020202020204" pitchFamily="34" charset="0"/>
              </a:rPr>
              <a:t>mmWave</a:t>
            </a:r>
            <a:r>
              <a:rPr lang="en-US" altLang="zh-CN" sz="2800" dirty="0">
                <a:latin typeface="Arial" panose="020B0604020202020204" pitchFamily="34" charset="0"/>
                <a:cs typeface="Arial" panose="020B0604020202020204" pitchFamily="34" charset="0"/>
              </a:rPr>
              <a:t> communication or sensing evaluation</a:t>
            </a:r>
          </a:p>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Open sourced and </a:t>
            </a:r>
            <a:r>
              <a:rPr lang="en-US" sz="2800" b="0" i="0" dirty="0">
                <a:effectLst/>
                <a:latin typeface="Arial" panose="020B0604020202020204" pitchFamily="34" charset="0"/>
              </a:rPr>
              <a:t>available to the broad research community</a:t>
            </a:r>
          </a:p>
        </p:txBody>
      </p:sp>
      <p:sp>
        <p:nvSpPr>
          <p:cNvPr id="4" name="Text Box 9">
            <a:extLst>
              <a:ext uri="{FF2B5EF4-FFF2-40B4-BE49-F238E27FC236}">
                <a16:creationId xmlns:a16="http://schemas.microsoft.com/office/drawing/2014/main" id="{B1ACB5DB-97DA-41AF-8E02-4BBB505B2611}"/>
              </a:ext>
            </a:extLst>
          </p:cNvPr>
          <p:cNvSpPr txBox="1">
            <a:spLocks noChangeArrowheads="1"/>
          </p:cNvSpPr>
          <p:nvPr/>
        </p:nvSpPr>
        <p:spPr bwMode="auto">
          <a:xfrm>
            <a:off x="1390447" y="3460256"/>
            <a:ext cx="9000908" cy="1384995"/>
          </a:xfrm>
          <a:prstGeom prst="rect">
            <a:avLst/>
          </a:prstGeom>
          <a:noFill/>
          <a:ln w="9525">
            <a:noFill/>
            <a:miter lim="800000"/>
            <a:headEnd/>
            <a:tailEnd/>
          </a:ln>
          <a:effectLst/>
        </p:spPr>
        <p:txBody>
          <a:bodyPr wrap="square" bIns="45720">
            <a:spAutoFit/>
          </a:bodyPr>
          <a:lstStyle/>
          <a:p>
            <a:pPr marL="342900" indent="-342900">
              <a:spcBef>
                <a:spcPct val="50000"/>
              </a:spcBef>
              <a:buClr>
                <a:srgbClr val="0000CC"/>
              </a:buClr>
              <a:buSzPct val="130000"/>
              <a:buFont typeface="Arial" panose="020B0604020202020204" pitchFamily="34" charset="0"/>
              <a:buChar char="•"/>
              <a:defRPr/>
            </a:pPr>
            <a:r>
              <a:rPr lang="en-US" altLang="zh-CN" sz="2400" dirty="0">
                <a:latin typeface="Arial" pitchFamily="34" charset="0"/>
                <a:cs typeface="Arial" pitchFamily="34" charset="0"/>
              </a:rPr>
              <a:t>Open source hardware and software: </a:t>
            </a:r>
            <a:r>
              <a:rPr lang="en-US" altLang="zh-CN" sz="2400" dirty="0">
                <a:latin typeface="Arial" pitchFamily="34" charset="0"/>
                <a:cs typeface="Arial" pitchFamily="34" charset="0"/>
                <a:hlinkClick r:id="rId3"/>
              </a:rPr>
              <a:t>http://m3.ucsd.edu/sdr</a:t>
            </a:r>
            <a:r>
              <a:rPr lang="en-US" altLang="zh-CN" sz="2400" dirty="0">
                <a:latin typeface="Arial" pitchFamily="34" charset="0"/>
                <a:cs typeface="Arial" pitchFamily="34" charset="0"/>
              </a:rPr>
              <a:t>   </a:t>
            </a:r>
          </a:p>
          <a:p>
            <a:pPr marL="342900" indent="-342900">
              <a:spcBef>
                <a:spcPct val="50000"/>
              </a:spcBef>
              <a:buClr>
                <a:srgbClr val="0000CC"/>
              </a:buClr>
              <a:buSzPct val="130000"/>
              <a:buFont typeface="Arial" panose="020B0604020202020204" pitchFamily="34" charset="0"/>
              <a:buChar char="•"/>
              <a:defRPr/>
            </a:pPr>
            <a:r>
              <a:rPr lang="en-US" altLang="zh-CN" sz="2400" dirty="0">
                <a:latin typeface="Arial" pitchFamily="34" charset="0"/>
                <a:cs typeface="Arial" pitchFamily="34" charset="0"/>
              </a:rPr>
              <a:t>We are distributing M-Cube replicas to the research community. Contact us if you are interested!</a:t>
            </a:r>
          </a:p>
        </p:txBody>
      </p:sp>
      <p:sp>
        <p:nvSpPr>
          <p:cNvPr id="5" name="Slide Number Placeholder 17">
            <a:extLst>
              <a:ext uri="{FF2B5EF4-FFF2-40B4-BE49-F238E27FC236}">
                <a16:creationId xmlns:a16="http://schemas.microsoft.com/office/drawing/2014/main" id="{7AFF4D96-D3C9-4322-9F1A-BDF24AFFF826}"/>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32</a:t>
            </a:fld>
            <a:endParaRPr lang="en-US" dirty="0"/>
          </a:p>
        </p:txBody>
      </p:sp>
    </p:spTree>
    <p:extLst>
      <p:ext uri="{BB962C8B-B14F-4D97-AF65-F5344CB8AC3E}">
        <p14:creationId xmlns:p14="http://schemas.microsoft.com/office/powerpoint/2010/main" val="52889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a:extLst>
              <a:ext uri="{FF2B5EF4-FFF2-40B4-BE49-F238E27FC236}">
                <a16:creationId xmlns:a16="http://schemas.microsoft.com/office/drawing/2014/main" id="{3635D111-8FDD-425B-B7FA-308219D990D7}"/>
              </a:ext>
            </a:extLst>
          </p:cNvPr>
          <p:cNvSpPr txBox="1">
            <a:spLocks noChangeArrowheads="1"/>
          </p:cNvSpPr>
          <p:nvPr/>
        </p:nvSpPr>
        <p:spPr bwMode="auto">
          <a:xfrm>
            <a:off x="1447800" y="1789685"/>
            <a:ext cx="9144000" cy="1107996"/>
          </a:xfrm>
          <a:prstGeom prst="rect">
            <a:avLst/>
          </a:prstGeom>
          <a:noFill/>
          <a:ln w="9525">
            <a:noFill/>
            <a:miter lim="800000"/>
            <a:headEnd/>
            <a:tailEnd/>
          </a:ln>
          <a:effectLst/>
        </p:spPr>
        <p:txBody>
          <a:bodyPr wrap="square">
            <a:spAutoFit/>
          </a:bodyPr>
          <a:lstStyle/>
          <a:p>
            <a:pPr algn="ctr">
              <a:spcBef>
                <a:spcPct val="50000"/>
              </a:spcBef>
              <a:defRPr/>
            </a:pPr>
            <a:r>
              <a:rPr lang="en-US" altLang="zh-CN" sz="6600" dirty="0">
                <a:solidFill>
                  <a:srgbClr val="0000CC"/>
                </a:solidFill>
                <a:effectLst>
                  <a:outerShdw blurRad="38100" dist="38100" dir="2700000" algn="tl">
                    <a:srgbClr val="C0C0C0"/>
                  </a:outerShdw>
                </a:effectLst>
                <a:latin typeface="Comic Sans MS" panose="030F0702030302020204" pitchFamily="66" charset="0"/>
                <a:cs typeface="Arial" pitchFamily="34" charset="0"/>
              </a:rPr>
              <a:t>Thanks!</a:t>
            </a:r>
          </a:p>
        </p:txBody>
      </p:sp>
      <p:sp>
        <p:nvSpPr>
          <p:cNvPr id="4" name="TextBox 3">
            <a:extLst>
              <a:ext uri="{FF2B5EF4-FFF2-40B4-BE49-F238E27FC236}">
                <a16:creationId xmlns:a16="http://schemas.microsoft.com/office/drawing/2014/main" id="{8D9D3B4B-4205-4D21-AD04-DE71F4DB2C60}"/>
              </a:ext>
            </a:extLst>
          </p:cNvPr>
          <p:cNvSpPr txBox="1"/>
          <p:nvPr/>
        </p:nvSpPr>
        <p:spPr>
          <a:xfrm>
            <a:off x="4011539" y="3246470"/>
            <a:ext cx="4016523" cy="461665"/>
          </a:xfrm>
          <a:prstGeom prst="rect">
            <a:avLst/>
          </a:prstGeom>
          <a:noFill/>
        </p:spPr>
        <p:txBody>
          <a:bodyPr wrap="square">
            <a:spAutoFit/>
          </a:bodyPr>
          <a:lstStyle/>
          <a:p>
            <a:pPr algn="ctr"/>
            <a:r>
              <a:rPr lang="en-US" altLang="zh-CN" sz="2400" dirty="0">
                <a:latin typeface="Arial" pitchFamily="34" charset="0"/>
                <a:cs typeface="Arial" pitchFamily="34" charset="0"/>
                <a:hlinkClick r:id="rId2"/>
              </a:rPr>
              <a:t>http://renjiezhao.github.io</a:t>
            </a:r>
            <a:r>
              <a:rPr lang="en-US" altLang="zh-CN" sz="2400" dirty="0">
                <a:latin typeface="Arial" pitchFamily="34" charset="0"/>
                <a:cs typeface="Arial" pitchFamily="34" charset="0"/>
              </a:rPr>
              <a:t> </a:t>
            </a:r>
            <a:endParaRPr lang="en-US" sz="2400" dirty="0"/>
          </a:p>
        </p:txBody>
      </p:sp>
    </p:spTree>
    <p:extLst>
      <p:ext uri="{BB962C8B-B14F-4D97-AF65-F5344CB8AC3E}">
        <p14:creationId xmlns:p14="http://schemas.microsoft.com/office/powerpoint/2010/main" val="6757831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AD496B-54ED-4433-88FA-818211B71A93}"/>
              </a:ext>
            </a:extLst>
          </p:cNvPr>
          <p:cNvSpPr>
            <a:spLocks noGrp="1"/>
          </p:cNvSpPr>
          <p:nvPr>
            <p:ph type="title"/>
          </p:nvPr>
        </p:nvSpPr>
        <p:spPr/>
        <p:txBody>
          <a:bodyPr/>
          <a:lstStyle/>
          <a:p>
            <a:r>
              <a:rPr lang="en-US" dirty="0"/>
              <a:t>SDR Architecture and Requirements</a:t>
            </a:r>
          </a:p>
        </p:txBody>
      </p:sp>
      <p:sp>
        <p:nvSpPr>
          <p:cNvPr id="6" name="矩形 5">
            <a:extLst>
              <a:ext uri="{FF2B5EF4-FFF2-40B4-BE49-F238E27FC236}">
                <a16:creationId xmlns:a16="http://schemas.microsoft.com/office/drawing/2014/main" id="{EE7A5DA6-61AF-4ADC-B33B-0460F57F23A9}"/>
              </a:ext>
            </a:extLst>
          </p:cNvPr>
          <p:cNvSpPr/>
          <p:nvPr/>
        </p:nvSpPr>
        <p:spPr>
          <a:xfrm>
            <a:off x="1237914" y="4539283"/>
            <a:ext cx="3685689" cy="1477328"/>
          </a:xfrm>
          <a:prstGeom prst="rect">
            <a:avLst/>
          </a:prstGeom>
        </p:spPr>
        <p:txBody>
          <a:bodyPr wrap="none">
            <a:spAutoFit/>
          </a:bodyPr>
          <a:lstStyle/>
          <a:p>
            <a:r>
              <a:rPr lang="en-US" dirty="0">
                <a:latin typeface="Arial" panose="020B0604020202020204" pitchFamily="34" charset="0"/>
                <a:cs typeface="Arial" panose="020B0604020202020204" pitchFamily="34" charset="0"/>
              </a:rPr>
              <a:t>Wideband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Following mole’s law</a:t>
            </a:r>
          </a:p>
          <a:p>
            <a:r>
              <a:rPr lang="en-US" dirty="0">
                <a:latin typeface="Arial" panose="020B0604020202020204" pitchFamily="34" charset="0"/>
                <a:cs typeface="Arial" panose="020B0604020202020204" pitchFamily="34" charset="0"/>
              </a:rPr>
              <a:t>GHz ADC/DAC cost reducing</a:t>
            </a:r>
          </a:p>
          <a:p>
            <a:r>
              <a:rPr lang="en-US" dirty="0">
                <a:latin typeface="Arial" panose="020B0604020202020204" pitchFamily="34" charset="0"/>
                <a:cs typeface="Arial" panose="020B0604020202020204" pitchFamily="34" charset="0"/>
              </a:rPr>
              <a:t>FPGA integrated </a:t>
            </a:r>
            <a:r>
              <a:rPr lang="en-US" dirty="0" err="1">
                <a:latin typeface="Arial" panose="020B0604020202020204" pitchFamily="34" charset="0"/>
                <a:cs typeface="Arial" panose="020B0604020202020204" pitchFamily="34" charset="0"/>
              </a:rPr>
              <a:t>RFSoC</a:t>
            </a:r>
            <a:r>
              <a:rPr 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available</a:t>
            </a:r>
          </a:p>
        </p:txBody>
      </p:sp>
      <p:pic>
        <p:nvPicPr>
          <p:cNvPr id="8" name="图片 7">
            <a:extLst>
              <a:ext uri="{FF2B5EF4-FFF2-40B4-BE49-F238E27FC236}">
                <a16:creationId xmlns:a16="http://schemas.microsoft.com/office/drawing/2014/main" id="{53769394-7B1C-44B1-A1C2-89EA18C40630}"/>
              </a:ext>
            </a:extLst>
          </p:cNvPr>
          <p:cNvPicPr>
            <a:picLocks noChangeAspect="1"/>
          </p:cNvPicPr>
          <p:nvPr/>
        </p:nvPicPr>
        <p:blipFill>
          <a:blip r:embed="rId3"/>
          <a:stretch>
            <a:fillRect/>
          </a:stretch>
        </p:blipFill>
        <p:spPr>
          <a:xfrm>
            <a:off x="3623177" y="1345181"/>
            <a:ext cx="4945645" cy="3019907"/>
          </a:xfrm>
          <a:prstGeom prst="rect">
            <a:avLst/>
          </a:prstGeom>
        </p:spPr>
      </p:pic>
      <p:sp>
        <p:nvSpPr>
          <p:cNvPr id="9" name="矩形 8">
            <a:extLst>
              <a:ext uri="{FF2B5EF4-FFF2-40B4-BE49-F238E27FC236}">
                <a16:creationId xmlns:a16="http://schemas.microsoft.com/office/drawing/2014/main" id="{64546384-6BF4-4C36-BAA7-6EE18FFADC67}"/>
              </a:ext>
            </a:extLst>
          </p:cNvPr>
          <p:cNvSpPr/>
          <p:nvPr/>
        </p:nvSpPr>
        <p:spPr>
          <a:xfrm>
            <a:off x="9391939" y="2118918"/>
            <a:ext cx="1992853" cy="1200329"/>
          </a:xfrm>
          <a:prstGeom prst="rect">
            <a:avLst/>
          </a:prstGeom>
        </p:spPr>
        <p:txBody>
          <a:bodyPr wrap="none">
            <a:spAutoFit/>
          </a:bodyPr>
          <a:lstStyle/>
          <a:p>
            <a:r>
              <a:rPr lang="en-US" dirty="0">
                <a:latin typeface="Arial" panose="020B0604020202020204" pitchFamily="34" charset="0"/>
                <a:cs typeface="Arial" panose="020B0604020202020204" pitchFamily="34" charset="0"/>
              </a:rPr>
              <a:t>Phased array</a:t>
            </a:r>
          </a:p>
          <a:p>
            <a:r>
              <a:rPr lang="en-US" dirty="0">
                <a:latin typeface="Arial" panose="020B0604020202020204" pitchFamily="34" charset="0"/>
                <a:cs typeface="Arial" panose="020B0604020202020204" pitchFamily="34" charset="0"/>
              </a:rPr>
              <a:t>MIMO compatible</a:t>
            </a:r>
          </a:p>
          <a:p>
            <a:endParaRPr lang="en-US" dirty="0">
              <a:latin typeface="Arial" panose="020B060402020202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36295472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594182" cy="1143000"/>
          </a:xfrm>
        </p:spPr>
        <p:txBody>
          <a:bodyPr/>
          <a:lstStyle/>
          <a:p>
            <a:r>
              <a:rPr lang="en-US" dirty="0"/>
              <a:t>Overview</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35</a:t>
            </a:fld>
            <a:endParaRPr lang="en-US" dirty="0"/>
          </a:p>
        </p:txBody>
      </p:sp>
      <p:pic>
        <p:nvPicPr>
          <p:cNvPr id="3" name="图片 2">
            <a:extLst>
              <a:ext uri="{FF2B5EF4-FFF2-40B4-BE49-F238E27FC236}">
                <a16:creationId xmlns:a16="http://schemas.microsoft.com/office/drawing/2014/main" id="{38BA1EA7-C913-4D69-80E7-96D71404E803}"/>
              </a:ext>
            </a:extLst>
          </p:cNvPr>
          <p:cNvPicPr>
            <a:picLocks noChangeAspect="1"/>
          </p:cNvPicPr>
          <p:nvPr/>
        </p:nvPicPr>
        <p:blipFill>
          <a:blip r:embed="rId3"/>
          <a:stretch>
            <a:fillRect/>
          </a:stretch>
        </p:blipFill>
        <p:spPr>
          <a:xfrm>
            <a:off x="746629" y="1526901"/>
            <a:ext cx="10821979" cy="4323293"/>
          </a:xfrm>
          <a:prstGeom prst="rect">
            <a:avLst/>
          </a:prstGeom>
        </p:spPr>
      </p:pic>
    </p:spTree>
    <p:extLst>
      <p:ext uri="{BB962C8B-B14F-4D97-AF65-F5344CB8AC3E}">
        <p14:creationId xmlns:p14="http://schemas.microsoft.com/office/powerpoint/2010/main" val="9721174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9D871A-B97C-43E7-AFF6-B4A3CFC6D142}"/>
              </a:ext>
            </a:extLst>
          </p:cNvPr>
          <p:cNvSpPr>
            <a:spLocks noGrp="1"/>
          </p:cNvSpPr>
          <p:nvPr>
            <p:ph type="title"/>
          </p:nvPr>
        </p:nvSpPr>
        <p:spPr/>
        <p:txBody>
          <a:bodyPr/>
          <a:lstStyle/>
          <a:p>
            <a:r>
              <a:rPr lang="en-US" altLang="zh-CN" dirty="0"/>
              <a:t>Evaluation – </a:t>
            </a:r>
            <a:r>
              <a:rPr lang="en-US" dirty="0"/>
              <a:t>Different BPU</a:t>
            </a:r>
          </a:p>
        </p:txBody>
      </p:sp>
      <p:graphicFrame>
        <p:nvGraphicFramePr>
          <p:cNvPr id="4" name="表格 4">
            <a:extLst>
              <a:ext uri="{FF2B5EF4-FFF2-40B4-BE49-F238E27FC236}">
                <a16:creationId xmlns:a16="http://schemas.microsoft.com/office/drawing/2014/main" id="{05D726DF-96D2-4026-9F85-6035BD4CBBCD}"/>
              </a:ext>
            </a:extLst>
          </p:cNvPr>
          <p:cNvGraphicFramePr>
            <a:graphicFrameLocks noGrp="1"/>
          </p:cNvGraphicFramePr>
          <p:nvPr/>
        </p:nvGraphicFramePr>
        <p:xfrm>
          <a:off x="214562" y="2483518"/>
          <a:ext cx="11762876" cy="3199128"/>
        </p:xfrm>
        <a:graphic>
          <a:graphicData uri="http://schemas.openxmlformats.org/drawingml/2006/table">
            <a:tbl>
              <a:tblPr firstRow="1" bandRow="1">
                <a:tableStyleId>{5940675A-B579-460E-94D1-54222C63F5DA}</a:tableStyleId>
              </a:tblPr>
              <a:tblGrid>
                <a:gridCol w="1580148">
                  <a:extLst>
                    <a:ext uri="{9D8B030D-6E8A-4147-A177-3AD203B41FA5}">
                      <a16:colId xmlns:a16="http://schemas.microsoft.com/office/drawing/2014/main" val="2162944246"/>
                    </a:ext>
                  </a:extLst>
                </a:gridCol>
                <a:gridCol w="1580148">
                  <a:extLst>
                    <a:ext uri="{9D8B030D-6E8A-4147-A177-3AD203B41FA5}">
                      <a16:colId xmlns:a16="http://schemas.microsoft.com/office/drawing/2014/main" val="1973895877"/>
                    </a:ext>
                  </a:extLst>
                </a:gridCol>
                <a:gridCol w="1720516">
                  <a:extLst>
                    <a:ext uri="{9D8B030D-6E8A-4147-A177-3AD203B41FA5}">
                      <a16:colId xmlns:a16="http://schemas.microsoft.com/office/drawing/2014/main" val="1740654105"/>
                    </a:ext>
                  </a:extLst>
                </a:gridCol>
                <a:gridCol w="1720516">
                  <a:extLst>
                    <a:ext uri="{9D8B030D-6E8A-4147-A177-3AD203B41FA5}">
                      <a16:colId xmlns:a16="http://schemas.microsoft.com/office/drawing/2014/main" val="478738282"/>
                    </a:ext>
                  </a:extLst>
                </a:gridCol>
                <a:gridCol w="1720516">
                  <a:extLst>
                    <a:ext uri="{9D8B030D-6E8A-4147-A177-3AD203B41FA5}">
                      <a16:colId xmlns:a16="http://schemas.microsoft.com/office/drawing/2014/main" val="830881079"/>
                    </a:ext>
                  </a:extLst>
                </a:gridCol>
                <a:gridCol w="1720516">
                  <a:extLst>
                    <a:ext uri="{9D8B030D-6E8A-4147-A177-3AD203B41FA5}">
                      <a16:colId xmlns:a16="http://schemas.microsoft.com/office/drawing/2014/main" val="1130266424"/>
                    </a:ext>
                  </a:extLst>
                </a:gridCol>
                <a:gridCol w="1720516">
                  <a:extLst>
                    <a:ext uri="{9D8B030D-6E8A-4147-A177-3AD203B41FA5}">
                      <a16:colId xmlns:a16="http://schemas.microsoft.com/office/drawing/2014/main" val="1216431135"/>
                    </a:ext>
                  </a:extLst>
                </a:gridCol>
              </a:tblGrid>
              <a:tr h="533188">
                <a:tc gridSpan="2">
                  <a:txBody>
                    <a:bodyPr/>
                    <a:lstStyle/>
                    <a:p>
                      <a:pPr algn="ctr"/>
                      <a:endParaRPr lang="en-US" sz="2800" dirty="0"/>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gridSpan="3">
                  <a:txBody>
                    <a:bodyPr/>
                    <a:lstStyle/>
                    <a:p>
                      <a:pPr algn="ctr"/>
                      <a:r>
                        <a:rPr lang="en-US" sz="2800" dirty="0"/>
                        <a:t>Heterodyne</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2800" dirty="0"/>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2800" dirty="0"/>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2800" dirty="0"/>
                        <a:t>Homodyne</a:t>
                      </a:r>
                    </a:p>
                  </a:txBody>
                  <a:tcPr anchor="ctr">
                    <a:lnL w="28575"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2800" dirty="0"/>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26861332"/>
                  </a:ext>
                </a:extLst>
              </a:tr>
              <a:tr h="533188">
                <a:tc gridSpan="2">
                  <a:txBody>
                    <a:bodyPr/>
                    <a:lstStyle/>
                    <a:p>
                      <a:pPr algn="ctr"/>
                      <a:r>
                        <a:rPr lang="en-US" sz="2800" dirty="0"/>
                        <a:t>BPU device</a:t>
                      </a:r>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2800" dirty="0"/>
                        <a:t>N310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B210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WARP</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FMC150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FMCDAQ2</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00463454"/>
                  </a:ext>
                </a:extLst>
              </a:tr>
              <a:tr h="533188">
                <a:tc gridSpan="2">
                  <a:txBody>
                    <a:bodyPr/>
                    <a:lstStyle/>
                    <a:p>
                      <a:pPr algn="ctr"/>
                      <a:r>
                        <a:rPr lang="en-US" sz="2800" dirty="0"/>
                        <a:t>Bandwidth (MHz)</a:t>
                      </a:r>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2800" dirty="0"/>
                        <a:t>62.5</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30.72</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20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20</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500</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681771"/>
                  </a:ext>
                </a:extLst>
              </a:tr>
              <a:tr h="533188">
                <a:tc gridSpan="2">
                  <a:txBody>
                    <a:bodyPr/>
                    <a:lstStyle/>
                    <a:p>
                      <a:pPr algn="ctr"/>
                      <a:r>
                        <a:rPr lang="en-US" sz="2800" dirty="0"/>
                        <a:t>Loopback SNR (</a:t>
                      </a:r>
                      <a:r>
                        <a:rPr lang="en-US" altLang="zh-CN" sz="2800" dirty="0"/>
                        <a:t>dB</a:t>
                      </a:r>
                      <a:r>
                        <a:rPr lang="en-US" sz="2800" dirty="0"/>
                        <a:t>)</a:t>
                      </a:r>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a:txBody>
                    <a:bodyPr/>
                    <a:lstStyle/>
                    <a:p>
                      <a:pPr algn="ctr"/>
                      <a:r>
                        <a:rPr lang="en-US" sz="2800" dirty="0"/>
                        <a:t>42.2</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34.7</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29.3</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34.4</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33.4</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75283181"/>
                  </a:ext>
                </a:extLst>
              </a:tr>
              <a:tr h="533188">
                <a:tc rowSpan="2">
                  <a:txBody>
                    <a:bodyPr/>
                    <a:lstStyle/>
                    <a:p>
                      <a:pPr algn="ctr"/>
                      <a:r>
                        <a:rPr lang="en-US" sz="2800" dirty="0"/>
                        <a:t>OTA SNR (dB)</a:t>
                      </a:r>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64 </a:t>
                      </a:r>
                      <a:r>
                        <a:rPr lang="en-US" altLang="zh-CN" sz="2800" dirty="0"/>
                        <a:t>FFT</a:t>
                      </a:r>
                      <a:endParaRPr lang="en-US" sz="2800" dirty="0"/>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18.3</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17.2</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10.1</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err="1"/>
                        <a:t>NaN</a:t>
                      </a:r>
                      <a:endParaRPr lang="en-US" sz="2800" dirty="0"/>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19.0</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79120306"/>
                  </a:ext>
                </a:extLst>
              </a:tr>
              <a:tr h="533188">
                <a:tc vMerge="1">
                  <a:txBody>
                    <a:bodyPr/>
                    <a:lstStyle/>
                    <a:p>
                      <a:pPr algn="ctr"/>
                      <a:endParaRPr lang="en-US" sz="2800" dirty="0"/>
                    </a:p>
                  </a:txBody>
                  <a:tcPr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16 FFT</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12.5</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10.5</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13.8</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9.2</a:t>
                      </a:r>
                    </a:p>
                  </a:txBody>
                  <a:tcPr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800" dirty="0"/>
                        <a:t>16.6</a:t>
                      </a:r>
                    </a:p>
                  </a:txBody>
                  <a:tcPr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49805524"/>
                  </a:ext>
                </a:extLst>
              </a:tr>
            </a:tbl>
          </a:graphicData>
        </a:graphic>
      </p:graphicFrame>
      <p:sp>
        <p:nvSpPr>
          <p:cNvPr id="8" name="Slide Number Placeholder 17">
            <a:extLst>
              <a:ext uri="{FF2B5EF4-FFF2-40B4-BE49-F238E27FC236}">
                <a16:creationId xmlns:a16="http://schemas.microsoft.com/office/drawing/2014/main" id="{E456E1E0-6195-4770-93A6-322A95E59B02}"/>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36</a:t>
            </a:fld>
            <a:endParaRPr lang="en-US" dirty="0"/>
          </a:p>
        </p:txBody>
      </p:sp>
      <p:sp>
        <p:nvSpPr>
          <p:cNvPr id="5" name="TextBox 4">
            <a:extLst>
              <a:ext uri="{FF2B5EF4-FFF2-40B4-BE49-F238E27FC236}">
                <a16:creationId xmlns:a16="http://schemas.microsoft.com/office/drawing/2014/main" id="{264307EF-6E60-4FF5-893A-A6FDFECE6EED}"/>
              </a:ext>
            </a:extLst>
          </p:cNvPr>
          <p:cNvSpPr txBox="1"/>
          <p:nvPr/>
        </p:nvSpPr>
        <p:spPr>
          <a:xfrm>
            <a:off x="1273820" y="1331689"/>
            <a:ext cx="8365480"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altLang="zh-CN" sz="2600" dirty="0">
                <a:latin typeface="Arial" panose="020B0604020202020204" pitchFamily="34" charset="0"/>
                <a:cs typeface="Arial" panose="020B0604020202020204" pitchFamily="34" charset="0"/>
              </a:rPr>
              <a:t>Influence of different sampling frequency</a:t>
            </a:r>
            <a:endParaRPr lang="en-US" sz="2600" dirty="0">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D5B85C71-AD0D-4D1F-BB29-9FC8B7AE39B6}"/>
              </a:ext>
            </a:extLst>
          </p:cNvPr>
          <p:cNvSpPr/>
          <p:nvPr/>
        </p:nvSpPr>
        <p:spPr>
          <a:xfrm>
            <a:off x="1921267" y="4695290"/>
            <a:ext cx="9914562" cy="904126"/>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矩形 5">
            <a:extLst>
              <a:ext uri="{FF2B5EF4-FFF2-40B4-BE49-F238E27FC236}">
                <a16:creationId xmlns:a16="http://schemas.microsoft.com/office/drawing/2014/main" id="{6404E9A0-BF09-4BDA-8485-58C1ED7595A8}"/>
              </a:ext>
            </a:extLst>
          </p:cNvPr>
          <p:cNvSpPr/>
          <p:nvPr/>
        </p:nvSpPr>
        <p:spPr>
          <a:xfrm>
            <a:off x="756954" y="6047343"/>
            <a:ext cx="3615733" cy="461665"/>
          </a:xfrm>
          <a:prstGeom prst="rect">
            <a:avLst/>
          </a:prstGeom>
        </p:spPr>
        <p:txBody>
          <a:bodyPr wrap="none">
            <a:spAutoFit/>
          </a:bodyPr>
          <a:lstStyle/>
          <a:p>
            <a:pPr algn="ctr"/>
            <a:r>
              <a:rPr lang="en-US" sz="2400" dirty="0">
                <a:latin typeface="LinLibertineT"/>
              </a:rPr>
              <a:t>4</a:t>
            </a:r>
            <a:r>
              <a:rPr lang="en-US" sz="2400" dirty="0">
                <a:latin typeface="txsys"/>
              </a:rPr>
              <a:t>× </a:t>
            </a:r>
            <a:r>
              <a:rPr lang="en-US" sz="2400" dirty="0">
                <a:latin typeface="LinLibertineT"/>
              </a:rPr>
              <a:t>wider subcarrier spacing</a:t>
            </a:r>
            <a:endParaRPr lang="en-US" sz="2400" dirty="0"/>
          </a:p>
        </p:txBody>
      </p:sp>
      <p:cxnSp>
        <p:nvCxnSpPr>
          <p:cNvPr id="9" name="直接箭头连接符 8">
            <a:extLst>
              <a:ext uri="{FF2B5EF4-FFF2-40B4-BE49-F238E27FC236}">
                <a16:creationId xmlns:a16="http://schemas.microsoft.com/office/drawing/2014/main" id="{962F3D67-629E-458E-B31E-DC8D23492E18}"/>
              </a:ext>
            </a:extLst>
          </p:cNvPr>
          <p:cNvCxnSpPr>
            <a:cxnSpLocks/>
            <a:stCxn id="6" idx="0"/>
          </p:cNvCxnSpPr>
          <p:nvPr/>
        </p:nvCxnSpPr>
        <p:spPr>
          <a:xfrm flipV="1">
            <a:off x="2564821" y="5682647"/>
            <a:ext cx="0" cy="36469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3" name="矩形 12">
            <a:extLst>
              <a:ext uri="{FF2B5EF4-FFF2-40B4-BE49-F238E27FC236}">
                <a16:creationId xmlns:a16="http://schemas.microsoft.com/office/drawing/2014/main" id="{BF33DE28-8A3C-45D6-9E7C-63E01F71FBC9}"/>
              </a:ext>
            </a:extLst>
          </p:cNvPr>
          <p:cNvSpPr/>
          <p:nvPr/>
        </p:nvSpPr>
        <p:spPr>
          <a:xfrm>
            <a:off x="214562" y="4144108"/>
            <a:ext cx="11762876" cy="1538537"/>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6462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0987472" cy="1143000"/>
          </a:xfrm>
        </p:spPr>
        <p:txBody>
          <a:bodyPr/>
          <a:lstStyle/>
          <a:p>
            <a:r>
              <a:rPr lang="en-US" dirty="0"/>
              <a:t>Control C</a:t>
            </a:r>
            <a:r>
              <a:rPr lang="en-US" altLang="zh-CN" dirty="0"/>
              <a:t>ommand Signal</a:t>
            </a:r>
            <a:endParaRPr lang="en-US" dirty="0"/>
          </a:p>
        </p:txBody>
      </p:sp>
      <p:sp>
        <p:nvSpPr>
          <p:cNvPr id="18" name="Slide Number Placeholder 17"/>
          <p:cNvSpPr>
            <a:spLocks noGrp="1"/>
          </p:cNvSpPr>
          <p:nvPr>
            <p:ph type="sldNum" sz="quarter" idx="12"/>
          </p:nvPr>
        </p:nvSpPr>
        <p:spPr/>
        <p:txBody>
          <a:bodyPr/>
          <a:lstStyle/>
          <a:p>
            <a:fld id="{9E617D81-C3C2-4942-A81E-0DE90F43241E}" type="slidenum">
              <a:rPr lang="en-US" smtClean="0"/>
              <a:pPr/>
              <a:t>37</a:t>
            </a:fld>
            <a:endParaRPr lang="en-US" dirty="0"/>
          </a:p>
        </p:txBody>
      </p:sp>
      <p:sp>
        <p:nvSpPr>
          <p:cNvPr id="42" name="TextBox 4">
            <a:extLst>
              <a:ext uri="{FF2B5EF4-FFF2-40B4-BE49-F238E27FC236}">
                <a16:creationId xmlns:a16="http://schemas.microsoft.com/office/drawing/2014/main" id="{643E2C34-3791-40F4-ABD4-F3D266AAA95D}"/>
              </a:ext>
            </a:extLst>
          </p:cNvPr>
          <p:cNvSpPr txBox="1"/>
          <p:nvPr/>
        </p:nvSpPr>
        <p:spPr>
          <a:xfrm>
            <a:off x="1057044" y="1295400"/>
            <a:ext cx="9763356" cy="1305165"/>
          </a:xfrm>
          <a:prstGeom prst="rect">
            <a:avLst/>
          </a:prstGeom>
          <a:noFill/>
        </p:spPr>
        <p:txBody>
          <a:bodyPr wrap="square" rtlCol="0">
            <a:spAutoFit/>
          </a:bodyPr>
          <a:lstStyle/>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Capture and analyze the command</a:t>
            </a:r>
          </a:p>
          <a:p>
            <a:pPr marL="342900" indent="-342900">
              <a:lnSpc>
                <a:spcPct val="150000"/>
              </a:lnSpc>
              <a:buClr>
                <a:srgbClr val="0000CC"/>
              </a:buClr>
              <a:buFont typeface="Wingdings" panose="05000000000000000000" pitchFamily="2" charset="2"/>
              <a:buChar char="Ø"/>
            </a:pPr>
            <a:r>
              <a:rPr lang="en-US" altLang="zh-CN" sz="2800" dirty="0">
                <a:latin typeface="Arial" panose="020B0604020202020204" pitchFamily="34" charset="0"/>
                <a:cs typeface="Arial" panose="020B0604020202020204" pitchFamily="34" charset="0"/>
              </a:rPr>
              <a:t>Reproduce by control FPGA</a:t>
            </a:r>
          </a:p>
        </p:txBody>
      </p:sp>
      <p:grpSp>
        <p:nvGrpSpPr>
          <p:cNvPr id="77" name="组合 76">
            <a:extLst>
              <a:ext uri="{FF2B5EF4-FFF2-40B4-BE49-F238E27FC236}">
                <a16:creationId xmlns:a16="http://schemas.microsoft.com/office/drawing/2014/main" id="{F33EBE2C-1047-424E-B7B1-54D7FF1D542C}"/>
              </a:ext>
            </a:extLst>
          </p:cNvPr>
          <p:cNvGrpSpPr/>
          <p:nvPr/>
        </p:nvGrpSpPr>
        <p:grpSpPr>
          <a:xfrm>
            <a:off x="0" y="2983996"/>
            <a:ext cx="12151852" cy="3432679"/>
            <a:chOff x="20074" y="3261064"/>
            <a:chExt cx="12151852" cy="3432679"/>
          </a:xfrm>
        </p:grpSpPr>
        <p:sp>
          <p:nvSpPr>
            <p:cNvPr id="43" name="矩形 42">
              <a:extLst>
                <a:ext uri="{FF2B5EF4-FFF2-40B4-BE49-F238E27FC236}">
                  <a16:creationId xmlns:a16="http://schemas.microsoft.com/office/drawing/2014/main" id="{F3EA0451-88D7-43E4-9530-B05A564B80A8}"/>
                </a:ext>
              </a:extLst>
            </p:cNvPr>
            <p:cNvSpPr/>
            <p:nvPr/>
          </p:nvSpPr>
          <p:spPr>
            <a:xfrm>
              <a:off x="2228799" y="3878827"/>
              <a:ext cx="348172" cy="523348"/>
            </a:xfrm>
            <a:prstGeom prst="rect">
              <a:avLst/>
            </a:prstGeom>
          </p:spPr>
          <p:txBody>
            <a:bodyPr wrap="square">
              <a:spAutoFit/>
            </a:bodyPr>
            <a:lstStyle/>
            <a:p>
              <a:r>
                <a:rPr lang="en-US" sz="2801" b="1" spc="-150" dirty="0">
                  <a:cs typeface="Arial" panose="020B0604020202020204" pitchFamily="34" charset="0"/>
                </a:rPr>
                <a:t>1</a:t>
              </a:r>
            </a:p>
          </p:txBody>
        </p:sp>
        <p:sp>
          <p:nvSpPr>
            <p:cNvPr id="44" name="矩形 43">
              <a:extLst>
                <a:ext uri="{FF2B5EF4-FFF2-40B4-BE49-F238E27FC236}">
                  <a16:creationId xmlns:a16="http://schemas.microsoft.com/office/drawing/2014/main" id="{D4D62225-D237-4FAD-B502-81A895FB1C18}"/>
                </a:ext>
              </a:extLst>
            </p:cNvPr>
            <p:cNvSpPr/>
            <p:nvPr/>
          </p:nvSpPr>
          <p:spPr>
            <a:xfrm>
              <a:off x="2393255" y="3878827"/>
              <a:ext cx="348172" cy="523348"/>
            </a:xfrm>
            <a:prstGeom prst="rect">
              <a:avLst/>
            </a:prstGeom>
          </p:spPr>
          <p:txBody>
            <a:bodyPr wrap="square">
              <a:spAutoFit/>
            </a:bodyPr>
            <a:lstStyle/>
            <a:p>
              <a:r>
                <a:rPr lang="en-US" sz="2801" b="1" spc="-150" dirty="0">
                  <a:cs typeface="Arial" panose="020B0604020202020204" pitchFamily="34" charset="0"/>
                </a:rPr>
                <a:t>1</a:t>
              </a:r>
            </a:p>
          </p:txBody>
        </p:sp>
        <p:sp>
          <p:nvSpPr>
            <p:cNvPr id="45" name="矩形 44">
              <a:extLst>
                <a:ext uri="{FF2B5EF4-FFF2-40B4-BE49-F238E27FC236}">
                  <a16:creationId xmlns:a16="http://schemas.microsoft.com/office/drawing/2014/main" id="{782591C9-C74B-4896-89FB-5F694B247A97}"/>
                </a:ext>
              </a:extLst>
            </p:cNvPr>
            <p:cNvSpPr/>
            <p:nvPr/>
          </p:nvSpPr>
          <p:spPr>
            <a:xfrm>
              <a:off x="2557710" y="3878827"/>
              <a:ext cx="348172" cy="523348"/>
            </a:xfrm>
            <a:prstGeom prst="rect">
              <a:avLst/>
            </a:prstGeom>
          </p:spPr>
          <p:txBody>
            <a:bodyPr wrap="square">
              <a:spAutoFit/>
            </a:bodyPr>
            <a:lstStyle/>
            <a:p>
              <a:r>
                <a:rPr lang="en-US" sz="2801" b="1" spc="-150" dirty="0">
                  <a:cs typeface="Arial" panose="020B0604020202020204" pitchFamily="34" charset="0"/>
                </a:rPr>
                <a:t>1</a:t>
              </a:r>
            </a:p>
          </p:txBody>
        </p:sp>
        <p:sp>
          <p:nvSpPr>
            <p:cNvPr id="46" name="矩形 45">
              <a:extLst>
                <a:ext uri="{FF2B5EF4-FFF2-40B4-BE49-F238E27FC236}">
                  <a16:creationId xmlns:a16="http://schemas.microsoft.com/office/drawing/2014/main" id="{E33E8D88-B604-4540-9148-5BFC1273FA52}"/>
                </a:ext>
              </a:extLst>
            </p:cNvPr>
            <p:cNvSpPr/>
            <p:nvPr/>
          </p:nvSpPr>
          <p:spPr>
            <a:xfrm>
              <a:off x="2722167"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47" name="矩形 46">
              <a:extLst>
                <a:ext uri="{FF2B5EF4-FFF2-40B4-BE49-F238E27FC236}">
                  <a16:creationId xmlns:a16="http://schemas.microsoft.com/office/drawing/2014/main" id="{F73595A6-D49B-4297-A04E-1E967BCCD6F1}"/>
                </a:ext>
              </a:extLst>
            </p:cNvPr>
            <p:cNvSpPr/>
            <p:nvPr/>
          </p:nvSpPr>
          <p:spPr>
            <a:xfrm>
              <a:off x="2886623"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48" name="矩形 47">
              <a:extLst>
                <a:ext uri="{FF2B5EF4-FFF2-40B4-BE49-F238E27FC236}">
                  <a16:creationId xmlns:a16="http://schemas.microsoft.com/office/drawing/2014/main" id="{20A32C11-E7ED-4BCD-80A4-A751068D9013}"/>
                </a:ext>
              </a:extLst>
            </p:cNvPr>
            <p:cNvSpPr/>
            <p:nvPr/>
          </p:nvSpPr>
          <p:spPr>
            <a:xfrm>
              <a:off x="3051078"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49" name="矩形 48">
              <a:extLst>
                <a:ext uri="{FF2B5EF4-FFF2-40B4-BE49-F238E27FC236}">
                  <a16:creationId xmlns:a16="http://schemas.microsoft.com/office/drawing/2014/main" id="{1B54C070-C7CC-4DCD-A32E-613A4E5E9554}"/>
                </a:ext>
              </a:extLst>
            </p:cNvPr>
            <p:cNvSpPr/>
            <p:nvPr/>
          </p:nvSpPr>
          <p:spPr>
            <a:xfrm>
              <a:off x="3215535" y="3878827"/>
              <a:ext cx="348172" cy="523348"/>
            </a:xfrm>
            <a:prstGeom prst="rect">
              <a:avLst/>
            </a:prstGeom>
          </p:spPr>
          <p:txBody>
            <a:bodyPr wrap="square">
              <a:spAutoFit/>
            </a:bodyPr>
            <a:lstStyle/>
            <a:p>
              <a:r>
                <a:rPr lang="en-US" sz="2801" b="1" spc="-150" dirty="0">
                  <a:cs typeface="Arial" panose="020B0604020202020204" pitchFamily="34" charset="0"/>
                </a:rPr>
                <a:t>1</a:t>
              </a:r>
            </a:p>
          </p:txBody>
        </p:sp>
        <p:sp>
          <p:nvSpPr>
            <p:cNvPr id="50" name="矩形 49">
              <a:extLst>
                <a:ext uri="{FF2B5EF4-FFF2-40B4-BE49-F238E27FC236}">
                  <a16:creationId xmlns:a16="http://schemas.microsoft.com/office/drawing/2014/main" id="{D89C4AC5-E361-4AF3-B457-88331B520AE6}"/>
                </a:ext>
              </a:extLst>
            </p:cNvPr>
            <p:cNvSpPr/>
            <p:nvPr/>
          </p:nvSpPr>
          <p:spPr>
            <a:xfrm>
              <a:off x="3379991"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51" name="矩形 50">
              <a:extLst>
                <a:ext uri="{FF2B5EF4-FFF2-40B4-BE49-F238E27FC236}">
                  <a16:creationId xmlns:a16="http://schemas.microsoft.com/office/drawing/2014/main" id="{0A263933-0217-403F-9CA0-CFAFBADB9F8B}"/>
                </a:ext>
              </a:extLst>
            </p:cNvPr>
            <p:cNvSpPr/>
            <p:nvPr/>
          </p:nvSpPr>
          <p:spPr>
            <a:xfrm>
              <a:off x="3544446" y="3878827"/>
              <a:ext cx="348172" cy="523348"/>
            </a:xfrm>
            <a:prstGeom prst="rect">
              <a:avLst/>
            </a:prstGeom>
          </p:spPr>
          <p:txBody>
            <a:bodyPr wrap="square">
              <a:spAutoFit/>
            </a:bodyPr>
            <a:lstStyle/>
            <a:p>
              <a:r>
                <a:rPr lang="en-US" sz="2801" b="1" spc="-150" dirty="0">
                  <a:cs typeface="Arial" panose="020B0604020202020204" pitchFamily="34" charset="0"/>
                </a:rPr>
                <a:t>1</a:t>
              </a:r>
            </a:p>
          </p:txBody>
        </p:sp>
        <p:sp>
          <p:nvSpPr>
            <p:cNvPr id="52" name="矩形 51">
              <a:extLst>
                <a:ext uri="{FF2B5EF4-FFF2-40B4-BE49-F238E27FC236}">
                  <a16:creationId xmlns:a16="http://schemas.microsoft.com/office/drawing/2014/main" id="{74D3E83E-A451-4AA9-8E71-EB9DC0A3F018}"/>
                </a:ext>
              </a:extLst>
            </p:cNvPr>
            <p:cNvSpPr/>
            <p:nvPr/>
          </p:nvSpPr>
          <p:spPr>
            <a:xfrm>
              <a:off x="3728139" y="3878827"/>
              <a:ext cx="348172" cy="523348"/>
            </a:xfrm>
            <a:prstGeom prst="rect">
              <a:avLst/>
            </a:prstGeom>
          </p:spPr>
          <p:txBody>
            <a:bodyPr wrap="square">
              <a:spAutoFit/>
            </a:bodyPr>
            <a:lstStyle/>
            <a:p>
              <a:r>
                <a:rPr lang="en-US" sz="2801" b="1" spc="-150" dirty="0">
                  <a:cs typeface="Arial" panose="020B0604020202020204" pitchFamily="34" charset="0"/>
                </a:rPr>
                <a:t>1</a:t>
              </a:r>
            </a:p>
          </p:txBody>
        </p:sp>
        <p:sp>
          <p:nvSpPr>
            <p:cNvPr id="53" name="矩形 52">
              <a:extLst>
                <a:ext uri="{FF2B5EF4-FFF2-40B4-BE49-F238E27FC236}">
                  <a16:creationId xmlns:a16="http://schemas.microsoft.com/office/drawing/2014/main" id="{2CEB4CB1-86CD-4839-AA88-63AA5D1B6F76}"/>
                </a:ext>
              </a:extLst>
            </p:cNvPr>
            <p:cNvSpPr/>
            <p:nvPr/>
          </p:nvSpPr>
          <p:spPr>
            <a:xfrm>
              <a:off x="3911831" y="3878827"/>
              <a:ext cx="348172" cy="523348"/>
            </a:xfrm>
            <a:prstGeom prst="rect">
              <a:avLst/>
            </a:prstGeom>
          </p:spPr>
          <p:txBody>
            <a:bodyPr wrap="square">
              <a:spAutoFit/>
            </a:bodyPr>
            <a:lstStyle/>
            <a:p>
              <a:r>
                <a:rPr lang="en-US" sz="2801" b="1" spc="-150" dirty="0">
                  <a:cs typeface="Arial" panose="020B0604020202020204" pitchFamily="34" charset="0"/>
                </a:rPr>
                <a:t>1</a:t>
              </a:r>
            </a:p>
          </p:txBody>
        </p:sp>
        <p:sp>
          <p:nvSpPr>
            <p:cNvPr id="54" name="矩形 53">
              <a:extLst>
                <a:ext uri="{FF2B5EF4-FFF2-40B4-BE49-F238E27FC236}">
                  <a16:creationId xmlns:a16="http://schemas.microsoft.com/office/drawing/2014/main" id="{77A63CAA-E300-413D-A266-EA10A7BB90A4}"/>
                </a:ext>
              </a:extLst>
            </p:cNvPr>
            <p:cNvSpPr/>
            <p:nvPr/>
          </p:nvSpPr>
          <p:spPr>
            <a:xfrm>
              <a:off x="4076286"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55" name="矩形 54">
              <a:extLst>
                <a:ext uri="{FF2B5EF4-FFF2-40B4-BE49-F238E27FC236}">
                  <a16:creationId xmlns:a16="http://schemas.microsoft.com/office/drawing/2014/main" id="{062CA4F7-F364-471A-8E0F-71918C3D3980}"/>
                </a:ext>
              </a:extLst>
            </p:cNvPr>
            <p:cNvSpPr/>
            <p:nvPr/>
          </p:nvSpPr>
          <p:spPr>
            <a:xfrm>
              <a:off x="4240743" y="3878827"/>
              <a:ext cx="348172" cy="523348"/>
            </a:xfrm>
            <a:prstGeom prst="rect">
              <a:avLst/>
            </a:prstGeom>
          </p:spPr>
          <p:txBody>
            <a:bodyPr wrap="square">
              <a:spAutoFit/>
            </a:bodyPr>
            <a:lstStyle/>
            <a:p>
              <a:r>
                <a:rPr lang="en-US" sz="2801" b="1" spc="-150" dirty="0">
                  <a:cs typeface="Arial" panose="020B0604020202020204" pitchFamily="34" charset="0"/>
                </a:rPr>
                <a:t>1</a:t>
              </a:r>
            </a:p>
          </p:txBody>
        </p:sp>
        <p:sp>
          <p:nvSpPr>
            <p:cNvPr id="56" name="矩形 55">
              <a:extLst>
                <a:ext uri="{FF2B5EF4-FFF2-40B4-BE49-F238E27FC236}">
                  <a16:creationId xmlns:a16="http://schemas.microsoft.com/office/drawing/2014/main" id="{2847B981-A4D4-433B-8D61-C04A7D73EA9E}"/>
                </a:ext>
              </a:extLst>
            </p:cNvPr>
            <p:cNvSpPr/>
            <p:nvPr/>
          </p:nvSpPr>
          <p:spPr>
            <a:xfrm>
              <a:off x="4778501" y="3878827"/>
              <a:ext cx="348172" cy="523348"/>
            </a:xfrm>
            <a:prstGeom prst="rect">
              <a:avLst/>
            </a:prstGeom>
          </p:spPr>
          <p:txBody>
            <a:bodyPr wrap="square">
              <a:spAutoFit/>
            </a:bodyPr>
            <a:lstStyle/>
            <a:p>
              <a:r>
                <a:rPr lang="en-US" sz="2801" b="1" spc="-150" dirty="0">
                  <a:cs typeface="Arial" panose="020B0604020202020204" pitchFamily="34" charset="0"/>
                </a:rPr>
                <a:t>1</a:t>
              </a:r>
            </a:p>
          </p:txBody>
        </p:sp>
        <p:sp>
          <p:nvSpPr>
            <p:cNvPr id="57" name="矩形 56">
              <a:extLst>
                <a:ext uri="{FF2B5EF4-FFF2-40B4-BE49-F238E27FC236}">
                  <a16:creationId xmlns:a16="http://schemas.microsoft.com/office/drawing/2014/main" id="{D586ED3B-EBDE-42DB-9B81-5D760F26FCDF}"/>
                </a:ext>
              </a:extLst>
            </p:cNvPr>
            <p:cNvSpPr/>
            <p:nvPr/>
          </p:nvSpPr>
          <p:spPr>
            <a:xfrm>
              <a:off x="4941611" y="3878827"/>
              <a:ext cx="511679" cy="523348"/>
            </a:xfrm>
            <a:prstGeom prst="rect">
              <a:avLst/>
            </a:prstGeom>
          </p:spPr>
          <p:txBody>
            <a:bodyPr wrap="square">
              <a:spAutoFit/>
            </a:bodyPr>
            <a:lstStyle/>
            <a:p>
              <a:r>
                <a:rPr lang="en-US" sz="2801" b="1" u="dashHeavy" spc="-150" dirty="0">
                  <a:cs typeface="Arial" panose="020B0604020202020204" pitchFamily="34" charset="0"/>
                </a:rPr>
                <a:t>01</a:t>
              </a:r>
            </a:p>
          </p:txBody>
        </p:sp>
        <p:sp>
          <p:nvSpPr>
            <p:cNvPr id="58" name="矩形 57">
              <a:extLst>
                <a:ext uri="{FF2B5EF4-FFF2-40B4-BE49-F238E27FC236}">
                  <a16:creationId xmlns:a16="http://schemas.microsoft.com/office/drawing/2014/main" id="{EF399A26-92A5-4F31-B9E0-1D600B5CDDFF}"/>
                </a:ext>
              </a:extLst>
            </p:cNvPr>
            <p:cNvSpPr/>
            <p:nvPr/>
          </p:nvSpPr>
          <p:spPr>
            <a:xfrm>
              <a:off x="5289624"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59" name="矩形 58">
              <a:extLst>
                <a:ext uri="{FF2B5EF4-FFF2-40B4-BE49-F238E27FC236}">
                  <a16:creationId xmlns:a16="http://schemas.microsoft.com/office/drawing/2014/main" id="{97B0AC24-1C33-4555-A237-25871FD54751}"/>
                </a:ext>
              </a:extLst>
            </p:cNvPr>
            <p:cNvSpPr/>
            <p:nvPr/>
          </p:nvSpPr>
          <p:spPr>
            <a:xfrm>
              <a:off x="5445203" y="3878827"/>
              <a:ext cx="348172" cy="523348"/>
            </a:xfrm>
            <a:prstGeom prst="rect">
              <a:avLst/>
            </a:prstGeom>
          </p:spPr>
          <p:txBody>
            <a:bodyPr wrap="square">
              <a:spAutoFit/>
            </a:bodyPr>
            <a:lstStyle/>
            <a:p>
              <a:r>
                <a:rPr lang="en-US" altLang="zh-CN" sz="2801" b="1" spc="-150" dirty="0">
                  <a:cs typeface="Arial" panose="020B0604020202020204" pitchFamily="34" charset="0"/>
                </a:rPr>
                <a:t>1</a:t>
              </a:r>
              <a:endParaRPr lang="en-US" sz="2801" b="1" spc="-150" dirty="0">
                <a:cs typeface="Arial" panose="020B0604020202020204" pitchFamily="34" charset="0"/>
              </a:endParaRPr>
            </a:p>
          </p:txBody>
        </p:sp>
        <p:sp>
          <p:nvSpPr>
            <p:cNvPr id="60" name="矩形 59">
              <a:extLst>
                <a:ext uri="{FF2B5EF4-FFF2-40B4-BE49-F238E27FC236}">
                  <a16:creationId xmlns:a16="http://schemas.microsoft.com/office/drawing/2014/main" id="{B45E5BA1-75DF-4A9C-9BA2-22FAFD5972F1}"/>
                </a:ext>
              </a:extLst>
            </p:cNvPr>
            <p:cNvSpPr/>
            <p:nvPr/>
          </p:nvSpPr>
          <p:spPr>
            <a:xfrm>
              <a:off x="5636292"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61" name="矩形 60">
              <a:extLst>
                <a:ext uri="{FF2B5EF4-FFF2-40B4-BE49-F238E27FC236}">
                  <a16:creationId xmlns:a16="http://schemas.microsoft.com/office/drawing/2014/main" id="{07A7AACF-6AAD-48EF-8FA1-A9336181F86E}"/>
                </a:ext>
              </a:extLst>
            </p:cNvPr>
            <p:cNvSpPr/>
            <p:nvPr/>
          </p:nvSpPr>
          <p:spPr>
            <a:xfrm>
              <a:off x="5806248"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62" name="矩形 61">
              <a:extLst>
                <a:ext uri="{FF2B5EF4-FFF2-40B4-BE49-F238E27FC236}">
                  <a16:creationId xmlns:a16="http://schemas.microsoft.com/office/drawing/2014/main" id="{CDD7EFCF-D37A-4C3B-A799-ED5E193C5384}"/>
                </a:ext>
              </a:extLst>
            </p:cNvPr>
            <p:cNvSpPr/>
            <p:nvPr/>
          </p:nvSpPr>
          <p:spPr>
            <a:xfrm>
              <a:off x="5976204"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63" name="矩形 62">
              <a:extLst>
                <a:ext uri="{FF2B5EF4-FFF2-40B4-BE49-F238E27FC236}">
                  <a16:creationId xmlns:a16="http://schemas.microsoft.com/office/drawing/2014/main" id="{E0B008CF-5D67-4990-8FE9-4426A911E6D4}"/>
                </a:ext>
              </a:extLst>
            </p:cNvPr>
            <p:cNvSpPr/>
            <p:nvPr/>
          </p:nvSpPr>
          <p:spPr>
            <a:xfrm>
              <a:off x="6146160"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64" name="矩形 63">
              <a:extLst>
                <a:ext uri="{FF2B5EF4-FFF2-40B4-BE49-F238E27FC236}">
                  <a16:creationId xmlns:a16="http://schemas.microsoft.com/office/drawing/2014/main" id="{3AFC6D27-FDF4-450C-B5BC-A528657D6323}"/>
                </a:ext>
              </a:extLst>
            </p:cNvPr>
            <p:cNvSpPr/>
            <p:nvPr/>
          </p:nvSpPr>
          <p:spPr>
            <a:xfrm>
              <a:off x="6331746" y="3878827"/>
              <a:ext cx="1329210" cy="523348"/>
            </a:xfrm>
            <a:prstGeom prst="rect">
              <a:avLst/>
            </a:prstGeom>
          </p:spPr>
          <p:txBody>
            <a:bodyPr wrap="square">
              <a:spAutoFit/>
            </a:bodyPr>
            <a:lstStyle/>
            <a:p>
              <a:r>
                <a:rPr lang="en-US" sz="2801" b="1" u="heavy" spc="-150" dirty="0">
                  <a:cs typeface="Arial" panose="020B0604020202020204" pitchFamily="34" charset="0"/>
                </a:rPr>
                <a:t>0000000</a:t>
              </a:r>
            </a:p>
          </p:txBody>
        </p:sp>
        <p:sp>
          <p:nvSpPr>
            <p:cNvPr id="65" name="矩形 64">
              <a:extLst>
                <a:ext uri="{FF2B5EF4-FFF2-40B4-BE49-F238E27FC236}">
                  <a16:creationId xmlns:a16="http://schemas.microsoft.com/office/drawing/2014/main" id="{11275365-D583-4C03-B645-C34CC3542C6B}"/>
                </a:ext>
              </a:extLst>
            </p:cNvPr>
            <p:cNvSpPr/>
            <p:nvPr/>
          </p:nvSpPr>
          <p:spPr>
            <a:xfrm>
              <a:off x="588466" y="3261064"/>
              <a:ext cx="2021323" cy="646331"/>
            </a:xfrm>
            <a:prstGeom prst="rect">
              <a:avLst/>
            </a:prstGeom>
          </p:spPr>
          <p:txBody>
            <a:bodyPr wrap="square">
              <a:spAutoFit/>
            </a:bodyPr>
            <a:lstStyle/>
            <a:p>
              <a:pPr algn="ctr"/>
              <a:r>
                <a:rPr lang="en-US" sz="3600" b="1" u="dotDotDash" dirty="0">
                  <a:cs typeface="Arial" panose="020B0604020202020204" pitchFamily="34" charset="0"/>
                </a:rPr>
                <a:t>preamble</a:t>
              </a:r>
            </a:p>
          </p:txBody>
        </p:sp>
        <p:sp>
          <p:nvSpPr>
            <p:cNvPr id="66" name="矩形 65">
              <a:extLst>
                <a:ext uri="{FF2B5EF4-FFF2-40B4-BE49-F238E27FC236}">
                  <a16:creationId xmlns:a16="http://schemas.microsoft.com/office/drawing/2014/main" id="{48CFA8EE-D4A9-46AF-A35F-C2C0841E95F8}"/>
                </a:ext>
              </a:extLst>
            </p:cNvPr>
            <p:cNvSpPr/>
            <p:nvPr/>
          </p:nvSpPr>
          <p:spPr>
            <a:xfrm>
              <a:off x="797230" y="3878827"/>
              <a:ext cx="1646605" cy="523348"/>
            </a:xfrm>
            <a:prstGeom prst="rect">
              <a:avLst/>
            </a:prstGeom>
          </p:spPr>
          <p:txBody>
            <a:bodyPr wrap="square">
              <a:spAutoFit/>
            </a:bodyPr>
            <a:lstStyle/>
            <a:p>
              <a:r>
                <a:rPr lang="en-US" sz="2801" b="1" u="dotDotDash" dirty="0">
                  <a:cs typeface="Arial" panose="020B0604020202020204" pitchFamily="34" charset="0"/>
                </a:rPr>
                <a:t>00000000</a:t>
              </a:r>
            </a:p>
          </p:txBody>
        </p:sp>
        <p:sp>
          <p:nvSpPr>
            <p:cNvPr id="67" name="矩形 66">
              <a:extLst>
                <a:ext uri="{FF2B5EF4-FFF2-40B4-BE49-F238E27FC236}">
                  <a16:creationId xmlns:a16="http://schemas.microsoft.com/office/drawing/2014/main" id="{389ADAF4-6F1F-4911-9D22-8BCB8D3EDF94}"/>
                </a:ext>
              </a:extLst>
            </p:cNvPr>
            <p:cNvSpPr/>
            <p:nvPr/>
          </p:nvSpPr>
          <p:spPr>
            <a:xfrm>
              <a:off x="4414077"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68" name="矩形 67">
              <a:extLst>
                <a:ext uri="{FF2B5EF4-FFF2-40B4-BE49-F238E27FC236}">
                  <a16:creationId xmlns:a16="http://schemas.microsoft.com/office/drawing/2014/main" id="{19E23AA4-6FA1-4920-8047-0032810D6809}"/>
                </a:ext>
              </a:extLst>
            </p:cNvPr>
            <p:cNvSpPr/>
            <p:nvPr/>
          </p:nvSpPr>
          <p:spPr>
            <a:xfrm>
              <a:off x="4614045" y="3878827"/>
              <a:ext cx="348172" cy="523348"/>
            </a:xfrm>
            <a:prstGeom prst="rect">
              <a:avLst/>
            </a:prstGeom>
          </p:spPr>
          <p:txBody>
            <a:bodyPr wrap="square">
              <a:spAutoFit/>
            </a:bodyPr>
            <a:lstStyle/>
            <a:p>
              <a:r>
                <a:rPr lang="en-US" sz="2801" b="1" spc="-150" dirty="0">
                  <a:cs typeface="Arial" panose="020B0604020202020204" pitchFamily="34" charset="0"/>
                </a:rPr>
                <a:t>0</a:t>
              </a:r>
            </a:p>
          </p:txBody>
        </p:sp>
        <p:sp>
          <p:nvSpPr>
            <p:cNvPr id="69" name="矩形 68">
              <a:extLst>
                <a:ext uri="{FF2B5EF4-FFF2-40B4-BE49-F238E27FC236}">
                  <a16:creationId xmlns:a16="http://schemas.microsoft.com/office/drawing/2014/main" id="{D537A86E-0661-4070-AC03-5043C03E0E2A}"/>
                </a:ext>
              </a:extLst>
            </p:cNvPr>
            <p:cNvSpPr/>
            <p:nvPr/>
          </p:nvSpPr>
          <p:spPr>
            <a:xfrm>
              <a:off x="7480882" y="3878827"/>
              <a:ext cx="849784" cy="523348"/>
            </a:xfrm>
            <a:prstGeom prst="rect">
              <a:avLst/>
            </a:prstGeom>
          </p:spPr>
          <p:txBody>
            <a:bodyPr wrap="square">
              <a:spAutoFit/>
            </a:bodyPr>
            <a:lstStyle/>
            <a:p>
              <a:r>
                <a:rPr lang="en-US" altLang="zh-CN" sz="2801" b="1" u="wavyHeavy" spc="-150" dirty="0">
                  <a:cs typeface="Arial" panose="020B0604020202020204" pitchFamily="34" charset="0"/>
                </a:rPr>
                <a:t>1111</a:t>
              </a:r>
              <a:endParaRPr lang="en-US" sz="2801" b="1" u="wavyHeavy" spc="-150" dirty="0">
                <a:cs typeface="Arial" panose="020B0604020202020204" pitchFamily="34" charset="0"/>
              </a:endParaRPr>
            </a:p>
          </p:txBody>
        </p:sp>
        <p:sp>
          <p:nvSpPr>
            <p:cNvPr id="70" name="矩形 69">
              <a:extLst>
                <a:ext uri="{FF2B5EF4-FFF2-40B4-BE49-F238E27FC236}">
                  <a16:creationId xmlns:a16="http://schemas.microsoft.com/office/drawing/2014/main" id="{A9EB1BD7-E0CF-42A8-8ABD-81F16E28EADD}"/>
                </a:ext>
              </a:extLst>
            </p:cNvPr>
            <p:cNvSpPr/>
            <p:nvPr/>
          </p:nvSpPr>
          <p:spPr>
            <a:xfrm>
              <a:off x="4654913" y="3261064"/>
              <a:ext cx="1382110" cy="646331"/>
            </a:xfrm>
            <a:prstGeom prst="rect">
              <a:avLst/>
            </a:prstGeom>
          </p:spPr>
          <p:txBody>
            <a:bodyPr wrap="square">
              <a:spAutoFit/>
            </a:bodyPr>
            <a:lstStyle/>
            <a:p>
              <a:r>
                <a:rPr lang="en-US" sz="3600" b="1" u="dashHeavy" dirty="0">
                  <a:cs typeface="Arial" panose="020B0604020202020204" pitchFamily="34" charset="0"/>
                </a:rPr>
                <a:t>TX/RX</a:t>
              </a:r>
            </a:p>
          </p:txBody>
        </p:sp>
        <p:sp>
          <p:nvSpPr>
            <p:cNvPr id="71" name="矩形 70">
              <a:extLst>
                <a:ext uri="{FF2B5EF4-FFF2-40B4-BE49-F238E27FC236}">
                  <a16:creationId xmlns:a16="http://schemas.microsoft.com/office/drawing/2014/main" id="{A91634E8-2F23-4913-8034-638675410F72}"/>
                </a:ext>
              </a:extLst>
            </p:cNvPr>
            <p:cNvSpPr/>
            <p:nvPr/>
          </p:nvSpPr>
          <p:spPr>
            <a:xfrm>
              <a:off x="6263537" y="3261064"/>
              <a:ext cx="1363194" cy="646331"/>
            </a:xfrm>
            <a:prstGeom prst="rect">
              <a:avLst/>
            </a:prstGeom>
          </p:spPr>
          <p:txBody>
            <a:bodyPr wrap="square">
              <a:spAutoFit/>
            </a:bodyPr>
            <a:lstStyle/>
            <a:p>
              <a:pPr algn="ctr"/>
              <a:r>
                <a:rPr lang="en-US" sz="3600" b="1" u="heavy" dirty="0">
                  <a:cs typeface="Arial" panose="020B0604020202020204" pitchFamily="34" charset="0"/>
                </a:rPr>
                <a:t>sector</a:t>
              </a:r>
            </a:p>
          </p:txBody>
        </p:sp>
        <p:sp>
          <p:nvSpPr>
            <p:cNvPr id="72" name="矩形 71">
              <a:extLst>
                <a:ext uri="{FF2B5EF4-FFF2-40B4-BE49-F238E27FC236}">
                  <a16:creationId xmlns:a16="http://schemas.microsoft.com/office/drawing/2014/main" id="{B51A4E8B-996C-4F6B-BBD5-DCDE94FE6884}"/>
                </a:ext>
              </a:extLst>
            </p:cNvPr>
            <p:cNvSpPr/>
            <p:nvPr/>
          </p:nvSpPr>
          <p:spPr>
            <a:xfrm>
              <a:off x="7484996" y="3261064"/>
              <a:ext cx="986296" cy="646331"/>
            </a:xfrm>
            <a:prstGeom prst="rect">
              <a:avLst/>
            </a:prstGeom>
          </p:spPr>
          <p:txBody>
            <a:bodyPr wrap="square">
              <a:spAutoFit/>
            </a:bodyPr>
            <a:lstStyle/>
            <a:p>
              <a:r>
                <a:rPr lang="en-US" sz="3600" b="1" u="wavyHeavy" dirty="0">
                  <a:cs typeface="Arial" panose="020B0604020202020204" pitchFamily="34" charset="0"/>
                </a:rPr>
                <a:t>gain</a:t>
              </a:r>
            </a:p>
          </p:txBody>
        </p:sp>
        <p:sp>
          <p:nvSpPr>
            <p:cNvPr id="73" name="矩形 72">
              <a:extLst>
                <a:ext uri="{FF2B5EF4-FFF2-40B4-BE49-F238E27FC236}">
                  <a16:creationId xmlns:a16="http://schemas.microsoft.com/office/drawing/2014/main" id="{FE136A9A-72D2-4D7A-8075-E67ACD8E8A0B}"/>
                </a:ext>
              </a:extLst>
            </p:cNvPr>
            <p:cNvSpPr/>
            <p:nvPr/>
          </p:nvSpPr>
          <p:spPr>
            <a:xfrm>
              <a:off x="8903077" y="3261064"/>
              <a:ext cx="1396344" cy="646331"/>
            </a:xfrm>
            <a:prstGeom prst="rect">
              <a:avLst/>
            </a:prstGeom>
          </p:spPr>
          <p:txBody>
            <a:bodyPr wrap="square">
              <a:spAutoFit/>
            </a:bodyPr>
            <a:lstStyle/>
            <a:p>
              <a:pPr algn="ctr"/>
              <a:r>
                <a:rPr lang="en-US" sz="3600" b="1" u="dbl" dirty="0">
                  <a:cs typeface="Arial" panose="020B0604020202020204" pitchFamily="34" charset="0"/>
                </a:rPr>
                <a:t>CRC16</a:t>
              </a:r>
            </a:p>
          </p:txBody>
        </p:sp>
        <p:sp>
          <p:nvSpPr>
            <p:cNvPr id="74" name="矩形 73">
              <a:extLst>
                <a:ext uri="{FF2B5EF4-FFF2-40B4-BE49-F238E27FC236}">
                  <a16:creationId xmlns:a16="http://schemas.microsoft.com/office/drawing/2014/main" id="{9285D94A-B82D-46B7-932F-C460D4BD46DF}"/>
                </a:ext>
              </a:extLst>
            </p:cNvPr>
            <p:cNvSpPr/>
            <p:nvPr/>
          </p:nvSpPr>
          <p:spPr>
            <a:xfrm>
              <a:off x="8143142" y="3878827"/>
              <a:ext cx="2862322" cy="523348"/>
            </a:xfrm>
            <a:prstGeom prst="rect">
              <a:avLst/>
            </a:prstGeom>
          </p:spPr>
          <p:txBody>
            <a:bodyPr wrap="square">
              <a:spAutoFit/>
            </a:bodyPr>
            <a:lstStyle/>
            <a:p>
              <a:r>
                <a:rPr lang="en-US" sz="2801" b="1" u="dbl" spc="-120" dirty="0">
                  <a:cs typeface="Arial" panose="020B0604020202020204" pitchFamily="34" charset="0"/>
                </a:rPr>
                <a:t>0</a:t>
              </a:r>
              <a:r>
                <a:rPr lang="en-US" altLang="zh-CN" sz="2801" b="1" u="dbl" spc="-120" dirty="0">
                  <a:cs typeface="Arial" panose="020B0604020202020204" pitchFamily="34" charset="0"/>
                </a:rPr>
                <a:t>00</a:t>
              </a:r>
              <a:r>
                <a:rPr lang="en-US" sz="2801" b="1" u="dbl" spc="-120" dirty="0">
                  <a:cs typeface="Arial" panose="020B0604020202020204" pitchFamily="34" charset="0"/>
                </a:rPr>
                <a:t>1011111011110</a:t>
              </a:r>
            </a:p>
          </p:txBody>
        </p:sp>
        <p:sp>
          <p:nvSpPr>
            <p:cNvPr id="75" name="矩形 74">
              <a:extLst>
                <a:ext uri="{FF2B5EF4-FFF2-40B4-BE49-F238E27FC236}">
                  <a16:creationId xmlns:a16="http://schemas.microsoft.com/office/drawing/2014/main" id="{8C1ABB52-1FFC-4819-845F-06352EFE2D89}"/>
                </a:ext>
              </a:extLst>
            </p:cNvPr>
            <p:cNvSpPr/>
            <p:nvPr/>
          </p:nvSpPr>
          <p:spPr>
            <a:xfrm>
              <a:off x="2629706" y="3274544"/>
              <a:ext cx="2099614" cy="646331"/>
            </a:xfrm>
            <a:prstGeom prst="rect">
              <a:avLst/>
            </a:prstGeom>
          </p:spPr>
          <p:txBody>
            <a:bodyPr wrap="square">
              <a:spAutoFit/>
            </a:bodyPr>
            <a:lstStyle/>
            <a:p>
              <a:r>
                <a:rPr lang="en-US" sz="3600" b="1" dirty="0">
                  <a:cs typeface="Arial" panose="020B0604020202020204" pitchFamily="34" charset="0"/>
                </a:rPr>
                <a:t>command</a:t>
              </a:r>
            </a:p>
          </p:txBody>
        </p:sp>
        <p:sp>
          <p:nvSpPr>
            <p:cNvPr id="76" name="任意多边形: 形状 75">
              <a:extLst>
                <a:ext uri="{FF2B5EF4-FFF2-40B4-BE49-F238E27FC236}">
                  <a16:creationId xmlns:a16="http://schemas.microsoft.com/office/drawing/2014/main" id="{88B62280-07D9-4F0D-A423-005BC20458E6}"/>
                </a:ext>
              </a:extLst>
            </p:cNvPr>
            <p:cNvSpPr/>
            <p:nvPr/>
          </p:nvSpPr>
          <p:spPr>
            <a:xfrm>
              <a:off x="20074" y="4375160"/>
              <a:ext cx="12151852" cy="2318583"/>
            </a:xfrm>
            <a:custGeom>
              <a:avLst/>
              <a:gdLst>
                <a:gd name="connsiteX0" fmla="*/ 0 w 10703578"/>
                <a:gd name="connsiteY0" fmla="*/ 587931 h 1222606"/>
                <a:gd name="connsiteX1" fmla="*/ 11281 w 10703578"/>
                <a:gd name="connsiteY1" fmla="*/ 587931 h 1222606"/>
                <a:gd name="connsiteX2" fmla="*/ 22561 w 10703578"/>
                <a:gd name="connsiteY2" fmla="*/ 587931 h 1222606"/>
                <a:gd name="connsiteX3" fmla="*/ 33841 w 10703578"/>
                <a:gd name="connsiteY3" fmla="*/ 603821 h 1222606"/>
                <a:gd name="connsiteX4" fmla="*/ 45121 w 10703578"/>
                <a:gd name="connsiteY4" fmla="*/ 603821 h 1222606"/>
                <a:gd name="connsiteX5" fmla="*/ 56402 w 10703578"/>
                <a:gd name="connsiteY5" fmla="*/ 587931 h 1222606"/>
                <a:gd name="connsiteX6" fmla="*/ 67682 w 10703578"/>
                <a:gd name="connsiteY6" fmla="*/ 587931 h 1222606"/>
                <a:gd name="connsiteX7" fmla="*/ 78962 w 10703578"/>
                <a:gd name="connsiteY7" fmla="*/ 587931 h 1222606"/>
                <a:gd name="connsiteX8" fmla="*/ 90242 w 10703578"/>
                <a:gd name="connsiteY8" fmla="*/ 603821 h 1222606"/>
                <a:gd name="connsiteX9" fmla="*/ 101523 w 10703578"/>
                <a:gd name="connsiteY9" fmla="*/ 587931 h 1222606"/>
                <a:gd name="connsiteX10" fmla="*/ 112803 w 10703578"/>
                <a:gd name="connsiteY10" fmla="*/ 587931 h 1222606"/>
                <a:gd name="connsiteX11" fmla="*/ 124083 w 10703578"/>
                <a:gd name="connsiteY11" fmla="*/ 587931 h 1222606"/>
                <a:gd name="connsiteX12" fmla="*/ 135363 w 10703578"/>
                <a:gd name="connsiteY12" fmla="*/ 587931 h 1222606"/>
                <a:gd name="connsiteX13" fmla="*/ 146644 w 10703578"/>
                <a:gd name="connsiteY13" fmla="*/ 572041 h 1222606"/>
                <a:gd name="connsiteX14" fmla="*/ 157924 w 10703578"/>
                <a:gd name="connsiteY14" fmla="*/ 603821 h 1222606"/>
                <a:gd name="connsiteX15" fmla="*/ 169205 w 10703578"/>
                <a:gd name="connsiteY15" fmla="*/ 587931 h 1222606"/>
                <a:gd name="connsiteX16" fmla="*/ 180485 w 10703578"/>
                <a:gd name="connsiteY16" fmla="*/ 587931 h 1222606"/>
                <a:gd name="connsiteX17" fmla="*/ 191765 w 10703578"/>
                <a:gd name="connsiteY17" fmla="*/ 587931 h 1222606"/>
                <a:gd name="connsiteX18" fmla="*/ 203045 w 10703578"/>
                <a:gd name="connsiteY18" fmla="*/ 587931 h 1222606"/>
                <a:gd name="connsiteX19" fmla="*/ 214325 w 10703578"/>
                <a:gd name="connsiteY19" fmla="*/ 587931 h 1222606"/>
                <a:gd name="connsiteX20" fmla="*/ 225606 w 10703578"/>
                <a:gd name="connsiteY20" fmla="*/ 603821 h 1222606"/>
                <a:gd name="connsiteX21" fmla="*/ 236886 w 10703578"/>
                <a:gd name="connsiteY21" fmla="*/ 587931 h 1222606"/>
                <a:gd name="connsiteX22" fmla="*/ 248166 w 10703578"/>
                <a:gd name="connsiteY22" fmla="*/ 587931 h 1222606"/>
                <a:gd name="connsiteX23" fmla="*/ 259446 w 10703578"/>
                <a:gd name="connsiteY23" fmla="*/ 572041 h 1222606"/>
                <a:gd name="connsiteX24" fmla="*/ 270727 w 10703578"/>
                <a:gd name="connsiteY24" fmla="*/ 603821 h 1222606"/>
                <a:gd name="connsiteX25" fmla="*/ 282007 w 10703578"/>
                <a:gd name="connsiteY25" fmla="*/ 603821 h 1222606"/>
                <a:gd name="connsiteX26" fmla="*/ 293288 w 10703578"/>
                <a:gd name="connsiteY26" fmla="*/ 572041 h 1222606"/>
                <a:gd name="connsiteX27" fmla="*/ 304568 w 10703578"/>
                <a:gd name="connsiteY27" fmla="*/ 587931 h 1222606"/>
                <a:gd name="connsiteX28" fmla="*/ 315848 w 10703578"/>
                <a:gd name="connsiteY28" fmla="*/ 603821 h 1222606"/>
                <a:gd name="connsiteX29" fmla="*/ 327128 w 10703578"/>
                <a:gd name="connsiteY29" fmla="*/ 587931 h 1222606"/>
                <a:gd name="connsiteX30" fmla="*/ 338409 w 10703578"/>
                <a:gd name="connsiteY30" fmla="*/ 603821 h 1222606"/>
                <a:gd name="connsiteX31" fmla="*/ 349689 w 10703578"/>
                <a:gd name="connsiteY31" fmla="*/ 587931 h 1222606"/>
                <a:gd name="connsiteX32" fmla="*/ 360969 w 10703578"/>
                <a:gd name="connsiteY32" fmla="*/ 587931 h 1222606"/>
                <a:gd name="connsiteX33" fmla="*/ 372249 w 10703578"/>
                <a:gd name="connsiteY33" fmla="*/ 603821 h 1222606"/>
                <a:gd name="connsiteX34" fmla="*/ 383530 w 10703578"/>
                <a:gd name="connsiteY34" fmla="*/ 603821 h 1222606"/>
                <a:gd name="connsiteX35" fmla="*/ 394810 w 10703578"/>
                <a:gd name="connsiteY35" fmla="*/ 603821 h 1222606"/>
                <a:gd name="connsiteX36" fmla="*/ 406091 w 10703578"/>
                <a:gd name="connsiteY36" fmla="*/ 572041 h 1222606"/>
                <a:gd name="connsiteX37" fmla="*/ 417370 w 10703578"/>
                <a:gd name="connsiteY37" fmla="*/ 572041 h 1222606"/>
                <a:gd name="connsiteX38" fmla="*/ 428651 w 10703578"/>
                <a:gd name="connsiteY38" fmla="*/ 572041 h 1222606"/>
                <a:gd name="connsiteX39" fmla="*/ 439931 w 10703578"/>
                <a:gd name="connsiteY39" fmla="*/ 603821 h 1222606"/>
                <a:gd name="connsiteX40" fmla="*/ 451211 w 10703578"/>
                <a:gd name="connsiteY40" fmla="*/ 587931 h 1222606"/>
                <a:gd name="connsiteX41" fmla="*/ 462492 w 10703578"/>
                <a:gd name="connsiteY41" fmla="*/ 587931 h 1222606"/>
                <a:gd name="connsiteX42" fmla="*/ 473772 w 10703578"/>
                <a:gd name="connsiteY42" fmla="*/ 587931 h 1222606"/>
                <a:gd name="connsiteX43" fmla="*/ 485052 w 10703578"/>
                <a:gd name="connsiteY43" fmla="*/ 572041 h 1222606"/>
                <a:gd name="connsiteX44" fmla="*/ 496332 w 10703578"/>
                <a:gd name="connsiteY44" fmla="*/ 587931 h 1222606"/>
                <a:gd name="connsiteX45" fmla="*/ 507613 w 10703578"/>
                <a:gd name="connsiteY45" fmla="*/ 587931 h 1222606"/>
                <a:gd name="connsiteX46" fmla="*/ 518893 w 10703578"/>
                <a:gd name="connsiteY46" fmla="*/ 572041 h 1222606"/>
                <a:gd name="connsiteX47" fmla="*/ 530173 w 10703578"/>
                <a:gd name="connsiteY47" fmla="*/ 603821 h 1222606"/>
                <a:gd name="connsiteX48" fmla="*/ 541453 w 10703578"/>
                <a:gd name="connsiteY48" fmla="*/ 572041 h 1222606"/>
                <a:gd name="connsiteX49" fmla="*/ 552734 w 10703578"/>
                <a:gd name="connsiteY49" fmla="*/ 587931 h 1222606"/>
                <a:gd name="connsiteX50" fmla="*/ 564014 w 10703578"/>
                <a:gd name="connsiteY50" fmla="*/ 587931 h 1222606"/>
                <a:gd name="connsiteX51" fmla="*/ 575294 w 10703578"/>
                <a:gd name="connsiteY51" fmla="*/ 572041 h 1222606"/>
                <a:gd name="connsiteX52" fmla="*/ 586574 w 10703578"/>
                <a:gd name="connsiteY52" fmla="*/ 587931 h 1222606"/>
                <a:gd name="connsiteX53" fmla="*/ 597855 w 10703578"/>
                <a:gd name="connsiteY53" fmla="*/ 587931 h 1222606"/>
                <a:gd name="connsiteX54" fmla="*/ 609135 w 10703578"/>
                <a:gd name="connsiteY54" fmla="*/ 603821 h 1222606"/>
                <a:gd name="connsiteX55" fmla="*/ 620415 w 10703578"/>
                <a:gd name="connsiteY55" fmla="*/ 603821 h 1222606"/>
                <a:gd name="connsiteX56" fmla="*/ 631696 w 10703578"/>
                <a:gd name="connsiteY56" fmla="*/ 587931 h 1222606"/>
                <a:gd name="connsiteX57" fmla="*/ 642976 w 10703578"/>
                <a:gd name="connsiteY57" fmla="*/ 587931 h 1222606"/>
                <a:gd name="connsiteX58" fmla="*/ 654256 w 10703578"/>
                <a:gd name="connsiteY58" fmla="*/ 587931 h 1222606"/>
                <a:gd name="connsiteX59" fmla="*/ 665536 w 10703578"/>
                <a:gd name="connsiteY59" fmla="*/ 587931 h 1222606"/>
                <a:gd name="connsiteX60" fmla="*/ 676817 w 10703578"/>
                <a:gd name="connsiteY60" fmla="*/ 572041 h 1222606"/>
                <a:gd name="connsiteX61" fmla="*/ 688097 w 10703578"/>
                <a:gd name="connsiteY61" fmla="*/ 587931 h 1222606"/>
                <a:gd name="connsiteX62" fmla="*/ 699377 w 10703578"/>
                <a:gd name="connsiteY62" fmla="*/ 572041 h 1222606"/>
                <a:gd name="connsiteX63" fmla="*/ 710657 w 10703578"/>
                <a:gd name="connsiteY63" fmla="*/ 587931 h 1222606"/>
                <a:gd name="connsiteX64" fmla="*/ 721938 w 10703578"/>
                <a:gd name="connsiteY64" fmla="*/ 587931 h 1222606"/>
                <a:gd name="connsiteX65" fmla="*/ 733218 w 10703578"/>
                <a:gd name="connsiteY65" fmla="*/ 651491 h 1222606"/>
                <a:gd name="connsiteX66" fmla="*/ 744499 w 10703578"/>
                <a:gd name="connsiteY66" fmla="*/ 969291 h 1222606"/>
                <a:gd name="connsiteX67" fmla="*/ 755779 w 10703578"/>
                <a:gd name="connsiteY67" fmla="*/ 1112301 h 1222606"/>
                <a:gd name="connsiteX68" fmla="*/ 767059 w 10703578"/>
                <a:gd name="connsiteY68" fmla="*/ 1096411 h 1222606"/>
                <a:gd name="connsiteX69" fmla="*/ 778339 w 10703578"/>
                <a:gd name="connsiteY69" fmla="*/ 1096411 h 1222606"/>
                <a:gd name="connsiteX70" fmla="*/ 789620 w 10703578"/>
                <a:gd name="connsiteY70" fmla="*/ 1096411 h 1222606"/>
                <a:gd name="connsiteX71" fmla="*/ 800900 w 10703578"/>
                <a:gd name="connsiteY71" fmla="*/ 1080521 h 1222606"/>
                <a:gd name="connsiteX72" fmla="*/ 812180 w 10703578"/>
                <a:gd name="connsiteY72" fmla="*/ 1080521 h 1222606"/>
                <a:gd name="connsiteX73" fmla="*/ 823460 w 10703578"/>
                <a:gd name="connsiteY73" fmla="*/ 1064631 h 1222606"/>
                <a:gd name="connsiteX74" fmla="*/ 834741 w 10703578"/>
                <a:gd name="connsiteY74" fmla="*/ 1048741 h 1222606"/>
                <a:gd name="connsiteX75" fmla="*/ 846021 w 10703578"/>
                <a:gd name="connsiteY75" fmla="*/ 460810 h 1222606"/>
                <a:gd name="connsiteX76" fmla="*/ 857301 w 10703578"/>
                <a:gd name="connsiteY76" fmla="*/ 301910 h 1222606"/>
                <a:gd name="connsiteX77" fmla="*/ 868581 w 10703578"/>
                <a:gd name="connsiteY77" fmla="*/ 111230 h 1222606"/>
                <a:gd name="connsiteX78" fmla="*/ 879861 w 10703578"/>
                <a:gd name="connsiteY78" fmla="*/ 143010 h 1222606"/>
                <a:gd name="connsiteX79" fmla="*/ 891142 w 10703578"/>
                <a:gd name="connsiteY79" fmla="*/ 143010 h 1222606"/>
                <a:gd name="connsiteX80" fmla="*/ 902422 w 10703578"/>
                <a:gd name="connsiteY80" fmla="*/ 127120 h 1222606"/>
                <a:gd name="connsiteX81" fmla="*/ 913703 w 10703578"/>
                <a:gd name="connsiteY81" fmla="*/ 143010 h 1222606"/>
                <a:gd name="connsiteX82" fmla="*/ 924983 w 10703578"/>
                <a:gd name="connsiteY82" fmla="*/ 143010 h 1222606"/>
                <a:gd name="connsiteX83" fmla="*/ 936263 w 10703578"/>
                <a:gd name="connsiteY83" fmla="*/ 158900 h 1222606"/>
                <a:gd name="connsiteX84" fmla="*/ 947543 w 10703578"/>
                <a:gd name="connsiteY84" fmla="*/ 238350 h 1222606"/>
                <a:gd name="connsiteX85" fmla="*/ 958824 w 10703578"/>
                <a:gd name="connsiteY85" fmla="*/ 667380 h 1222606"/>
                <a:gd name="connsiteX86" fmla="*/ 970104 w 10703578"/>
                <a:gd name="connsiteY86" fmla="*/ 1223531 h 1222606"/>
                <a:gd name="connsiteX87" fmla="*/ 981384 w 10703578"/>
                <a:gd name="connsiteY87" fmla="*/ 1191751 h 1222606"/>
                <a:gd name="connsiteX88" fmla="*/ 992664 w 10703578"/>
                <a:gd name="connsiteY88" fmla="*/ 1175861 h 1222606"/>
                <a:gd name="connsiteX89" fmla="*/ 1003945 w 10703578"/>
                <a:gd name="connsiteY89" fmla="*/ 1191751 h 1222606"/>
                <a:gd name="connsiteX90" fmla="*/ 1015225 w 10703578"/>
                <a:gd name="connsiteY90" fmla="*/ 1159971 h 1222606"/>
                <a:gd name="connsiteX91" fmla="*/ 1026505 w 10703578"/>
                <a:gd name="connsiteY91" fmla="*/ 937511 h 1222606"/>
                <a:gd name="connsiteX92" fmla="*/ 1037786 w 10703578"/>
                <a:gd name="connsiteY92" fmla="*/ 222460 h 1222606"/>
                <a:gd name="connsiteX93" fmla="*/ 1049066 w 10703578"/>
                <a:gd name="connsiteY93" fmla="*/ 158900 h 1222606"/>
                <a:gd name="connsiteX94" fmla="*/ 1060346 w 10703578"/>
                <a:gd name="connsiteY94" fmla="*/ 158900 h 1222606"/>
                <a:gd name="connsiteX95" fmla="*/ 1071627 w 10703578"/>
                <a:gd name="connsiteY95" fmla="*/ 143010 h 1222606"/>
                <a:gd name="connsiteX96" fmla="*/ 1082907 w 10703578"/>
                <a:gd name="connsiteY96" fmla="*/ 206570 h 1222606"/>
                <a:gd name="connsiteX97" fmla="*/ 1094187 w 10703578"/>
                <a:gd name="connsiteY97" fmla="*/ 826281 h 1222606"/>
                <a:gd name="connsiteX98" fmla="*/ 1105467 w 10703578"/>
                <a:gd name="connsiteY98" fmla="*/ 1207641 h 1222606"/>
                <a:gd name="connsiteX99" fmla="*/ 1116747 w 10703578"/>
                <a:gd name="connsiteY99" fmla="*/ 1159971 h 1222606"/>
                <a:gd name="connsiteX100" fmla="*/ 1128028 w 10703578"/>
                <a:gd name="connsiteY100" fmla="*/ 1191751 h 1222606"/>
                <a:gd name="connsiteX101" fmla="*/ 1139308 w 10703578"/>
                <a:gd name="connsiteY101" fmla="*/ 1175861 h 1222606"/>
                <a:gd name="connsiteX102" fmla="*/ 1150588 w 10703578"/>
                <a:gd name="connsiteY102" fmla="*/ 1159971 h 1222606"/>
                <a:gd name="connsiteX103" fmla="*/ 1161868 w 10703578"/>
                <a:gd name="connsiteY103" fmla="*/ 1159971 h 1222606"/>
                <a:gd name="connsiteX104" fmla="*/ 1173149 w 10703578"/>
                <a:gd name="connsiteY104" fmla="*/ 1080521 h 1222606"/>
                <a:gd name="connsiteX105" fmla="*/ 1184429 w 10703578"/>
                <a:gd name="connsiteY105" fmla="*/ 730941 h 1222606"/>
                <a:gd name="connsiteX106" fmla="*/ 1195710 w 10703578"/>
                <a:gd name="connsiteY106" fmla="*/ 206570 h 1222606"/>
                <a:gd name="connsiteX107" fmla="*/ 1206990 w 10703578"/>
                <a:gd name="connsiteY107" fmla="*/ 365470 h 1222606"/>
                <a:gd name="connsiteX108" fmla="*/ 1218270 w 10703578"/>
                <a:gd name="connsiteY108" fmla="*/ 190680 h 1222606"/>
                <a:gd name="connsiteX109" fmla="*/ 1229550 w 10703578"/>
                <a:gd name="connsiteY109" fmla="*/ 238350 h 1222606"/>
                <a:gd name="connsiteX110" fmla="*/ 1240831 w 10703578"/>
                <a:gd name="connsiteY110" fmla="*/ 794501 h 1222606"/>
                <a:gd name="connsiteX111" fmla="*/ 1252111 w 10703578"/>
                <a:gd name="connsiteY111" fmla="*/ 1223531 h 1222606"/>
                <a:gd name="connsiteX112" fmla="*/ 1263391 w 10703578"/>
                <a:gd name="connsiteY112" fmla="*/ 1159971 h 1222606"/>
                <a:gd name="connsiteX113" fmla="*/ 1274671 w 10703578"/>
                <a:gd name="connsiteY113" fmla="*/ 1144081 h 1222606"/>
                <a:gd name="connsiteX114" fmla="*/ 1285951 w 10703578"/>
                <a:gd name="connsiteY114" fmla="*/ 1159971 h 1222606"/>
                <a:gd name="connsiteX115" fmla="*/ 1297232 w 10703578"/>
                <a:gd name="connsiteY115" fmla="*/ 1159971 h 1222606"/>
                <a:gd name="connsiteX116" fmla="*/ 1308512 w 10703578"/>
                <a:gd name="connsiteY116" fmla="*/ 1144081 h 1222606"/>
                <a:gd name="connsiteX117" fmla="*/ 1319792 w 10703578"/>
                <a:gd name="connsiteY117" fmla="*/ 1096411 h 1222606"/>
                <a:gd name="connsiteX118" fmla="*/ 1331072 w 10703578"/>
                <a:gd name="connsiteY118" fmla="*/ 587931 h 1222606"/>
                <a:gd name="connsiteX119" fmla="*/ 1342353 w 10703578"/>
                <a:gd name="connsiteY119" fmla="*/ 143010 h 1222606"/>
                <a:gd name="connsiteX120" fmla="*/ 1353633 w 10703578"/>
                <a:gd name="connsiteY120" fmla="*/ 95340 h 1222606"/>
                <a:gd name="connsiteX121" fmla="*/ 1364914 w 10703578"/>
                <a:gd name="connsiteY121" fmla="*/ 127120 h 1222606"/>
                <a:gd name="connsiteX122" fmla="*/ 1376194 w 10703578"/>
                <a:gd name="connsiteY122" fmla="*/ 79450 h 1222606"/>
                <a:gd name="connsiteX123" fmla="*/ 1387474 w 10703578"/>
                <a:gd name="connsiteY123" fmla="*/ 286020 h 1222606"/>
                <a:gd name="connsiteX124" fmla="*/ 1398754 w 10703578"/>
                <a:gd name="connsiteY124" fmla="*/ 1016961 h 1222606"/>
                <a:gd name="connsiteX125" fmla="*/ 1410035 w 10703578"/>
                <a:gd name="connsiteY125" fmla="*/ 1175861 h 1222606"/>
                <a:gd name="connsiteX126" fmla="*/ 1421315 w 10703578"/>
                <a:gd name="connsiteY126" fmla="*/ 1112301 h 1222606"/>
                <a:gd name="connsiteX127" fmla="*/ 1432595 w 10703578"/>
                <a:gd name="connsiteY127" fmla="*/ 1112301 h 1222606"/>
                <a:gd name="connsiteX128" fmla="*/ 1443875 w 10703578"/>
                <a:gd name="connsiteY128" fmla="*/ 1128191 h 1222606"/>
                <a:gd name="connsiteX129" fmla="*/ 1455156 w 10703578"/>
                <a:gd name="connsiteY129" fmla="*/ 1112301 h 1222606"/>
                <a:gd name="connsiteX130" fmla="*/ 1466436 w 10703578"/>
                <a:gd name="connsiteY130" fmla="*/ 1080521 h 1222606"/>
                <a:gd name="connsiteX131" fmla="*/ 1477716 w 10703578"/>
                <a:gd name="connsiteY131" fmla="*/ 619711 h 1222606"/>
                <a:gd name="connsiteX132" fmla="*/ 1488997 w 10703578"/>
                <a:gd name="connsiteY132" fmla="*/ 143010 h 1222606"/>
                <a:gd name="connsiteX133" fmla="*/ 1500277 w 10703578"/>
                <a:gd name="connsiteY133" fmla="*/ 79450 h 1222606"/>
                <a:gd name="connsiteX134" fmla="*/ 1511557 w 10703578"/>
                <a:gd name="connsiteY134" fmla="*/ 79450 h 1222606"/>
                <a:gd name="connsiteX135" fmla="*/ 1522837 w 10703578"/>
                <a:gd name="connsiteY135" fmla="*/ 95340 h 1222606"/>
                <a:gd name="connsiteX136" fmla="*/ 1534118 w 10703578"/>
                <a:gd name="connsiteY136" fmla="*/ 143010 h 1222606"/>
                <a:gd name="connsiteX137" fmla="*/ 1545398 w 10703578"/>
                <a:gd name="connsiteY137" fmla="*/ 524371 h 1222606"/>
                <a:gd name="connsiteX138" fmla="*/ 1556678 w 10703578"/>
                <a:gd name="connsiteY138" fmla="*/ 1144081 h 1222606"/>
                <a:gd name="connsiteX139" fmla="*/ 1567958 w 10703578"/>
                <a:gd name="connsiteY139" fmla="*/ 1159971 h 1222606"/>
                <a:gd name="connsiteX140" fmla="*/ 1579239 w 10703578"/>
                <a:gd name="connsiteY140" fmla="*/ 1112301 h 1222606"/>
                <a:gd name="connsiteX141" fmla="*/ 1590519 w 10703578"/>
                <a:gd name="connsiteY141" fmla="*/ 1128191 h 1222606"/>
                <a:gd name="connsiteX142" fmla="*/ 1601799 w 10703578"/>
                <a:gd name="connsiteY142" fmla="*/ 1112301 h 1222606"/>
                <a:gd name="connsiteX143" fmla="*/ 1613079 w 10703578"/>
                <a:gd name="connsiteY143" fmla="*/ 1032851 h 1222606"/>
                <a:gd name="connsiteX144" fmla="*/ 1624360 w 10703578"/>
                <a:gd name="connsiteY144" fmla="*/ 667380 h 1222606"/>
                <a:gd name="connsiteX145" fmla="*/ 1635640 w 10703578"/>
                <a:gd name="connsiteY145" fmla="*/ 63560 h 1222606"/>
                <a:gd name="connsiteX146" fmla="*/ 1646920 w 10703578"/>
                <a:gd name="connsiteY146" fmla="*/ 79450 h 1222606"/>
                <a:gd name="connsiteX147" fmla="*/ 1658201 w 10703578"/>
                <a:gd name="connsiteY147" fmla="*/ 79450 h 1222606"/>
                <a:gd name="connsiteX148" fmla="*/ 1669481 w 10703578"/>
                <a:gd name="connsiteY148" fmla="*/ 79450 h 1222606"/>
                <a:gd name="connsiteX149" fmla="*/ 1680761 w 10703578"/>
                <a:gd name="connsiteY149" fmla="*/ 79450 h 1222606"/>
                <a:gd name="connsiteX150" fmla="*/ 1692042 w 10703578"/>
                <a:gd name="connsiteY150" fmla="*/ 206570 h 1222606"/>
                <a:gd name="connsiteX151" fmla="*/ 1703322 w 10703578"/>
                <a:gd name="connsiteY151" fmla="*/ 905731 h 1222606"/>
                <a:gd name="connsiteX152" fmla="*/ 1714602 w 10703578"/>
                <a:gd name="connsiteY152" fmla="*/ 1128191 h 1222606"/>
                <a:gd name="connsiteX153" fmla="*/ 1725882 w 10703578"/>
                <a:gd name="connsiteY153" fmla="*/ 1096411 h 1222606"/>
                <a:gd name="connsiteX154" fmla="*/ 1737162 w 10703578"/>
                <a:gd name="connsiteY154" fmla="*/ 1144081 h 1222606"/>
                <a:gd name="connsiteX155" fmla="*/ 1748443 w 10703578"/>
                <a:gd name="connsiteY155" fmla="*/ 1128191 h 1222606"/>
                <a:gd name="connsiteX156" fmla="*/ 1759723 w 10703578"/>
                <a:gd name="connsiteY156" fmla="*/ 1080521 h 1222606"/>
                <a:gd name="connsiteX157" fmla="*/ 1771003 w 10703578"/>
                <a:gd name="connsiteY157" fmla="*/ 778611 h 1222606"/>
                <a:gd name="connsiteX158" fmla="*/ 1782283 w 10703578"/>
                <a:gd name="connsiteY158" fmla="*/ 127120 h 1222606"/>
                <a:gd name="connsiteX159" fmla="*/ 1793564 w 10703578"/>
                <a:gd name="connsiteY159" fmla="*/ 95340 h 1222606"/>
                <a:gd name="connsiteX160" fmla="*/ 1804844 w 10703578"/>
                <a:gd name="connsiteY160" fmla="*/ 95340 h 1222606"/>
                <a:gd name="connsiteX161" fmla="*/ 1816125 w 10703578"/>
                <a:gd name="connsiteY161" fmla="*/ 95340 h 1222606"/>
                <a:gd name="connsiteX162" fmla="*/ 1827405 w 10703578"/>
                <a:gd name="connsiteY162" fmla="*/ 95340 h 1222606"/>
                <a:gd name="connsiteX163" fmla="*/ 1838685 w 10703578"/>
                <a:gd name="connsiteY163" fmla="*/ 174790 h 1222606"/>
                <a:gd name="connsiteX164" fmla="*/ 1849965 w 10703578"/>
                <a:gd name="connsiteY164" fmla="*/ 603821 h 1222606"/>
                <a:gd name="connsiteX165" fmla="*/ 1861246 w 10703578"/>
                <a:gd name="connsiteY165" fmla="*/ 1128191 h 1222606"/>
                <a:gd name="connsiteX166" fmla="*/ 1872526 w 10703578"/>
                <a:gd name="connsiteY166" fmla="*/ 1128191 h 1222606"/>
                <a:gd name="connsiteX167" fmla="*/ 1883806 w 10703578"/>
                <a:gd name="connsiteY167" fmla="*/ 1128191 h 1222606"/>
                <a:gd name="connsiteX168" fmla="*/ 1895086 w 10703578"/>
                <a:gd name="connsiteY168" fmla="*/ 1112301 h 1222606"/>
                <a:gd name="connsiteX169" fmla="*/ 1906367 w 10703578"/>
                <a:gd name="connsiteY169" fmla="*/ 1112301 h 1222606"/>
                <a:gd name="connsiteX170" fmla="*/ 1917647 w 10703578"/>
                <a:gd name="connsiteY170" fmla="*/ 715051 h 1222606"/>
                <a:gd name="connsiteX171" fmla="*/ 1928927 w 10703578"/>
                <a:gd name="connsiteY171" fmla="*/ 206570 h 1222606"/>
                <a:gd name="connsiteX172" fmla="*/ 1940208 w 10703578"/>
                <a:gd name="connsiteY172" fmla="*/ 79450 h 1222606"/>
                <a:gd name="connsiteX173" fmla="*/ 1951487 w 10703578"/>
                <a:gd name="connsiteY173" fmla="*/ 111230 h 1222606"/>
                <a:gd name="connsiteX174" fmla="*/ 1962768 w 10703578"/>
                <a:gd name="connsiteY174" fmla="*/ 79450 h 1222606"/>
                <a:gd name="connsiteX175" fmla="*/ 1974048 w 10703578"/>
                <a:gd name="connsiteY175" fmla="*/ 95340 h 1222606"/>
                <a:gd name="connsiteX176" fmla="*/ 1985329 w 10703578"/>
                <a:gd name="connsiteY176" fmla="*/ 95340 h 1222606"/>
                <a:gd name="connsiteX177" fmla="*/ 1996609 w 10703578"/>
                <a:gd name="connsiteY177" fmla="*/ 111230 h 1222606"/>
                <a:gd name="connsiteX178" fmla="*/ 2007889 w 10703578"/>
                <a:gd name="connsiteY178" fmla="*/ 111230 h 1222606"/>
                <a:gd name="connsiteX179" fmla="*/ 2019169 w 10703578"/>
                <a:gd name="connsiteY179" fmla="*/ 111230 h 1222606"/>
                <a:gd name="connsiteX180" fmla="*/ 2030450 w 10703578"/>
                <a:gd name="connsiteY180" fmla="*/ 127120 h 1222606"/>
                <a:gd name="connsiteX181" fmla="*/ 2041730 w 10703578"/>
                <a:gd name="connsiteY181" fmla="*/ 127120 h 1222606"/>
                <a:gd name="connsiteX182" fmla="*/ 2053010 w 10703578"/>
                <a:gd name="connsiteY182" fmla="*/ 111230 h 1222606"/>
                <a:gd name="connsiteX183" fmla="*/ 2064290 w 10703578"/>
                <a:gd name="connsiteY183" fmla="*/ 556150 h 1222606"/>
                <a:gd name="connsiteX184" fmla="*/ 2075571 w 10703578"/>
                <a:gd name="connsiteY184" fmla="*/ 1159971 h 1222606"/>
                <a:gd name="connsiteX185" fmla="*/ 2086851 w 10703578"/>
                <a:gd name="connsiteY185" fmla="*/ 1159971 h 1222606"/>
                <a:gd name="connsiteX186" fmla="*/ 2098131 w 10703578"/>
                <a:gd name="connsiteY186" fmla="*/ 1159971 h 1222606"/>
                <a:gd name="connsiteX187" fmla="*/ 2109412 w 10703578"/>
                <a:gd name="connsiteY187" fmla="*/ 1159971 h 1222606"/>
                <a:gd name="connsiteX188" fmla="*/ 2120692 w 10703578"/>
                <a:gd name="connsiteY188" fmla="*/ 1128191 h 1222606"/>
                <a:gd name="connsiteX189" fmla="*/ 2131972 w 10703578"/>
                <a:gd name="connsiteY189" fmla="*/ 1144081 h 1222606"/>
                <a:gd name="connsiteX190" fmla="*/ 2143253 w 10703578"/>
                <a:gd name="connsiteY190" fmla="*/ 1064631 h 1222606"/>
                <a:gd name="connsiteX191" fmla="*/ 2154533 w 10703578"/>
                <a:gd name="connsiteY191" fmla="*/ 603821 h 1222606"/>
                <a:gd name="connsiteX192" fmla="*/ 2165813 w 10703578"/>
                <a:gd name="connsiteY192" fmla="*/ 63560 h 1222606"/>
                <a:gd name="connsiteX193" fmla="*/ 2177093 w 10703578"/>
                <a:gd name="connsiteY193" fmla="*/ 127120 h 1222606"/>
                <a:gd name="connsiteX194" fmla="*/ 2188373 w 10703578"/>
                <a:gd name="connsiteY194" fmla="*/ 111230 h 1222606"/>
                <a:gd name="connsiteX195" fmla="*/ 2199654 w 10703578"/>
                <a:gd name="connsiteY195" fmla="*/ 111230 h 1222606"/>
                <a:gd name="connsiteX196" fmla="*/ 2210934 w 10703578"/>
                <a:gd name="connsiteY196" fmla="*/ 254240 h 1222606"/>
                <a:gd name="connsiteX197" fmla="*/ 2222214 w 10703578"/>
                <a:gd name="connsiteY197" fmla="*/ 953401 h 1222606"/>
                <a:gd name="connsiteX198" fmla="*/ 2233494 w 10703578"/>
                <a:gd name="connsiteY198" fmla="*/ 1175861 h 1222606"/>
                <a:gd name="connsiteX199" fmla="*/ 2244775 w 10703578"/>
                <a:gd name="connsiteY199" fmla="*/ 1128191 h 1222606"/>
                <a:gd name="connsiteX200" fmla="*/ 2256055 w 10703578"/>
                <a:gd name="connsiteY200" fmla="*/ 1144081 h 1222606"/>
                <a:gd name="connsiteX201" fmla="*/ 2267336 w 10703578"/>
                <a:gd name="connsiteY201" fmla="*/ 1128191 h 1222606"/>
                <a:gd name="connsiteX202" fmla="*/ 2278616 w 10703578"/>
                <a:gd name="connsiteY202" fmla="*/ 1128191 h 1222606"/>
                <a:gd name="connsiteX203" fmla="*/ 2289896 w 10703578"/>
                <a:gd name="connsiteY203" fmla="*/ 985181 h 1222606"/>
                <a:gd name="connsiteX204" fmla="*/ 2301176 w 10703578"/>
                <a:gd name="connsiteY204" fmla="*/ 286020 h 1222606"/>
                <a:gd name="connsiteX205" fmla="*/ 2312457 w 10703578"/>
                <a:gd name="connsiteY205" fmla="*/ 79450 h 1222606"/>
                <a:gd name="connsiteX206" fmla="*/ 2323737 w 10703578"/>
                <a:gd name="connsiteY206" fmla="*/ 111230 h 1222606"/>
                <a:gd name="connsiteX207" fmla="*/ 2335017 w 10703578"/>
                <a:gd name="connsiteY207" fmla="*/ 47670 h 1222606"/>
                <a:gd name="connsiteX208" fmla="*/ 2346297 w 10703578"/>
                <a:gd name="connsiteY208" fmla="*/ 95340 h 1222606"/>
                <a:gd name="connsiteX209" fmla="*/ 2357577 w 10703578"/>
                <a:gd name="connsiteY209" fmla="*/ 143010 h 1222606"/>
                <a:gd name="connsiteX210" fmla="*/ 2368858 w 10703578"/>
                <a:gd name="connsiteY210" fmla="*/ 460810 h 1222606"/>
                <a:gd name="connsiteX211" fmla="*/ 2380138 w 10703578"/>
                <a:gd name="connsiteY211" fmla="*/ 1128191 h 1222606"/>
                <a:gd name="connsiteX212" fmla="*/ 2391419 w 10703578"/>
                <a:gd name="connsiteY212" fmla="*/ 1144081 h 1222606"/>
                <a:gd name="connsiteX213" fmla="*/ 2402699 w 10703578"/>
                <a:gd name="connsiteY213" fmla="*/ 1096411 h 1222606"/>
                <a:gd name="connsiteX214" fmla="*/ 2413979 w 10703578"/>
                <a:gd name="connsiteY214" fmla="*/ 1144081 h 1222606"/>
                <a:gd name="connsiteX215" fmla="*/ 2425259 w 10703578"/>
                <a:gd name="connsiteY215" fmla="*/ 1128191 h 1222606"/>
                <a:gd name="connsiteX216" fmla="*/ 2436540 w 10703578"/>
                <a:gd name="connsiteY216" fmla="*/ 1112301 h 1222606"/>
                <a:gd name="connsiteX217" fmla="*/ 2447820 w 10703578"/>
                <a:gd name="connsiteY217" fmla="*/ 1112301 h 1222606"/>
                <a:gd name="connsiteX218" fmla="*/ 2459100 w 10703578"/>
                <a:gd name="connsiteY218" fmla="*/ 1128191 h 1222606"/>
                <a:gd name="connsiteX219" fmla="*/ 2470380 w 10703578"/>
                <a:gd name="connsiteY219" fmla="*/ 1112301 h 1222606"/>
                <a:gd name="connsiteX220" fmla="*/ 2481661 w 10703578"/>
                <a:gd name="connsiteY220" fmla="*/ 1112301 h 1222606"/>
                <a:gd name="connsiteX221" fmla="*/ 2492941 w 10703578"/>
                <a:gd name="connsiteY221" fmla="*/ 1080521 h 1222606"/>
                <a:gd name="connsiteX222" fmla="*/ 2504221 w 10703578"/>
                <a:gd name="connsiteY222" fmla="*/ 730941 h 1222606"/>
                <a:gd name="connsiteX223" fmla="*/ 2515501 w 10703578"/>
                <a:gd name="connsiteY223" fmla="*/ 238350 h 1222606"/>
                <a:gd name="connsiteX224" fmla="*/ 2526782 w 10703578"/>
                <a:gd name="connsiteY224" fmla="*/ 63560 h 1222606"/>
                <a:gd name="connsiteX225" fmla="*/ 2538062 w 10703578"/>
                <a:gd name="connsiteY225" fmla="*/ 79450 h 1222606"/>
                <a:gd name="connsiteX226" fmla="*/ 2549342 w 10703578"/>
                <a:gd name="connsiteY226" fmla="*/ 47670 h 1222606"/>
                <a:gd name="connsiteX227" fmla="*/ 2560623 w 10703578"/>
                <a:gd name="connsiteY227" fmla="*/ 79450 h 1222606"/>
                <a:gd name="connsiteX228" fmla="*/ 2571903 w 10703578"/>
                <a:gd name="connsiteY228" fmla="*/ 79450 h 1222606"/>
                <a:gd name="connsiteX229" fmla="*/ 2583183 w 10703578"/>
                <a:gd name="connsiteY229" fmla="*/ 79450 h 1222606"/>
                <a:gd name="connsiteX230" fmla="*/ 2594463 w 10703578"/>
                <a:gd name="connsiteY230" fmla="*/ 143010 h 1222606"/>
                <a:gd name="connsiteX231" fmla="*/ 2605744 w 10703578"/>
                <a:gd name="connsiteY231" fmla="*/ 810391 h 1222606"/>
                <a:gd name="connsiteX232" fmla="*/ 2617024 w 10703578"/>
                <a:gd name="connsiteY232" fmla="*/ 1128191 h 1222606"/>
                <a:gd name="connsiteX233" fmla="*/ 2628304 w 10703578"/>
                <a:gd name="connsiteY233" fmla="*/ 1112301 h 1222606"/>
                <a:gd name="connsiteX234" fmla="*/ 2639584 w 10703578"/>
                <a:gd name="connsiteY234" fmla="*/ 1112301 h 1222606"/>
                <a:gd name="connsiteX235" fmla="*/ 2650865 w 10703578"/>
                <a:gd name="connsiteY235" fmla="*/ 1080521 h 1222606"/>
                <a:gd name="connsiteX236" fmla="*/ 2662145 w 10703578"/>
                <a:gd name="connsiteY236" fmla="*/ 508481 h 1222606"/>
                <a:gd name="connsiteX237" fmla="*/ 2673426 w 10703578"/>
                <a:gd name="connsiteY237" fmla="*/ 95340 h 1222606"/>
                <a:gd name="connsiteX238" fmla="*/ 2684705 w 10703578"/>
                <a:gd name="connsiteY238" fmla="*/ 79450 h 1222606"/>
                <a:gd name="connsiteX239" fmla="*/ 2695986 w 10703578"/>
                <a:gd name="connsiteY239" fmla="*/ 79450 h 1222606"/>
                <a:gd name="connsiteX240" fmla="*/ 2707266 w 10703578"/>
                <a:gd name="connsiteY240" fmla="*/ 63560 h 1222606"/>
                <a:gd name="connsiteX241" fmla="*/ 2718546 w 10703578"/>
                <a:gd name="connsiteY241" fmla="*/ 95340 h 1222606"/>
                <a:gd name="connsiteX242" fmla="*/ 2729826 w 10703578"/>
                <a:gd name="connsiteY242" fmla="*/ 95340 h 1222606"/>
                <a:gd name="connsiteX243" fmla="*/ 2741107 w 10703578"/>
                <a:gd name="connsiteY243" fmla="*/ 413140 h 1222606"/>
                <a:gd name="connsiteX244" fmla="*/ 2752387 w 10703578"/>
                <a:gd name="connsiteY244" fmla="*/ 921621 h 1222606"/>
                <a:gd name="connsiteX245" fmla="*/ 2763667 w 10703578"/>
                <a:gd name="connsiteY245" fmla="*/ 1144081 h 1222606"/>
                <a:gd name="connsiteX246" fmla="*/ 2774948 w 10703578"/>
                <a:gd name="connsiteY246" fmla="*/ 1112301 h 1222606"/>
                <a:gd name="connsiteX247" fmla="*/ 2786228 w 10703578"/>
                <a:gd name="connsiteY247" fmla="*/ 1128191 h 1222606"/>
                <a:gd name="connsiteX248" fmla="*/ 2797508 w 10703578"/>
                <a:gd name="connsiteY248" fmla="*/ 1128191 h 1222606"/>
                <a:gd name="connsiteX249" fmla="*/ 2808788 w 10703578"/>
                <a:gd name="connsiteY249" fmla="*/ 1016961 h 1222606"/>
                <a:gd name="connsiteX250" fmla="*/ 2820069 w 10703578"/>
                <a:gd name="connsiteY250" fmla="*/ 556150 h 1222606"/>
                <a:gd name="connsiteX251" fmla="*/ 2831349 w 10703578"/>
                <a:gd name="connsiteY251" fmla="*/ 47670 h 1222606"/>
                <a:gd name="connsiteX252" fmla="*/ 2842630 w 10703578"/>
                <a:gd name="connsiteY252" fmla="*/ 111230 h 1222606"/>
                <a:gd name="connsiteX253" fmla="*/ 2853910 w 10703578"/>
                <a:gd name="connsiteY253" fmla="*/ 95340 h 1222606"/>
                <a:gd name="connsiteX254" fmla="*/ 2865190 w 10703578"/>
                <a:gd name="connsiteY254" fmla="*/ 95340 h 1222606"/>
                <a:gd name="connsiteX255" fmla="*/ 2876470 w 10703578"/>
                <a:gd name="connsiteY255" fmla="*/ 95340 h 1222606"/>
                <a:gd name="connsiteX256" fmla="*/ 2887751 w 10703578"/>
                <a:gd name="connsiteY256" fmla="*/ 111230 h 1222606"/>
                <a:gd name="connsiteX257" fmla="*/ 2899031 w 10703578"/>
                <a:gd name="connsiteY257" fmla="*/ 95340 h 1222606"/>
                <a:gd name="connsiteX258" fmla="*/ 2910311 w 10703578"/>
                <a:gd name="connsiteY258" fmla="*/ 95340 h 1222606"/>
                <a:gd name="connsiteX259" fmla="*/ 2921591 w 10703578"/>
                <a:gd name="connsiteY259" fmla="*/ 111230 h 1222606"/>
                <a:gd name="connsiteX260" fmla="*/ 2932871 w 10703578"/>
                <a:gd name="connsiteY260" fmla="*/ 127120 h 1222606"/>
                <a:gd name="connsiteX261" fmla="*/ 2944152 w 10703578"/>
                <a:gd name="connsiteY261" fmla="*/ 190680 h 1222606"/>
                <a:gd name="connsiteX262" fmla="*/ 2955433 w 10703578"/>
                <a:gd name="connsiteY262" fmla="*/ 556150 h 1222606"/>
                <a:gd name="connsiteX263" fmla="*/ 2966712 w 10703578"/>
                <a:gd name="connsiteY263" fmla="*/ 1144081 h 1222606"/>
                <a:gd name="connsiteX264" fmla="*/ 2977993 w 10703578"/>
                <a:gd name="connsiteY264" fmla="*/ 1159971 h 1222606"/>
                <a:gd name="connsiteX265" fmla="*/ 2989273 w 10703578"/>
                <a:gd name="connsiteY265" fmla="*/ 1159971 h 1222606"/>
                <a:gd name="connsiteX266" fmla="*/ 3000553 w 10703578"/>
                <a:gd name="connsiteY266" fmla="*/ 1159971 h 1222606"/>
                <a:gd name="connsiteX267" fmla="*/ 3011833 w 10703578"/>
                <a:gd name="connsiteY267" fmla="*/ 1144081 h 1222606"/>
                <a:gd name="connsiteX268" fmla="*/ 3023114 w 10703578"/>
                <a:gd name="connsiteY268" fmla="*/ 1128191 h 1222606"/>
                <a:gd name="connsiteX269" fmla="*/ 3034394 w 10703578"/>
                <a:gd name="connsiteY269" fmla="*/ 1128191 h 1222606"/>
                <a:gd name="connsiteX270" fmla="*/ 3045674 w 10703578"/>
                <a:gd name="connsiteY270" fmla="*/ 1128191 h 1222606"/>
                <a:gd name="connsiteX271" fmla="*/ 3056955 w 10703578"/>
                <a:gd name="connsiteY271" fmla="*/ 1112301 h 1222606"/>
                <a:gd name="connsiteX272" fmla="*/ 3068235 w 10703578"/>
                <a:gd name="connsiteY272" fmla="*/ 1080521 h 1222606"/>
                <a:gd name="connsiteX273" fmla="*/ 3079515 w 10703578"/>
                <a:gd name="connsiteY273" fmla="*/ 1128191 h 1222606"/>
                <a:gd name="connsiteX274" fmla="*/ 3090795 w 10703578"/>
                <a:gd name="connsiteY274" fmla="*/ 1096411 h 1222606"/>
                <a:gd name="connsiteX275" fmla="*/ 3102076 w 10703578"/>
                <a:gd name="connsiteY275" fmla="*/ 1096411 h 1222606"/>
                <a:gd name="connsiteX276" fmla="*/ 3113356 w 10703578"/>
                <a:gd name="connsiteY276" fmla="*/ 762721 h 1222606"/>
                <a:gd name="connsiteX277" fmla="*/ 3124637 w 10703578"/>
                <a:gd name="connsiteY277" fmla="*/ 79450 h 1222606"/>
                <a:gd name="connsiteX278" fmla="*/ 3135916 w 10703578"/>
                <a:gd name="connsiteY278" fmla="*/ 63560 h 1222606"/>
                <a:gd name="connsiteX279" fmla="*/ 3147197 w 10703578"/>
                <a:gd name="connsiteY279" fmla="*/ 79450 h 1222606"/>
                <a:gd name="connsiteX280" fmla="*/ 3158477 w 10703578"/>
                <a:gd name="connsiteY280" fmla="*/ 63560 h 1222606"/>
                <a:gd name="connsiteX281" fmla="*/ 3169757 w 10703578"/>
                <a:gd name="connsiteY281" fmla="*/ 79450 h 1222606"/>
                <a:gd name="connsiteX282" fmla="*/ 3181037 w 10703578"/>
                <a:gd name="connsiteY282" fmla="*/ 47670 h 1222606"/>
                <a:gd name="connsiteX283" fmla="*/ 3192318 w 10703578"/>
                <a:gd name="connsiteY283" fmla="*/ 79450 h 1222606"/>
                <a:gd name="connsiteX284" fmla="*/ 3203598 w 10703578"/>
                <a:gd name="connsiteY284" fmla="*/ 111230 h 1222606"/>
                <a:gd name="connsiteX285" fmla="*/ 3214878 w 10703578"/>
                <a:gd name="connsiteY285" fmla="*/ 95340 h 1222606"/>
                <a:gd name="connsiteX286" fmla="*/ 3226159 w 10703578"/>
                <a:gd name="connsiteY286" fmla="*/ 111230 h 1222606"/>
                <a:gd name="connsiteX287" fmla="*/ 3237439 w 10703578"/>
                <a:gd name="connsiteY287" fmla="*/ 111230 h 1222606"/>
                <a:gd name="connsiteX288" fmla="*/ 3248719 w 10703578"/>
                <a:gd name="connsiteY288" fmla="*/ 127120 h 1222606"/>
                <a:gd name="connsiteX289" fmla="*/ 3259999 w 10703578"/>
                <a:gd name="connsiteY289" fmla="*/ 397251 h 1222606"/>
                <a:gd name="connsiteX290" fmla="*/ 3271280 w 10703578"/>
                <a:gd name="connsiteY290" fmla="*/ 1112301 h 1222606"/>
                <a:gd name="connsiteX291" fmla="*/ 3282560 w 10703578"/>
                <a:gd name="connsiteY291" fmla="*/ 1159971 h 1222606"/>
                <a:gd name="connsiteX292" fmla="*/ 3293841 w 10703578"/>
                <a:gd name="connsiteY292" fmla="*/ 1128191 h 1222606"/>
                <a:gd name="connsiteX293" fmla="*/ 3305120 w 10703578"/>
                <a:gd name="connsiteY293" fmla="*/ 1144081 h 1222606"/>
                <a:gd name="connsiteX294" fmla="*/ 3316401 w 10703578"/>
                <a:gd name="connsiteY294" fmla="*/ 1128191 h 1222606"/>
                <a:gd name="connsiteX295" fmla="*/ 3327681 w 10703578"/>
                <a:gd name="connsiteY295" fmla="*/ 1128191 h 1222606"/>
                <a:gd name="connsiteX296" fmla="*/ 3338962 w 10703578"/>
                <a:gd name="connsiteY296" fmla="*/ 1001071 h 1222606"/>
                <a:gd name="connsiteX297" fmla="*/ 3350242 w 10703578"/>
                <a:gd name="connsiteY297" fmla="*/ 222460 h 1222606"/>
                <a:gd name="connsiteX298" fmla="*/ 3361522 w 10703578"/>
                <a:gd name="connsiteY298" fmla="*/ 63560 h 1222606"/>
                <a:gd name="connsiteX299" fmla="*/ 3372802 w 10703578"/>
                <a:gd name="connsiteY299" fmla="*/ 95340 h 1222606"/>
                <a:gd name="connsiteX300" fmla="*/ 3384082 w 10703578"/>
                <a:gd name="connsiteY300" fmla="*/ 63560 h 1222606"/>
                <a:gd name="connsiteX301" fmla="*/ 3395363 w 10703578"/>
                <a:gd name="connsiteY301" fmla="*/ 95340 h 1222606"/>
                <a:gd name="connsiteX302" fmla="*/ 3406644 w 10703578"/>
                <a:gd name="connsiteY302" fmla="*/ 444920 h 1222606"/>
                <a:gd name="connsiteX303" fmla="*/ 3417923 w 10703578"/>
                <a:gd name="connsiteY303" fmla="*/ 969291 h 1222606"/>
                <a:gd name="connsiteX304" fmla="*/ 3429203 w 10703578"/>
                <a:gd name="connsiteY304" fmla="*/ 1144081 h 1222606"/>
                <a:gd name="connsiteX305" fmla="*/ 3440484 w 10703578"/>
                <a:gd name="connsiteY305" fmla="*/ 1112301 h 1222606"/>
                <a:gd name="connsiteX306" fmla="*/ 3451764 w 10703578"/>
                <a:gd name="connsiteY306" fmla="*/ 1128191 h 1222606"/>
                <a:gd name="connsiteX307" fmla="*/ 3463044 w 10703578"/>
                <a:gd name="connsiteY307" fmla="*/ 1128191 h 1222606"/>
                <a:gd name="connsiteX308" fmla="*/ 3474325 w 10703578"/>
                <a:gd name="connsiteY308" fmla="*/ 1112301 h 1222606"/>
                <a:gd name="connsiteX309" fmla="*/ 3485605 w 10703578"/>
                <a:gd name="connsiteY309" fmla="*/ 794501 h 1222606"/>
                <a:gd name="connsiteX310" fmla="*/ 3496885 w 10703578"/>
                <a:gd name="connsiteY310" fmla="*/ 286020 h 1222606"/>
                <a:gd name="connsiteX311" fmla="*/ 3508166 w 10703578"/>
                <a:gd name="connsiteY311" fmla="*/ 63560 h 1222606"/>
                <a:gd name="connsiteX312" fmla="*/ 3519446 w 10703578"/>
                <a:gd name="connsiteY312" fmla="*/ 111230 h 1222606"/>
                <a:gd name="connsiteX313" fmla="*/ 3530726 w 10703578"/>
                <a:gd name="connsiteY313" fmla="*/ 63560 h 1222606"/>
                <a:gd name="connsiteX314" fmla="*/ 3542006 w 10703578"/>
                <a:gd name="connsiteY314" fmla="*/ 95340 h 1222606"/>
                <a:gd name="connsiteX315" fmla="*/ 3553286 w 10703578"/>
                <a:gd name="connsiteY315" fmla="*/ 158900 h 1222606"/>
                <a:gd name="connsiteX316" fmla="*/ 3564567 w 10703578"/>
                <a:gd name="connsiteY316" fmla="*/ 556150 h 1222606"/>
                <a:gd name="connsiteX317" fmla="*/ 3575848 w 10703578"/>
                <a:gd name="connsiteY317" fmla="*/ 1144081 h 1222606"/>
                <a:gd name="connsiteX318" fmla="*/ 3587127 w 10703578"/>
                <a:gd name="connsiteY318" fmla="*/ 1112301 h 1222606"/>
                <a:gd name="connsiteX319" fmla="*/ 3598408 w 10703578"/>
                <a:gd name="connsiteY319" fmla="*/ 1096411 h 1222606"/>
                <a:gd name="connsiteX320" fmla="*/ 3609688 w 10703578"/>
                <a:gd name="connsiteY320" fmla="*/ 1112301 h 1222606"/>
                <a:gd name="connsiteX321" fmla="*/ 3620968 w 10703578"/>
                <a:gd name="connsiteY321" fmla="*/ 1112301 h 1222606"/>
                <a:gd name="connsiteX322" fmla="*/ 3632248 w 10703578"/>
                <a:gd name="connsiteY322" fmla="*/ 1080521 h 1222606"/>
                <a:gd name="connsiteX323" fmla="*/ 3643529 w 10703578"/>
                <a:gd name="connsiteY323" fmla="*/ 1096411 h 1222606"/>
                <a:gd name="connsiteX324" fmla="*/ 3654809 w 10703578"/>
                <a:gd name="connsiteY324" fmla="*/ 1112301 h 1222606"/>
                <a:gd name="connsiteX325" fmla="*/ 3666089 w 10703578"/>
                <a:gd name="connsiteY325" fmla="*/ 1112301 h 1222606"/>
                <a:gd name="connsiteX326" fmla="*/ 3677370 w 10703578"/>
                <a:gd name="connsiteY326" fmla="*/ 1080521 h 1222606"/>
                <a:gd name="connsiteX327" fmla="*/ 3688650 w 10703578"/>
                <a:gd name="connsiteY327" fmla="*/ 1032851 h 1222606"/>
                <a:gd name="connsiteX328" fmla="*/ 3699930 w 10703578"/>
                <a:gd name="connsiteY328" fmla="*/ 794501 h 1222606"/>
                <a:gd name="connsiteX329" fmla="*/ 3711210 w 10703578"/>
                <a:gd name="connsiteY329" fmla="*/ 127120 h 1222606"/>
                <a:gd name="connsiteX330" fmla="*/ 3722491 w 10703578"/>
                <a:gd name="connsiteY330" fmla="*/ 47670 h 1222606"/>
                <a:gd name="connsiteX331" fmla="*/ 3733771 w 10703578"/>
                <a:gd name="connsiteY331" fmla="*/ 47670 h 1222606"/>
                <a:gd name="connsiteX332" fmla="*/ 3745052 w 10703578"/>
                <a:gd name="connsiteY332" fmla="*/ 15890 h 1222606"/>
                <a:gd name="connsiteX333" fmla="*/ 3756331 w 10703578"/>
                <a:gd name="connsiteY333" fmla="*/ 47670 h 1222606"/>
                <a:gd name="connsiteX334" fmla="*/ 3767612 w 10703578"/>
                <a:gd name="connsiteY334" fmla="*/ 63560 h 1222606"/>
                <a:gd name="connsiteX335" fmla="*/ 3778892 w 10703578"/>
                <a:gd name="connsiteY335" fmla="*/ 63560 h 1222606"/>
                <a:gd name="connsiteX336" fmla="*/ 3790172 w 10703578"/>
                <a:gd name="connsiteY336" fmla="*/ 63560 h 1222606"/>
                <a:gd name="connsiteX337" fmla="*/ 3801452 w 10703578"/>
                <a:gd name="connsiteY337" fmla="*/ 79450 h 1222606"/>
                <a:gd name="connsiteX338" fmla="*/ 3812733 w 10703578"/>
                <a:gd name="connsiteY338" fmla="*/ 79450 h 1222606"/>
                <a:gd name="connsiteX339" fmla="*/ 3824013 w 10703578"/>
                <a:gd name="connsiteY339" fmla="*/ 95340 h 1222606"/>
                <a:gd name="connsiteX340" fmla="*/ 3835293 w 10703578"/>
                <a:gd name="connsiteY340" fmla="*/ 95340 h 1222606"/>
                <a:gd name="connsiteX341" fmla="*/ 3846574 w 10703578"/>
                <a:gd name="connsiteY341" fmla="*/ 127120 h 1222606"/>
                <a:gd name="connsiteX342" fmla="*/ 3857854 w 10703578"/>
                <a:gd name="connsiteY342" fmla="*/ 444920 h 1222606"/>
                <a:gd name="connsiteX343" fmla="*/ 3869134 w 10703578"/>
                <a:gd name="connsiteY343" fmla="*/ 1112301 h 1222606"/>
                <a:gd name="connsiteX344" fmla="*/ 3880414 w 10703578"/>
                <a:gd name="connsiteY344" fmla="*/ 1144081 h 1222606"/>
                <a:gd name="connsiteX345" fmla="*/ 3891695 w 10703578"/>
                <a:gd name="connsiteY345" fmla="*/ 1128191 h 1222606"/>
                <a:gd name="connsiteX346" fmla="*/ 3902975 w 10703578"/>
                <a:gd name="connsiteY346" fmla="*/ 1128191 h 1222606"/>
                <a:gd name="connsiteX347" fmla="*/ 3914256 w 10703578"/>
                <a:gd name="connsiteY347" fmla="*/ 1112301 h 1222606"/>
                <a:gd name="connsiteX348" fmla="*/ 3925536 w 10703578"/>
                <a:gd name="connsiteY348" fmla="*/ 1144081 h 1222606"/>
                <a:gd name="connsiteX349" fmla="*/ 3936816 w 10703578"/>
                <a:gd name="connsiteY349" fmla="*/ 1112301 h 1222606"/>
                <a:gd name="connsiteX350" fmla="*/ 3948096 w 10703578"/>
                <a:gd name="connsiteY350" fmla="*/ 1112301 h 1222606"/>
                <a:gd name="connsiteX351" fmla="*/ 3959377 w 10703578"/>
                <a:gd name="connsiteY351" fmla="*/ 1096411 h 1222606"/>
                <a:gd name="connsiteX352" fmla="*/ 3970657 w 10703578"/>
                <a:gd name="connsiteY352" fmla="*/ 1080521 h 1222606"/>
                <a:gd name="connsiteX353" fmla="*/ 3981937 w 10703578"/>
                <a:gd name="connsiteY353" fmla="*/ 1080521 h 1222606"/>
                <a:gd name="connsiteX354" fmla="*/ 3993217 w 10703578"/>
                <a:gd name="connsiteY354" fmla="*/ 1080521 h 1222606"/>
                <a:gd name="connsiteX355" fmla="*/ 4004497 w 10703578"/>
                <a:gd name="connsiteY355" fmla="*/ 921621 h 1222606"/>
                <a:gd name="connsiteX356" fmla="*/ 4015778 w 10703578"/>
                <a:gd name="connsiteY356" fmla="*/ 190680 h 1222606"/>
                <a:gd name="connsiteX357" fmla="*/ 4027059 w 10703578"/>
                <a:gd name="connsiteY357" fmla="*/ 15890 h 1222606"/>
                <a:gd name="connsiteX358" fmla="*/ 4038338 w 10703578"/>
                <a:gd name="connsiteY358" fmla="*/ 63560 h 1222606"/>
                <a:gd name="connsiteX359" fmla="*/ 4049619 w 10703578"/>
                <a:gd name="connsiteY359" fmla="*/ 47670 h 1222606"/>
                <a:gd name="connsiteX360" fmla="*/ 4060899 w 10703578"/>
                <a:gd name="connsiteY360" fmla="*/ 63560 h 1222606"/>
                <a:gd name="connsiteX361" fmla="*/ 4072179 w 10703578"/>
                <a:gd name="connsiteY361" fmla="*/ 63560 h 1222606"/>
                <a:gd name="connsiteX362" fmla="*/ 4083459 w 10703578"/>
                <a:gd name="connsiteY362" fmla="*/ 158900 h 1222606"/>
                <a:gd name="connsiteX363" fmla="*/ 4094740 w 10703578"/>
                <a:gd name="connsiteY363" fmla="*/ 889841 h 1222606"/>
                <a:gd name="connsiteX364" fmla="*/ 4106020 w 10703578"/>
                <a:gd name="connsiteY364" fmla="*/ 1144081 h 1222606"/>
                <a:gd name="connsiteX365" fmla="*/ 4117300 w 10703578"/>
                <a:gd name="connsiteY365" fmla="*/ 1128191 h 1222606"/>
                <a:gd name="connsiteX366" fmla="*/ 4128581 w 10703578"/>
                <a:gd name="connsiteY366" fmla="*/ 1128191 h 1222606"/>
                <a:gd name="connsiteX367" fmla="*/ 4139861 w 10703578"/>
                <a:gd name="connsiteY367" fmla="*/ 1096411 h 1222606"/>
                <a:gd name="connsiteX368" fmla="*/ 4151141 w 10703578"/>
                <a:gd name="connsiteY368" fmla="*/ 858061 h 1222606"/>
                <a:gd name="connsiteX369" fmla="*/ 4162421 w 10703578"/>
                <a:gd name="connsiteY369" fmla="*/ 333690 h 1222606"/>
                <a:gd name="connsiteX370" fmla="*/ 4173702 w 10703578"/>
                <a:gd name="connsiteY370" fmla="*/ 47670 h 1222606"/>
                <a:gd name="connsiteX371" fmla="*/ 4184982 w 10703578"/>
                <a:gd name="connsiteY371" fmla="*/ 79450 h 1222606"/>
                <a:gd name="connsiteX372" fmla="*/ 4196263 w 10703578"/>
                <a:gd name="connsiteY372" fmla="*/ 47670 h 1222606"/>
                <a:gd name="connsiteX373" fmla="*/ 4207543 w 10703578"/>
                <a:gd name="connsiteY373" fmla="*/ 63560 h 1222606"/>
                <a:gd name="connsiteX374" fmla="*/ 4218823 w 10703578"/>
                <a:gd name="connsiteY374" fmla="*/ 79450 h 1222606"/>
                <a:gd name="connsiteX375" fmla="*/ 4230103 w 10703578"/>
                <a:gd name="connsiteY375" fmla="*/ 79450 h 1222606"/>
                <a:gd name="connsiteX376" fmla="*/ 4241383 w 10703578"/>
                <a:gd name="connsiteY376" fmla="*/ 95340 h 1222606"/>
                <a:gd name="connsiteX377" fmla="*/ 4252664 w 10703578"/>
                <a:gd name="connsiteY377" fmla="*/ 79450 h 1222606"/>
                <a:gd name="connsiteX378" fmla="*/ 4263945 w 10703578"/>
                <a:gd name="connsiteY378" fmla="*/ 79450 h 1222606"/>
                <a:gd name="connsiteX379" fmla="*/ 4275224 w 10703578"/>
                <a:gd name="connsiteY379" fmla="*/ 111230 h 1222606"/>
                <a:gd name="connsiteX380" fmla="*/ 4286504 w 10703578"/>
                <a:gd name="connsiteY380" fmla="*/ 127120 h 1222606"/>
                <a:gd name="connsiteX381" fmla="*/ 4297785 w 10703578"/>
                <a:gd name="connsiteY381" fmla="*/ 460810 h 1222606"/>
                <a:gd name="connsiteX382" fmla="*/ 4309066 w 10703578"/>
                <a:gd name="connsiteY382" fmla="*/ 953401 h 1222606"/>
                <a:gd name="connsiteX383" fmla="*/ 4320345 w 10703578"/>
                <a:gd name="connsiteY383" fmla="*/ 1144081 h 1222606"/>
                <a:gd name="connsiteX384" fmla="*/ 4331626 w 10703578"/>
                <a:gd name="connsiteY384" fmla="*/ 1128191 h 1222606"/>
                <a:gd name="connsiteX385" fmla="*/ 4342906 w 10703578"/>
                <a:gd name="connsiteY385" fmla="*/ 1144081 h 1222606"/>
                <a:gd name="connsiteX386" fmla="*/ 4354186 w 10703578"/>
                <a:gd name="connsiteY386" fmla="*/ 1128191 h 1222606"/>
                <a:gd name="connsiteX387" fmla="*/ 4365467 w 10703578"/>
                <a:gd name="connsiteY387" fmla="*/ 1112301 h 1222606"/>
                <a:gd name="connsiteX388" fmla="*/ 4376747 w 10703578"/>
                <a:gd name="connsiteY388" fmla="*/ 1128191 h 1222606"/>
                <a:gd name="connsiteX389" fmla="*/ 4388027 w 10703578"/>
                <a:gd name="connsiteY389" fmla="*/ 1128191 h 1222606"/>
                <a:gd name="connsiteX390" fmla="*/ 4399307 w 10703578"/>
                <a:gd name="connsiteY390" fmla="*/ 1096411 h 1222606"/>
                <a:gd name="connsiteX391" fmla="*/ 4410588 w 10703578"/>
                <a:gd name="connsiteY391" fmla="*/ 1096411 h 1222606"/>
                <a:gd name="connsiteX392" fmla="*/ 4421868 w 10703578"/>
                <a:gd name="connsiteY392" fmla="*/ 1096411 h 1222606"/>
                <a:gd name="connsiteX393" fmla="*/ 4433148 w 10703578"/>
                <a:gd name="connsiteY393" fmla="*/ 1080521 h 1222606"/>
                <a:gd name="connsiteX394" fmla="*/ 4444428 w 10703578"/>
                <a:gd name="connsiteY394" fmla="*/ 1064631 h 1222606"/>
                <a:gd name="connsiteX395" fmla="*/ 4455708 w 10703578"/>
                <a:gd name="connsiteY395" fmla="*/ 667380 h 1222606"/>
                <a:gd name="connsiteX396" fmla="*/ 4466989 w 10703578"/>
                <a:gd name="connsiteY396" fmla="*/ 158900 h 1222606"/>
                <a:gd name="connsiteX397" fmla="*/ 4478270 w 10703578"/>
                <a:gd name="connsiteY397" fmla="*/ 47670 h 1222606"/>
                <a:gd name="connsiteX398" fmla="*/ 4489549 w 10703578"/>
                <a:gd name="connsiteY398" fmla="*/ 63560 h 1222606"/>
                <a:gd name="connsiteX399" fmla="*/ 4500830 w 10703578"/>
                <a:gd name="connsiteY399" fmla="*/ 47670 h 1222606"/>
                <a:gd name="connsiteX400" fmla="*/ 4512110 w 10703578"/>
                <a:gd name="connsiteY400" fmla="*/ 63560 h 1222606"/>
                <a:gd name="connsiteX401" fmla="*/ 4523390 w 10703578"/>
                <a:gd name="connsiteY401" fmla="*/ 47670 h 1222606"/>
                <a:gd name="connsiteX402" fmla="*/ 4534670 w 10703578"/>
                <a:gd name="connsiteY402" fmla="*/ 79450 h 1222606"/>
                <a:gd name="connsiteX403" fmla="*/ 4545951 w 10703578"/>
                <a:gd name="connsiteY403" fmla="*/ 79450 h 1222606"/>
                <a:gd name="connsiteX404" fmla="*/ 4557231 w 10703578"/>
                <a:gd name="connsiteY404" fmla="*/ 95340 h 1222606"/>
                <a:gd name="connsiteX405" fmla="*/ 4568511 w 10703578"/>
                <a:gd name="connsiteY405" fmla="*/ 95340 h 1222606"/>
                <a:gd name="connsiteX406" fmla="*/ 4579792 w 10703578"/>
                <a:gd name="connsiteY406" fmla="*/ 111230 h 1222606"/>
                <a:gd name="connsiteX407" fmla="*/ 4591072 w 10703578"/>
                <a:gd name="connsiteY407" fmla="*/ 95340 h 1222606"/>
                <a:gd name="connsiteX408" fmla="*/ 4602352 w 10703578"/>
                <a:gd name="connsiteY408" fmla="*/ 444920 h 1222606"/>
                <a:gd name="connsiteX409" fmla="*/ 4613632 w 10703578"/>
                <a:gd name="connsiteY409" fmla="*/ 1128191 h 1222606"/>
                <a:gd name="connsiteX410" fmla="*/ 4624912 w 10703578"/>
                <a:gd name="connsiteY410" fmla="*/ 1144081 h 1222606"/>
                <a:gd name="connsiteX411" fmla="*/ 4636193 w 10703578"/>
                <a:gd name="connsiteY411" fmla="*/ 1112301 h 1222606"/>
                <a:gd name="connsiteX412" fmla="*/ 4647474 w 10703578"/>
                <a:gd name="connsiteY412" fmla="*/ 1128191 h 1222606"/>
                <a:gd name="connsiteX413" fmla="*/ 4658753 w 10703578"/>
                <a:gd name="connsiteY413" fmla="*/ 1096411 h 1222606"/>
                <a:gd name="connsiteX414" fmla="*/ 4670034 w 10703578"/>
                <a:gd name="connsiteY414" fmla="*/ 1128191 h 1222606"/>
                <a:gd name="connsiteX415" fmla="*/ 4681314 w 10703578"/>
                <a:gd name="connsiteY415" fmla="*/ 1128191 h 1222606"/>
                <a:gd name="connsiteX416" fmla="*/ 4692594 w 10703578"/>
                <a:gd name="connsiteY416" fmla="*/ 1128191 h 1222606"/>
                <a:gd name="connsiteX417" fmla="*/ 4703875 w 10703578"/>
                <a:gd name="connsiteY417" fmla="*/ 1096411 h 1222606"/>
                <a:gd name="connsiteX418" fmla="*/ 4715155 w 10703578"/>
                <a:gd name="connsiteY418" fmla="*/ 1080521 h 1222606"/>
                <a:gd name="connsiteX419" fmla="*/ 4726435 w 10703578"/>
                <a:gd name="connsiteY419" fmla="*/ 1096411 h 1222606"/>
                <a:gd name="connsiteX420" fmla="*/ 4737715 w 10703578"/>
                <a:gd name="connsiteY420" fmla="*/ 1064631 h 1222606"/>
                <a:gd name="connsiteX421" fmla="*/ 4748996 w 10703578"/>
                <a:gd name="connsiteY421" fmla="*/ 921621 h 1222606"/>
                <a:gd name="connsiteX422" fmla="*/ 4760277 w 10703578"/>
                <a:gd name="connsiteY422" fmla="*/ 174790 h 1222606"/>
                <a:gd name="connsiteX423" fmla="*/ 4771556 w 10703578"/>
                <a:gd name="connsiteY423" fmla="*/ 31780 h 1222606"/>
                <a:gd name="connsiteX424" fmla="*/ 4782837 w 10703578"/>
                <a:gd name="connsiteY424" fmla="*/ 79450 h 1222606"/>
                <a:gd name="connsiteX425" fmla="*/ 4794117 w 10703578"/>
                <a:gd name="connsiteY425" fmla="*/ 47670 h 1222606"/>
                <a:gd name="connsiteX426" fmla="*/ 4805397 w 10703578"/>
                <a:gd name="connsiteY426" fmla="*/ 63560 h 1222606"/>
                <a:gd name="connsiteX427" fmla="*/ 4816678 w 10703578"/>
                <a:gd name="connsiteY427" fmla="*/ 63560 h 1222606"/>
                <a:gd name="connsiteX428" fmla="*/ 4827958 w 10703578"/>
                <a:gd name="connsiteY428" fmla="*/ 63560 h 1222606"/>
                <a:gd name="connsiteX429" fmla="*/ 4839238 w 10703578"/>
                <a:gd name="connsiteY429" fmla="*/ 95340 h 1222606"/>
                <a:gd name="connsiteX430" fmla="*/ 4850518 w 10703578"/>
                <a:gd name="connsiteY430" fmla="*/ 95340 h 1222606"/>
                <a:gd name="connsiteX431" fmla="*/ 4861798 w 10703578"/>
                <a:gd name="connsiteY431" fmla="*/ 111230 h 1222606"/>
                <a:gd name="connsiteX432" fmla="*/ 4873079 w 10703578"/>
                <a:gd name="connsiteY432" fmla="*/ 95340 h 1222606"/>
                <a:gd name="connsiteX433" fmla="*/ 4884359 w 10703578"/>
                <a:gd name="connsiteY433" fmla="*/ 111230 h 1222606"/>
                <a:gd name="connsiteX434" fmla="*/ 4895639 w 10703578"/>
                <a:gd name="connsiteY434" fmla="*/ 254240 h 1222606"/>
                <a:gd name="connsiteX435" fmla="*/ 4906919 w 10703578"/>
                <a:gd name="connsiteY435" fmla="*/ 762721 h 1222606"/>
                <a:gd name="connsiteX436" fmla="*/ 4918200 w 10703578"/>
                <a:gd name="connsiteY436" fmla="*/ 1159971 h 1222606"/>
                <a:gd name="connsiteX437" fmla="*/ 4929481 w 10703578"/>
                <a:gd name="connsiteY437" fmla="*/ 1112301 h 1222606"/>
                <a:gd name="connsiteX438" fmla="*/ 4940760 w 10703578"/>
                <a:gd name="connsiteY438" fmla="*/ 1128191 h 1222606"/>
                <a:gd name="connsiteX439" fmla="*/ 4952041 w 10703578"/>
                <a:gd name="connsiteY439" fmla="*/ 1112301 h 1222606"/>
                <a:gd name="connsiteX440" fmla="*/ 4963321 w 10703578"/>
                <a:gd name="connsiteY440" fmla="*/ 1128191 h 1222606"/>
                <a:gd name="connsiteX441" fmla="*/ 4974601 w 10703578"/>
                <a:gd name="connsiteY441" fmla="*/ 1128191 h 1222606"/>
                <a:gd name="connsiteX442" fmla="*/ 4985882 w 10703578"/>
                <a:gd name="connsiteY442" fmla="*/ 1112301 h 1222606"/>
                <a:gd name="connsiteX443" fmla="*/ 4997162 w 10703578"/>
                <a:gd name="connsiteY443" fmla="*/ 1096411 h 1222606"/>
                <a:gd name="connsiteX444" fmla="*/ 5008442 w 10703578"/>
                <a:gd name="connsiteY444" fmla="*/ 1080521 h 1222606"/>
                <a:gd name="connsiteX445" fmla="*/ 5019722 w 10703578"/>
                <a:gd name="connsiteY445" fmla="*/ 1080521 h 1222606"/>
                <a:gd name="connsiteX446" fmla="*/ 5031003 w 10703578"/>
                <a:gd name="connsiteY446" fmla="*/ 1080521 h 1222606"/>
                <a:gd name="connsiteX447" fmla="*/ 5042283 w 10703578"/>
                <a:gd name="connsiteY447" fmla="*/ 1016961 h 1222606"/>
                <a:gd name="connsiteX448" fmla="*/ 5053563 w 10703578"/>
                <a:gd name="connsiteY448" fmla="*/ 667380 h 1222606"/>
                <a:gd name="connsiteX449" fmla="*/ 5064843 w 10703578"/>
                <a:gd name="connsiteY449" fmla="*/ 47670 h 1222606"/>
                <a:gd name="connsiteX450" fmla="*/ 5076123 w 10703578"/>
                <a:gd name="connsiteY450" fmla="*/ 47670 h 1222606"/>
                <a:gd name="connsiteX451" fmla="*/ 5087404 w 10703578"/>
                <a:gd name="connsiteY451" fmla="*/ 47670 h 1222606"/>
                <a:gd name="connsiteX452" fmla="*/ 5098685 w 10703578"/>
                <a:gd name="connsiteY452" fmla="*/ 47670 h 1222606"/>
                <a:gd name="connsiteX453" fmla="*/ 5109964 w 10703578"/>
                <a:gd name="connsiteY453" fmla="*/ 63560 h 1222606"/>
                <a:gd name="connsiteX454" fmla="*/ 5121245 w 10703578"/>
                <a:gd name="connsiteY454" fmla="*/ 63560 h 1222606"/>
                <a:gd name="connsiteX455" fmla="*/ 5132525 w 10703578"/>
                <a:gd name="connsiteY455" fmla="*/ 301910 h 1222606"/>
                <a:gd name="connsiteX456" fmla="*/ 5143805 w 10703578"/>
                <a:gd name="connsiteY456" fmla="*/ 1048741 h 1222606"/>
                <a:gd name="connsiteX457" fmla="*/ 5155086 w 10703578"/>
                <a:gd name="connsiteY457" fmla="*/ 1128191 h 1222606"/>
                <a:gd name="connsiteX458" fmla="*/ 5166366 w 10703578"/>
                <a:gd name="connsiteY458" fmla="*/ 1096411 h 1222606"/>
                <a:gd name="connsiteX459" fmla="*/ 5177646 w 10703578"/>
                <a:gd name="connsiteY459" fmla="*/ 1096411 h 1222606"/>
                <a:gd name="connsiteX460" fmla="*/ 5188926 w 10703578"/>
                <a:gd name="connsiteY460" fmla="*/ 1064631 h 1222606"/>
                <a:gd name="connsiteX461" fmla="*/ 5200207 w 10703578"/>
                <a:gd name="connsiteY461" fmla="*/ 540260 h 1222606"/>
                <a:gd name="connsiteX462" fmla="*/ 5211487 w 10703578"/>
                <a:gd name="connsiteY462" fmla="*/ 95340 h 1222606"/>
                <a:gd name="connsiteX463" fmla="*/ 5222767 w 10703578"/>
                <a:gd name="connsiteY463" fmla="*/ 47670 h 1222606"/>
                <a:gd name="connsiteX464" fmla="*/ 5234047 w 10703578"/>
                <a:gd name="connsiteY464" fmla="*/ 79450 h 1222606"/>
                <a:gd name="connsiteX465" fmla="*/ 5245328 w 10703578"/>
                <a:gd name="connsiteY465" fmla="*/ 63560 h 1222606"/>
                <a:gd name="connsiteX466" fmla="*/ 5256608 w 10703578"/>
                <a:gd name="connsiteY466" fmla="*/ 63560 h 1222606"/>
                <a:gd name="connsiteX467" fmla="*/ 5267889 w 10703578"/>
                <a:gd name="connsiteY467" fmla="*/ 95340 h 1222606"/>
                <a:gd name="connsiteX468" fmla="*/ 5279169 w 10703578"/>
                <a:gd name="connsiteY468" fmla="*/ 556150 h 1222606"/>
                <a:gd name="connsiteX469" fmla="*/ 5290449 w 10703578"/>
                <a:gd name="connsiteY469" fmla="*/ 1016961 h 1222606"/>
                <a:gd name="connsiteX470" fmla="*/ 5301729 w 10703578"/>
                <a:gd name="connsiteY470" fmla="*/ 1112301 h 1222606"/>
                <a:gd name="connsiteX471" fmla="*/ 5313009 w 10703578"/>
                <a:gd name="connsiteY471" fmla="*/ 1096411 h 1222606"/>
                <a:gd name="connsiteX472" fmla="*/ 5324290 w 10703578"/>
                <a:gd name="connsiteY472" fmla="*/ 1096411 h 1222606"/>
                <a:gd name="connsiteX473" fmla="*/ 5335571 w 10703578"/>
                <a:gd name="connsiteY473" fmla="*/ 1112301 h 1222606"/>
                <a:gd name="connsiteX474" fmla="*/ 5346850 w 10703578"/>
                <a:gd name="connsiteY474" fmla="*/ 937511 h 1222606"/>
                <a:gd name="connsiteX475" fmla="*/ 5358130 w 10703578"/>
                <a:gd name="connsiteY475" fmla="*/ 444920 h 1222606"/>
                <a:gd name="connsiteX476" fmla="*/ 5369411 w 10703578"/>
                <a:gd name="connsiteY476" fmla="*/ 31780 h 1222606"/>
                <a:gd name="connsiteX477" fmla="*/ 5380692 w 10703578"/>
                <a:gd name="connsiteY477" fmla="*/ 95340 h 1222606"/>
                <a:gd name="connsiteX478" fmla="*/ 5391971 w 10703578"/>
                <a:gd name="connsiteY478" fmla="*/ 79450 h 1222606"/>
                <a:gd name="connsiteX479" fmla="*/ 5403252 w 10703578"/>
                <a:gd name="connsiteY479" fmla="*/ 47670 h 1222606"/>
                <a:gd name="connsiteX480" fmla="*/ 5414532 w 10703578"/>
                <a:gd name="connsiteY480" fmla="*/ 79450 h 1222606"/>
                <a:gd name="connsiteX481" fmla="*/ 5425812 w 10703578"/>
                <a:gd name="connsiteY481" fmla="*/ 540260 h 1222606"/>
                <a:gd name="connsiteX482" fmla="*/ 5437093 w 10703578"/>
                <a:gd name="connsiteY482" fmla="*/ 1001071 h 1222606"/>
                <a:gd name="connsiteX483" fmla="*/ 5448373 w 10703578"/>
                <a:gd name="connsiteY483" fmla="*/ 1096411 h 1222606"/>
                <a:gd name="connsiteX484" fmla="*/ 5459653 w 10703578"/>
                <a:gd name="connsiteY484" fmla="*/ 1096411 h 1222606"/>
                <a:gd name="connsiteX485" fmla="*/ 5470933 w 10703578"/>
                <a:gd name="connsiteY485" fmla="*/ 1128191 h 1222606"/>
                <a:gd name="connsiteX486" fmla="*/ 5482214 w 10703578"/>
                <a:gd name="connsiteY486" fmla="*/ 1096411 h 1222606"/>
                <a:gd name="connsiteX487" fmla="*/ 5493494 w 10703578"/>
                <a:gd name="connsiteY487" fmla="*/ 1080521 h 1222606"/>
                <a:gd name="connsiteX488" fmla="*/ 5504774 w 10703578"/>
                <a:gd name="connsiteY488" fmla="*/ 492590 h 1222606"/>
                <a:gd name="connsiteX489" fmla="*/ 5516054 w 10703578"/>
                <a:gd name="connsiteY489" fmla="*/ 79450 h 1222606"/>
                <a:gd name="connsiteX490" fmla="*/ 5527334 w 10703578"/>
                <a:gd name="connsiteY490" fmla="*/ 63560 h 1222606"/>
                <a:gd name="connsiteX491" fmla="*/ 5538615 w 10703578"/>
                <a:gd name="connsiteY491" fmla="*/ 79450 h 1222606"/>
                <a:gd name="connsiteX492" fmla="*/ 5549896 w 10703578"/>
                <a:gd name="connsiteY492" fmla="*/ 63560 h 1222606"/>
                <a:gd name="connsiteX493" fmla="*/ 5561175 w 10703578"/>
                <a:gd name="connsiteY493" fmla="*/ 95340 h 1222606"/>
                <a:gd name="connsiteX494" fmla="*/ 5572456 w 10703578"/>
                <a:gd name="connsiteY494" fmla="*/ 365470 h 1222606"/>
                <a:gd name="connsiteX495" fmla="*/ 5583736 w 10703578"/>
                <a:gd name="connsiteY495" fmla="*/ 1032851 h 1222606"/>
                <a:gd name="connsiteX496" fmla="*/ 5595016 w 10703578"/>
                <a:gd name="connsiteY496" fmla="*/ 1128191 h 1222606"/>
                <a:gd name="connsiteX497" fmla="*/ 5606296 w 10703578"/>
                <a:gd name="connsiteY497" fmla="*/ 1080521 h 1222606"/>
                <a:gd name="connsiteX498" fmla="*/ 5617577 w 10703578"/>
                <a:gd name="connsiteY498" fmla="*/ 1128191 h 1222606"/>
                <a:gd name="connsiteX499" fmla="*/ 5628857 w 10703578"/>
                <a:gd name="connsiteY499" fmla="*/ 1096411 h 1222606"/>
                <a:gd name="connsiteX500" fmla="*/ 5640137 w 10703578"/>
                <a:gd name="connsiteY500" fmla="*/ 1096411 h 1222606"/>
                <a:gd name="connsiteX501" fmla="*/ 5651418 w 10703578"/>
                <a:gd name="connsiteY501" fmla="*/ 730941 h 1222606"/>
                <a:gd name="connsiteX502" fmla="*/ 5662698 w 10703578"/>
                <a:gd name="connsiteY502" fmla="*/ 79450 h 1222606"/>
                <a:gd name="connsiteX503" fmla="*/ 5673978 w 10703578"/>
                <a:gd name="connsiteY503" fmla="*/ 63560 h 1222606"/>
                <a:gd name="connsiteX504" fmla="*/ 5685258 w 10703578"/>
                <a:gd name="connsiteY504" fmla="*/ 63560 h 1222606"/>
                <a:gd name="connsiteX505" fmla="*/ 5696538 w 10703578"/>
                <a:gd name="connsiteY505" fmla="*/ 31780 h 1222606"/>
                <a:gd name="connsiteX506" fmla="*/ 5707819 w 10703578"/>
                <a:gd name="connsiteY506" fmla="*/ 63560 h 1222606"/>
                <a:gd name="connsiteX507" fmla="*/ 5719100 w 10703578"/>
                <a:gd name="connsiteY507" fmla="*/ 174790 h 1222606"/>
                <a:gd name="connsiteX508" fmla="*/ 5730380 w 10703578"/>
                <a:gd name="connsiteY508" fmla="*/ 889841 h 1222606"/>
                <a:gd name="connsiteX509" fmla="*/ 5741660 w 10703578"/>
                <a:gd name="connsiteY509" fmla="*/ 1096411 h 1222606"/>
                <a:gd name="connsiteX510" fmla="*/ 5752940 w 10703578"/>
                <a:gd name="connsiteY510" fmla="*/ 1096411 h 1222606"/>
                <a:gd name="connsiteX511" fmla="*/ 5764220 w 10703578"/>
                <a:gd name="connsiteY511" fmla="*/ 1112301 h 1222606"/>
                <a:gd name="connsiteX512" fmla="*/ 5775501 w 10703578"/>
                <a:gd name="connsiteY512" fmla="*/ 1112301 h 1222606"/>
                <a:gd name="connsiteX513" fmla="*/ 5786782 w 10703578"/>
                <a:gd name="connsiteY513" fmla="*/ 1064631 h 1222606"/>
                <a:gd name="connsiteX514" fmla="*/ 5798061 w 10703578"/>
                <a:gd name="connsiteY514" fmla="*/ 905731 h 1222606"/>
                <a:gd name="connsiteX515" fmla="*/ 5809341 w 10703578"/>
                <a:gd name="connsiteY515" fmla="*/ 190680 h 1222606"/>
                <a:gd name="connsiteX516" fmla="*/ 5820622 w 10703578"/>
                <a:gd name="connsiteY516" fmla="*/ 31780 h 1222606"/>
                <a:gd name="connsiteX517" fmla="*/ 5831903 w 10703578"/>
                <a:gd name="connsiteY517" fmla="*/ 63560 h 1222606"/>
                <a:gd name="connsiteX518" fmla="*/ 5843182 w 10703578"/>
                <a:gd name="connsiteY518" fmla="*/ 63560 h 1222606"/>
                <a:gd name="connsiteX519" fmla="*/ 5854463 w 10703578"/>
                <a:gd name="connsiteY519" fmla="*/ 63560 h 1222606"/>
                <a:gd name="connsiteX520" fmla="*/ 5865743 w 10703578"/>
                <a:gd name="connsiteY520" fmla="*/ 190680 h 1222606"/>
                <a:gd name="connsiteX521" fmla="*/ 5877023 w 10703578"/>
                <a:gd name="connsiteY521" fmla="*/ 619711 h 1222606"/>
                <a:gd name="connsiteX522" fmla="*/ 5888304 w 10703578"/>
                <a:gd name="connsiteY522" fmla="*/ 1112301 h 1222606"/>
                <a:gd name="connsiteX523" fmla="*/ 5899584 w 10703578"/>
                <a:gd name="connsiteY523" fmla="*/ 1112301 h 1222606"/>
                <a:gd name="connsiteX524" fmla="*/ 5910864 w 10703578"/>
                <a:gd name="connsiteY524" fmla="*/ 1096411 h 1222606"/>
                <a:gd name="connsiteX525" fmla="*/ 5922144 w 10703578"/>
                <a:gd name="connsiteY525" fmla="*/ 1112301 h 1222606"/>
                <a:gd name="connsiteX526" fmla="*/ 5933424 w 10703578"/>
                <a:gd name="connsiteY526" fmla="*/ 1096411 h 1222606"/>
                <a:gd name="connsiteX527" fmla="*/ 5944705 w 10703578"/>
                <a:gd name="connsiteY527" fmla="*/ 842171 h 1222606"/>
                <a:gd name="connsiteX528" fmla="*/ 5955985 w 10703578"/>
                <a:gd name="connsiteY528" fmla="*/ 365470 h 1222606"/>
                <a:gd name="connsiteX529" fmla="*/ 5967266 w 10703578"/>
                <a:gd name="connsiteY529" fmla="*/ 63560 h 1222606"/>
                <a:gd name="connsiteX530" fmla="*/ 5978546 w 10703578"/>
                <a:gd name="connsiteY530" fmla="*/ 79450 h 1222606"/>
                <a:gd name="connsiteX531" fmla="*/ 5989826 w 10703578"/>
                <a:gd name="connsiteY531" fmla="*/ 47670 h 1222606"/>
                <a:gd name="connsiteX532" fmla="*/ 6001106 w 10703578"/>
                <a:gd name="connsiteY532" fmla="*/ 47670 h 1222606"/>
                <a:gd name="connsiteX533" fmla="*/ 6012386 w 10703578"/>
                <a:gd name="connsiteY533" fmla="*/ 95340 h 1222606"/>
                <a:gd name="connsiteX534" fmla="*/ 6023667 w 10703578"/>
                <a:gd name="connsiteY534" fmla="*/ 651491 h 1222606"/>
                <a:gd name="connsiteX535" fmla="*/ 6034947 w 10703578"/>
                <a:gd name="connsiteY535" fmla="*/ 1048741 h 1222606"/>
                <a:gd name="connsiteX536" fmla="*/ 6046227 w 10703578"/>
                <a:gd name="connsiteY536" fmla="*/ 1080521 h 1222606"/>
                <a:gd name="connsiteX537" fmla="*/ 6057508 w 10703578"/>
                <a:gd name="connsiteY537" fmla="*/ 1096411 h 1222606"/>
                <a:gd name="connsiteX538" fmla="*/ 6068788 w 10703578"/>
                <a:gd name="connsiteY538" fmla="*/ 1096411 h 1222606"/>
                <a:gd name="connsiteX539" fmla="*/ 6080068 w 10703578"/>
                <a:gd name="connsiteY539" fmla="*/ 1096411 h 1222606"/>
                <a:gd name="connsiteX540" fmla="*/ 6091348 w 10703578"/>
                <a:gd name="connsiteY540" fmla="*/ 985181 h 1222606"/>
                <a:gd name="connsiteX541" fmla="*/ 6102629 w 10703578"/>
                <a:gd name="connsiteY541" fmla="*/ 556150 h 1222606"/>
                <a:gd name="connsiteX542" fmla="*/ 6113909 w 10703578"/>
                <a:gd name="connsiteY542" fmla="*/ 47670 h 1222606"/>
                <a:gd name="connsiteX543" fmla="*/ 6125189 w 10703578"/>
                <a:gd name="connsiteY543" fmla="*/ 79450 h 1222606"/>
                <a:gd name="connsiteX544" fmla="*/ 6136470 w 10703578"/>
                <a:gd name="connsiteY544" fmla="*/ 63560 h 1222606"/>
                <a:gd name="connsiteX545" fmla="*/ 6147750 w 10703578"/>
                <a:gd name="connsiteY545" fmla="*/ 63560 h 1222606"/>
                <a:gd name="connsiteX546" fmla="*/ 6159030 w 10703578"/>
                <a:gd name="connsiteY546" fmla="*/ 79450 h 1222606"/>
                <a:gd name="connsiteX547" fmla="*/ 6170310 w 10703578"/>
                <a:gd name="connsiteY547" fmla="*/ 397251 h 1222606"/>
                <a:gd name="connsiteX548" fmla="*/ 6181590 w 10703578"/>
                <a:gd name="connsiteY548" fmla="*/ 921621 h 1222606"/>
                <a:gd name="connsiteX549" fmla="*/ 6192871 w 10703578"/>
                <a:gd name="connsiteY549" fmla="*/ 1112301 h 1222606"/>
                <a:gd name="connsiteX550" fmla="*/ 6204151 w 10703578"/>
                <a:gd name="connsiteY550" fmla="*/ 1080521 h 1222606"/>
                <a:gd name="connsiteX551" fmla="*/ 6215432 w 10703578"/>
                <a:gd name="connsiteY551" fmla="*/ 1096411 h 1222606"/>
                <a:gd name="connsiteX552" fmla="*/ 6226712 w 10703578"/>
                <a:gd name="connsiteY552" fmla="*/ 1080521 h 1222606"/>
                <a:gd name="connsiteX553" fmla="*/ 6237992 w 10703578"/>
                <a:gd name="connsiteY553" fmla="*/ 1064631 h 1222606"/>
                <a:gd name="connsiteX554" fmla="*/ 6249272 w 10703578"/>
                <a:gd name="connsiteY554" fmla="*/ 508481 h 1222606"/>
                <a:gd name="connsiteX555" fmla="*/ 6260552 w 10703578"/>
                <a:gd name="connsiteY555" fmla="*/ 95340 h 1222606"/>
                <a:gd name="connsiteX556" fmla="*/ 6271833 w 10703578"/>
                <a:gd name="connsiteY556" fmla="*/ 79450 h 1222606"/>
                <a:gd name="connsiteX557" fmla="*/ 6283113 w 10703578"/>
                <a:gd name="connsiteY557" fmla="*/ 47670 h 1222606"/>
                <a:gd name="connsiteX558" fmla="*/ 6294393 w 10703578"/>
                <a:gd name="connsiteY558" fmla="*/ 63560 h 1222606"/>
                <a:gd name="connsiteX559" fmla="*/ 6305674 w 10703578"/>
                <a:gd name="connsiteY559" fmla="*/ 63560 h 1222606"/>
                <a:gd name="connsiteX560" fmla="*/ 6316954 w 10703578"/>
                <a:gd name="connsiteY560" fmla="*/ 222460 h 1222606"/>
                <a:gd name="connsiteX561" fmla="*/ 6328234 w 10703578"/>
                <a:gd name="connsiteY561" fmla="*/ 953401 h 1222606"/>
                <a:gd name="connsiteX562" fmla="*/ 6339514 w 10703578"/>
                <a:gd name="connsiteY562" fmla="*/ 1112301 h 1222606"/>
                <a:gd name="connsiteX563" fmla="*/ 6350795 w 10703578"/>
                <a:gd name="connsiteY563" fmla="*/ 1080521 h 1222606"/>
                <a:gd name="connsiteX564" fmla="*/ 6362075 w 10703578"/>
                <a:gd name="connsiteY564" fmla="*/ 1096411 h 1222606"/>
                <a:gd name="connsiteX565" fmla="*/ 6373355 w 10703578"/>
                <a:gd name="connsiteY565" fmla="*/ 1112301 h 1222606"/>
                <a:gd name="connsiteX566" fmla="*/ 6384636 w 10703578"/>
                <a:gd name="connsiteY566" fmla="*/ 1096411 h 1222606"/>
                <a:gd name="connsiteX567" fmla="*/ 6395916 w 10703578"/>
                <a:gd name="connsiteY567" fmla="*/ 762721 h 1222606"/>
                <a:gd name="connsiteX568" fmla="*/ 6407196 w 10703578"/>
                <a:gd name="connsiteY568" fmla="*/ 79450 h 1222606"/>
                <a:gd name="connsiteX569" fmla="*/ 6418476 w 10703578"/>
                <a:gd name="connsiteY569" fmla="*/ 47670 h 1222606"/>
                <a:gd name="connsiteX570" fmla="*/ 6429756 w 10703578"/>
                <a:gd name="connsiteY570" fmla="*/ 63560 h 1222606"/>
                <a:gd name="connsiteX571" fmla="*/ 6441037 w 10703578"/>
                <a:gd name="connsiteY571" fmla="*/ 63560 h 1222606"/>
                <a:gd name="connsiteX572" fmla="*/ 6452317 w 10703578"/>
                <a:gd name="connsiteY572" fmla="*/ 63560 h 1222606"/>
                <a:gd name="connsiteX573" fmla="*/ 6463598 w 10703578"/>
                <a:gd name="connsiteY573" fmla="*/ 127120 h 1222606"/>
                <a:gd name="connsiteX574" fmla="*/ 6474878 w 10703578"/>
                <a:gd name="connsiteY574" fmla="*/ 730941 h 1222606"/>
                <a:gd name="connsiteX575" fmla="*/ 6486158 w 10703578"/>
                <a:gd name="connsiteY575" fmla="*/ 1080521 h 1222606"/>
                <a:gd name="connsiteX576" fmla="*/ 6497438 w 10703578"/>
                <a:gd name="connsiteY576" fmla="*/ 1096411 h 1222606"/>
                <a:gd name="connsiteX577" fmla="*/ 6508718 w 10703578"/>
                <a:gd name="connsiteY577" fmla="*/ 1096411 h 1222606"/>
                <a:gd name="connsiteX578" fmla="*/ 6519999 w 10703578"/>
                <a:gd name="connsiteY578" fmla="*/ 1096411 h 1222606"/>
                <a:gd name="connsiteX579" fmla="*/ 6531279 w 10703578"/>
                <a:gd name="connsiteY579" fmla="*/ 1096411 h 1222606"/>
                <a:gd name="connsiteX580" fmla="*/ 6542560 w 10703578"/>
                <a:gd name="connsiteY580" fmla="*/ 905731 h 1222606"/>
                <a:gd name="connsiteX581" fmla="*/ 6553840 w 10703578"/>
                <a:gd name="connsiteY581" fmla="*/ 206570 h 1222606"/>
                <a:gd name="connsiteX582" fmla="*/ 6565120 w 10703578"/>
                <a:gd name="connsiteY582" fmla="*/ 47670 h 1222606"/>
                <a:gd name="connsiteX583" fmla="*/ 6576400 w 10703578"/>
                <a:gd name="connsiteY583" fmla="*/ 79450 h 1222606"/>
                <a:gd name="connsiteX584" fmla="*/ 6587680 w 10703578"/>
                <a:gd name="connsiteY584" fmla="*/ 63560 h 1222606"/>
                <a:gd name="connsiteX585" fmla="*/ 6598961 w 10703578"/>
                <a:gd name="connsiteY585" fmla="*/ 79450 h 1222606"/>
                <a:gd name="connsiteX586" fmla="*/ 6610241 w 10703578"/>
                <a:gd name="connsiteY586" fmla="*/ 79450 h 1222606"/>
                <a:gd name="connsiteX587" fmla="*/ 6621521 w 10703578"/>
                <a:gd name="connsiteY587" fmla="*/ 79450 h 1222606"/>
                <a:gd name="connsiteX588" fmla="*/ 6632802 w 10703578"/>
                <a:gd name="connsiteY588" fmla="*/ 79450 h 1222606"/>
                <a:gd name="connsiteX589" fmla="*/ 6644082 w 10703578"/>
                <a:gd name="connsiteY589" fmla="*/ 95340 h 1222606"/>
                <a:gd name="connsiteX590" fmla="*/ 6655362 w 10703578"/>
                <a:gd name="connsiteY590" fmla="*/ 95340 h 1222606"/>
                <a:gd name="connsiteX591" fmla="*/ 6666642 w 10703578"/>
                <a:gd name="connsiteY591" fmla="*/ 111230 h 1222606"/>
                <a:gd name="connsiteX592" fmla="*/ 6677923 w 10703578"/>
                <a:gd name="connsiteY592" fmla="*/ 143010 h 1222606"/>
                <a:gd name="connsiteX593" fmla="*/ 6689203 w 10703578"/>
                <a:gd name="connsiteY593" fmla="*/ 746831 h 1222606"/>
                <a:gd name="connsiteX594" fmla="*/ 6700483 w 10703578"/>
                <a:gd name="connsiteY594" fmla="*/ 1112301 h 1222606"/>
                <a:gd name="connsiteX595" fmla="*/ 6711764 w 10703578"/>
                <a:gd name="connsiteY595" fmla="*/ 1128191 h 1222606"/>
                <a:gd name="connsiteX596" fmla="*/ 6723044 w 10703578"/>
                <a:gd name="connsiteY596" fmla="*/ 1144081 h 1222606"/>
                <a:gd name="connsiteX597" fmla="*/ 6734324 w 10703578"/>
                <a:gd name="connsiteY597" fmla="*/ 1112301 h 1222606"/>
                <a:gd name="connsiteX598" fmla="*/ 6745604 w 10703578"/>
                <a:gd name="connsiteY598" fmla="*/ 1128191 h 1222606"/>
                <a:gd name="connsiteX599" fmla="*/ 6756884 w 10703578"/>
                <a:gd name="connsiteY599" fmla="*/ 1128191 h 1222606"/>
                <a:gd name="connsiteX600" fmla="*/ 6768165 w 10703578"/>
                <a:gd name="connsiteY600" fmla="*/ 1112301 h 1222606"/>
                <a:gd name="connsiteX601" fmla="*/ 6779445 w 10703578"/>
                <a:gd name="connsiteY601" fmla="*/ 572041 h 1222606"/>
                <a:gd name="connsiteX602" fmla="*/ 6790726 w 10703578"/>
                <a:gd name="connsiteY602" fmla="*/ 31780 h 1222606"/>
                <a:gd name="connsiteX603" fmla="*/ 6802006 w 10703578"/>
                <a:gd name="connsiteY603" fmla="*/ 79450 h 1222606"/>
                <a:gd name="connsiteX604" fmla="*/ 6813286 w 10703578"/>
                <a:gd name="connsiteY604" fmla="*/ 63560 h 1222606"/>
                <a:gd name="connsiteX605" fmla="*/ 6824566 w 10703578"/>
                <a:gd name="connsiteY605" fmla="*/ 79450 h 1222606"/>
                <a:gd name="connsiteX606" fmla="*/ 6835846 w 10703578"/>
                <a:gd name="connsiteY606" fmla="*/ 333690 h 1222606"/>
                <a:gd name="connsiteX607" fmla="*/ 6847127 w 10703578"/>
                <a:gd name="connsiteY607" fmla="*/ 842171 h 1222606"/>
                <a:gd name="connsiteX608" fmla="*/ 6858407 w 10703578"/>
                <a:gd name="connsiteY608" fmla="*/ 1144081 h 1222606"/>
                <a:gd name="connsiteX609" fmla="*/ 6869687 w 10703578"/>
                <a:gd name="connsiteY609" fmla="*/ 1112301 h 1222606"/>
                <a:gd name="connsiteX610" fmla="*/ 6880968 w 10703578"/>
                <a:gd name="connsiteY610" fmla="*/ 1144081 h 1222606"/>
                <a:gd name="connsiteX611" fmla="*/ 6892248 w 10703578"/>
                <a:gd name="connsiteY611" fmla="*/ 1128191 h 1222606"/>
                <a:gd name="connsiteX612" fmla="*/ 6903528 w 10703578"/>
                <a:gd name="connsiteY612" fmla="*/ 1112301 h 1222606"/>
                <a:gd name="connsiteX613" fmla="*/ 6914808 w 10703578"/>
                <a:gd name="connsiteY613" fmla="*/ 969291 h 1222606"/>
                <a:gd name="connsiteX614" fmla="*/ 6926089 w 10703578"/>
                <a:gd name="connsiteY614" fmla="*/ 508481 h 1222606"/>
                <a:gd name="connsiteX615" fmla="*/ 6937369 w 10703578"/>
                <a:gd name="connsiteY615" fmla="*/ 63560 h 1222606"/>
                <a:gd name="connsiteX616" fmla="*/ 6948649 w 10703578"/>
                <a:gd name="connsiteY616" fmla="*/ 95340 h 1222606"/>
                <a:gd name="connsiteX617" fmla="*/ 6959930 w 10703578"/>
                <a:gd name="connsiteY617" fmla="*/ 79450 h 1222606"/>
                <a:gd name="connsiteX618" fmla="*/ 6971210 w 10703578"/>
                <a:gd name="connsiteY618" fmla="*/ 79450 h 1222606"/>
                <a:gd name="connsiteX619" fmla="*/ 6982490 w 10703578"/>
                <a:gd name="connsiteY619" fmla="*/ 111230 h 1222606"/>
                <a:gd name="connsiteX620" fmla="*/ 6993770 w 10703578"/>
                <a:gd name="connsiteY620" fmla="*/ 572041 h 1222606"/>
                <a:gd name="connsiteX621" fmla="*/ 7005050 w 10703578"/>
                <a:gd name="connsiteY621" fmla="*/ 1032851 h 1222606"/>
                <a:gd name="connsiteX622" fmla="*/ 7016331 w 10703578"/>
                <a:gd name="connsiteY622" fmla="*/ 1112301 h 1222606"/>
                <a:gd name="connsiteX623" fmla="*/ 7027611 w 10703578"/>
                <a:gd name="connsiteY623" fmla="*/ 1112301 h 1222606"/>
                <a:gd name="connsiteX624" fmla="*/ 7038892 w 10703578"/>
                <a:gd name="connsiteY624" fmla="*/ 1112301 h 1222606"/>
                <a:gd name="connsiteX625" fmla="*/ 7050172 w 10703578"/>
                <a:gd name="connsiteY625" fmla="*/ 1096411 h 1222606"/>
                <a:gd name="connsiteX626" fmla="*/ 7061452 w 10703578"/>
                <a:gd name="connsiteY626" fmla="*/ 969291 h 1222606"/>
                <a:gd name="connsiteX627" fmla="*/ 7072732 w 10703578"/>
                <a:gd name="connsiteY627" fmla="*/ 238350 h 1222606"/>
                <a:gd name="connsiteX628" fmla="*/ 7084012 w 10703578"/>
                <a:gd name="connsiteY628" fmla="*/ 63560 h 1222606"/>
                <a:gd name="connsiteX629" fmla="*/ 7095293 w 10703578"/>
                <a:gd name="connsiteY629" fmla="*/ 95340 h 1222606"/>
                <a:gd name="connsiteX630" fmla="*/ 7106573 w 10703578"/>
                <a:gd name="connsiteY630" fmla="*/ 47670 h 1222606"/>
                <a:gd name="connsiteX631" fmla="*/ 7117853 w 10703578"/>
                <a:gd name="connsiteY631" fmla="*/ 95340 h 1222606"/>
                <a:gd name="connsiteX632" fmla="*/ 7129134 w 10703578"/>
                <a:gd name="connsiteY632" fmla="*/ 79450 h 1222606"/>
                <a:gd name="connsiteX633" fmla="*/ 7140414 w 10703578"/>
                <a:gd name="connsiteY633" fmla="*/ 286020 h 1222606"/>
                <a:gd name="connsiteX634" fmla="*/ 7151694 w 10703578"/>
                <a:gd name="connsiteY634" fmla="*/ 1016961 h 1222606"/>
                <a:gd name="connsiteX635" fmla="*/ 7162974 w 10703578"/>
                <a:gd name="connsiteY635" fmla="*/ 1159971 h 1222606"/>
                <a:gd name="connsiteX636" fmla="*/ 7174255 w 10703578"/>
                <a:gd name="connsiteY636" fmla="*/ 1096411 h 1222606"/>
                <a:gd name="connsiteX637" fmla="*/ 7185535 w 10703578"/>
                <a:gd name="connsiteY637" fmla="*/ 1128191 h 1222606"/>
                <a:gd name="connsiteX638" fmla="*/ 7196815 w 10703578"/>
                <a:gd name="connsiteY638" fmla="*/ 1096411 h 1222606"/>
                <a:gd name="connsiteX639" fmla="*/ 7208096 w 10703578"/>
                <a:gd name="connsiteY639" fmla="*/ 1112301 h 1222606"/>
                <a:gd name="connsiteX640" fmla="*/ 7219376 w 10703578"/>
                <a:gd name="connsiteY640" fmla="*/ 1080521 h 1222606"/>
                <a:gd name="connsiteX641" fmla="*/ 7230656 w 10703578"/>
                <a:gd name="connsiteY641" fmla="*/ 1096411 h 1222606"/>
                <a:gd name="connsiteX642" fmla="*/ 7241936 w 10703578"/>
                <a:gd name="connsiteY642" fmla="*/ 1080521 h 1222606"/>
                <a:gd name="connsiteX643" fmla="*/ 7253216 w 10703578"/>
                <a:gd name="connsiteY643" fmla="*/ 1080521 h 1222606"/>
                <a:gd name="connsiteX644" fmla="*/ 7264497 w 10703578"/>
                <a:gd name="connsiteY644" fmla="*/ 1064631 h 1222606"/>
                <a:gd name="connsiteX645" fmla="*/ 7275777 w 10703578"/>
                <a:gd name="connsiteY645" fmla="*/ 905731 h 1222606"/>
                <a:gd name="connsiteX646" fmla="*/ 7287058 w 10703578"/>
                <a:gd name="connsiteY646" fmla="*/ 429030 h 1222606"/>
                <a:gd name="connsiteX647" fmla="*/ 7298338 w 10703578"/>
                <a:gd name="connsiteY647" fmla="*/ 15890 h 1222606"/>
                <a:gd name="connsiteX648" fmla="*/ 7309618 w 10703578"/>
                <a:gd name="connsiteY648" fmla="*/ 47670 h 1222606"/>
                <a:gd name="connsiteX649" fmla="*/ 7320898 w 10703578"/>
                <a:gd name="connsiteY649" fmla="*/ 31780 h 1222606"/>
                <a:gd name="connsiteX650" fmla="*/ 7332178 w 10703578"/>
                <a:gd name="connsiteY650" fmla="*/ 47670 h 1222606"/>
                <a:gd name="connsiteX651" fmla="*/ 7343459 w 10703578"/>
                <a:gd name="connsiteY651" fmla="*/ 63560 h 1222606"/>
                <a:gd name="connsiteX652" fmla="*/ 7354739 w 10703578"/>
                <a:gd name="connsiteY652" fmla="*/ 47670 h 1222606"/>
                <a:gd name="connsiteX653" fmla="*/ 7366019 w 10703578"/>
                <a:gd name="connsiteY653" fmla="*/ 95340 h 1222606"/>
                <a:gd name="connsiteX654" fmla="*/ 7377300 w 10703578"/>
                <a:gd name="connsiteY654" fmla="*/ 715051 h 1222606"/>
                <a:gd name="connsiteX655" fmla="*/ 7388580 w 10703578"/>
                <a:gd name="connsiteY655" fmla="*/ 1080521 h 1222606"/>
                <a:gd name="connsiteX656" fmla="*/ 7399860 w 10703578"/>
                <a:gd name="connsiteY656" fmla="*/ 1080521 h 1222606"/>
                <a:gd name="connsiteX657" fmla="*/ 7411140 w 10703578"/>
                <a:gd name="connsiteY657" fmla="*/ 1080521 h 1222606"/>
                <a:gd name="connsiteX658" fmla="*/ 7422421 w 10703578"/>
                <a:gd name="connsiteY658" fmla="*/ 1080521 h 1222606"/>
                <a:gd name="connsiteX659" fmla="*/ 7433701 w 10703578"/>
                <a:gd name="connsiteY659" fmla="*/ 730941 h 1222606"/>
                <a:gd name="connsiteX660" fmla="*/ 7444981 w 10703578"/>
                <a:gd name="connsiteY660" fmla="*/ 190680 h 1222606"/>
                <a:gd name="connsiteX661" fmla="*/ 7456262 w 10703578"/>
                <a:gd name="connsiteY661" fmla="*/ 63560 h 1222606"/>
                <a:gd name="connsiteX662" fmla="*/ 7467542 w 10703578"/>
                <a:gd name="connsiteY662" fmla="*/ 79450 h 1222606"/>
                <a:gd name="connsiteX663" fmla="*/ 7478822 w 10703578"/>
                <a:gd name="connsiteY663" fmla="*/ 63560 h 1222606"/>
                <a:gd name="connsiteX664" fmla="*/ 7490102 w 10703578"/>
                <a:gd name="connsiteY664" fmla="*/ 63560 h 1222606"/>
                <a:gd name="connsiteX665" fmla="*/ 7501382 w 10703578"/>
                <a:gd name="connsiteY665" fmla="*/ 79450 h 1222606"/>
                <a:gd name="connsiteX666" fmla="*/ 7512663 w 10703578"/>
                <a:gd name="connsiteY666" fmla="*/ 158900 h 1222606"/>
                <a:gd name="connsiteX667" fmla="*/ 7523943 w 10703578"/>
                <a:gd name="connsiteY667" fmla="*/ 826281 h 1222606"/>
                <a:gd name="connsiteX668" fmla="*/ 7535224 w 10703578"/>
                <a:gd name="connsiteY668" fmla="*/ 1128191 h 1222606"/>
                <a:gd name="connsiteX669" fmla="*/ 7546504 w 10703578"/>
                <a:gd name="connsiteY669" fmla="*/ 1096411 h 1222606"/>
                <a:gd name="connsiteX670" fmla="*/ 7557784 w 10703578"/>
                <a:gd name="connsiteY670" fmla="*/ 1112301 h 1222606"/>
                <a:gd name="connsiteX671" fmla="*/ 7569064 w 10703578"/>
                <a:gd name="connsiteY671" fmla="*/ 1096411 h 1222606"/>
                <a:gd name="connsiteX672" fmla="*/ 7580344 w 10703578"/>
                <a:gd name="connsiteY672" fmla="*/ 1048741 h 1222606"/>
                <a:gd name="connsiteX673" fmla="*/ 7591625 w 10703578"/>
                <a:gd name="connsiteY673" fmla="*/ 746831 h 1222606"/>
                <a:gd name="connsiteX674" fmla="*/ 7602905 w 10703578"/>
                <a:gd name="connsiteY674" fmla="*/ 79450 h 1222606"/>
                <a:gd name="connsiteX675" fmla="*/ 7614186 w 10703578"/>
                <a:gd name="connsiteY675" fmla="*/ 63560 h 1222606"/>
                <a:gd name="connsiteX676" fmla="*/ 7625466 w 10703578"/>
                <a:gd name="connsiteY676" fmla="*/ 63560 h 1222606"/>
                <a:gd name="connsiteX677" fmla="*/ 7636746 w 10703578"/>
                <a:gd name="connsiteY677" fmla="*/ 63560 h 1222606"/>
                <a:gd name="connsiteX678" fmla="*/ 7648026 w 10703578"/>
                <a:gd name="connsiteY678" fmla="*/ 63560 h 1222606"/>
                <a:gd name="connsiteX679" fmla="*/ 7659306 w 10703578"/>
                <a:gd name="connsiteY679" fmla="*/ 95340 h 1222606"/>
                <a:gd name="connsiteX680" fmla="*/ 7670587 w 10703578"/>
                <a:gd name="connsiteY680" fmla="*/ 79450 h 1222606"/>
                <a:gd name="connsiteX681" fmla="*/ 7681867 w 10703578"/>
                <a:gd name="connsiteY681" fmla="*/ 95340 h 1222606"/>
                <a:gd name="connsiteX682" fmla="*/ 7693147 w 10703578"/>
                <a:gd name="connsiteY682" fmla="*/ 63560 h 1222606"/>
                <a:gd name="connsiteX683" fmla="*/ 7704428 w 10703578"/>
                <a:gd name="connsiteY683" fmla="*/ 95340 h 1222606"/>
                <a:gd name="connsiteX684" fmla="*/ 7715708 w 10703578"/>
                <a:gd name="connsiteY684" fmla="*/ 143010 h 1222606"/>
                <a:gd name="connsiteX685" fmla="*/ 7726988 w 10703578"/>
                <a:gd name="connsiteY685" fmla="*/ 444920 h 1222606"/>
                <a:gd name="connsiteX686" fmla="*/ 7738268 w 10703578"/>
                <a:gd name="connsiteY686" fmla="*/ 1096411 h 1222606"/>
                <a:gd name="connsiteX687" fmla="*/ 7749549 w 10703578"/>
                <a:gd name="connsiteY687" fmla="*/ 1128191 h 1222606"/>
                <a:gd name="connsiteX688" fmla="*/ 7760829 w 10703578"/>
                <a:gd name="connsiteY688" fmla="*/ 1128191 h 1222606"/>
                <a:gd name="connsiteX689" fmla="*/ 7772109 w 10703578"/>
                <a:gd name="connsiteY689" fmla="*/ 1144081 h 1222606"/>
                <a:gd name="connsiteX690" fmla="*/ 7783390 w 10703578"/>
                <a:gd name="connsiteY690" fmla="*/ 1128191 h 1222606"/>
                <a:gd name="connsiteX691" fmla="*/ 7794670 w 10703578"/>
                <a:gd name="connsiteY691" fmla="*/ 1112301 h 1222606"/>
                <a:gd name="connsiteX692" fmla="*/ 7805950 w 10703578"/>
                <a:gd name="connsiteY692" fmla="*/ 1128191 h 1222606"/>
                <a:gd name="connsiteX693" fmla="*/ 7817230 w 10703578"/>
                <a:gd name="connsiteY693" fmla="*/ 1112301 h 1222606"/>
                <a:gd name="connsiteX694" fmla="*/ 7828510 w 10703578"/>
                <a:gd name="connsiteY694" fmla="*/ 1112301 h 1222606"/>
                <a:gd name="connsiteX695" fmla="*/ 7839791 w 10703578"/>
                <a:gd name="connsiteY695" fmla="*/ 1096411 h 1222606"/>
                <a:gd name="connsiteX696" fmla="*/ 7851071 w 10703578"/>
                <a:gd name="connsiteY696" fmla="*/ 1096411 h 1222606"/>
                <a:gd name="connsiteX697" fmla="*/ 7862352 w 10703578"/>
                <a:gd name="connsiteY697" fmla="*/ 1080521 h 1222606"/>
                <a:gd name="connsiteX698" fmla="*/ 7873632 w 10703578"/>
                <a:gd name="connsiteY698" fmla="*/ 1096411 h 1222606"/>
                <a:gd name="connsiteX699" fmla="*/ 7884912 w 10703578"/>
                <a:gd name="connsiteY699" fmla="*/ 873951 h 1222606"/>
                <a:gd name="connsiteX700" fmla="*/ 7896192 w 10703578"/>
                <a:gd name="connsiteY700" fmla="*/ 349580 h 1222606"/>
                <a:gd name="connsiteX701" fmla="*/ 7907472 w 10703578"/>
                <a:gd name="connsiteY701" fmla="*/ 15890 h 1222606"/>
                <a:gd name="connsiteX702" fmla="*/ 7918753 w 10703578"/>
                <a:gd name="connsiteY702" fmla="*/ 63560 h 1222606"/>
                <a:gd name="connsiteX703" fmla="*/ 7930033 w 10703578"/>
                <a:gd name="connsiteY703" fmla="*/ 47670 h 1222606"/>
                <a:gd name="connsiteX704" fmla="*/ 7941313 w 10703578"/>
                <a:gd name="connsiteY704" fmla="*/ 47670 h 1222606"/>
                <a:gd name="connsiteX705" fmla="*/ 7952594 w 10703578"/>
                <a:gd name="connsiteY705" fmla="*/ 47670 h 1222606"/>
                <a:gd name="connsiteX706" fmla="*/ 7963874 w 10703578"/>
                <a:gd name="connsiteY706" fmla="*/ 79450 h 1222606"/>
                <a:gd name="connsiteX707" fmla="*/ 7975154 w 10703578"/>
                <a:gd name="connsiteY707" fmla="*/ 63560 h 1222606"/>
                <a:gd name="connsiteX708" fmla="*/ 7986434 w 10703578"/>
                <a:gd name="connsiteY708" fmla="*/ 79450 h 1222606"/>
                <a:gd name="connsiteX709" fmla="*/ 7997715 w 10703578"/>
                <a:gd name="connsiteY709" fmla="*/ 79450 h 1222606"/>
                <a:gd name="connsiteX710" fmla="*/ 8008995 w 10703578"/>
                <a:gd name="connsiteY710" fmla="*/ 95340 h 1222606"/>
                <a:gd name="connsiteX711" fmla="*/ 8020275 w 10703578"/>
                <a:gd name="connsiteY711" fmla="*/ 111230 h 1222606"/>
                <a:gd name="connsiteX712" fmla="*/ 8031556 w 10703578"/>
                <a:gd name="connsiteY712" fmla="*/ 270130 h 1222606"/>
                <a:gd name="connsiteX713" fmla="*/ 8042836 w 10703578"/>
                <a:gd name="connsiteY713" fmla="*/ 1001071 h 1222606"/>
                <a:gd name="connsiteX714" fmla="*/ 8054116 w 10703578"/>
                <a:gd name="connsiteY714" fmla="*/ 1144081 h 1222606"/>
                <a:gd name="connsiteX715" fmla="*/ 8065396 w 10703578"/>
                <a:gd name="connsiteY715" fmla="*/ 1128191 h 1222606"/>
                <a:gd name="connsiteX716" fmla="*/ 8076676 w 10703578"/>
                <a:gd name="connsiteY716" fmla="*/ 1128191 h 1222606"/>
                <a:gd name="connsiteX717" fmla="*/ 8087957 w 10703578"/>
                <a:gd name="connsiteY717" fmla="*/ 1112301 h 1222606"/>
                <a:gd name="connsiteX718" fmla="*/ 8099237 w 10703578"/>
                <a:gd name="connsiteY718" fmla="*/ 1112301 h 1222606"/>
                <a:gd name="connsiteX719" fmla="*/ 8110518 w 10703578"/>
                <a:gd name="connsiteY719" fmla="*/ 1048741 h 1222606"/>
                <a:gd name="connsiteX720" fmla="*/ 8121798 w 10703578"/>
                <a:gd name="connsiteY720" fmla="*/ 365470 h 1222606"/>
                <a:gd name="connsiteX721" fmla="*/ 8133078 w 10703578"/>
                <a:gd name="connsiteY721" fmla="*/ 63560 h 1222606"/>
                <a:gd name="connsiteX722" fmla="*/ 8144358 w 10703578"/>
                <a:gd name="connsiteY722" fmla="*/ 79450 h 1222606"/>
                <a:gd name="connsiteX723" fmla="*/ 8155638 w 10703578"/>
                <a:gd name="connsiteY723" fmla="*/ 95340 h 1222606"/>
                <a:gd name="connsiteX724" fmla="*/ 8166919 w 10703578"/>
                <a:gd name="connsiteY724" fmla="*/ 79450 h 1222606"/>
                <a:gd name="connsiteX725" fmla="*/ 8178199 w 10703578"/>
                <a:gd name="connsiteY725" fmla="*/ 158900 h 1222606"/>
                <a:gd name="connsiteX726" fmla="*/ 8189479 w 10703578"/>
                <a:gd name="connsiteY726" fmla="*/ 810391 h 1222606"/>
                <a:gd name="connsiteX727" fmla="*/ 8200760 w 10703578"/>
                <a:gd name="connsiteY727" fmla="*/ 1128191 h 1222606"/>
                <a:gd name="connsiteX728" fmla="*/ 8212040 w 10703578"/>
                <a:gd name="connsiteY728" fmla="*/ 1112301 h 1222606"/>
                <a:gd name="connsiteX729" fmla="*/ 8223320 w 10703578"/>
                <a:gd name="connsiteY729" fmla="*/ 1144081 h 1222606"/>
                <a:gd name="connsiteX730" fmla="*/ 8234600 w 10703578"/>
                <a:gd name="connsiteY730" fmla="*/ 1128191 h 1222606"/>
                <a:gd name="connsiteX731" fmla="*/ 8245881 w 10703578"/>
                <a:gd name="connsiteY731" fmla="*/ 1096411 h 1222606"/>
                <a:gd name="connsiteX732" fmla="*/ 8257161 w 10703578"/>
                <a:gd name="connsiteY732" fmla="*/ 1032851 h 1222606"/>
                <a:gd name="connsiteX733" fmla="*/ 8268441 w 10703578"/>
                <a:gd name="connsiteY733" fmla="*/ 413140 h 1222606"/>
                <a:gd name="connsiteX734" fmla="*/ 8279722 w 10703578"/>
                <a:gd name="connsiteY734" fmla="*/ 63560 h 1222606"/>
                <a:gd name="connsiteX735" fmla="*/ 8291002 w 10703578"/>
                <a:gd name="connsiteY735" fmla="*/ 95340 h 1222606"/>
                <a:gd name="connsiteX736" fmla="*/ 8302282 w 10703578"/>
                <a:gd name="connsiteY736" fmla="*/ 63560 h 1222606"/>
                <a:gd name="connsiteX737" fmla="*/ 8313562 w 10703578"/>
                <a:gd name="connsiteY737" fmla="*/ 79450 h 1222606"/>
                <a:gd name="connsiteX738" fmla="*/ 8324842 w 10703578"/>
                <a:gd name="connsiteY738" fmla="*/ 95340 h 1222606"/>
                <a:gd name="connsiteX739" fmla="*/ 8336123 w 10703578"/>
                <a:gd name="connsiteY739" fmla="*/ 397251 h 1222606"/>
                <a:gd name="connsiteX740" fmla="*/ 8347403 w 10703578"/>
                <a:gd name="connsiteY740" fmla="*/ 1080521 h 1222606"/>
                <a:gd name="connsiteX741" fmla="*/ 8358684 w 10703578"/>
                <a:gd name="connsiteY741" fmla="*/ 1128191 h 1222606"/>
                <a:gd name="connsiteX742" fmla="*/ 8369964 w 10703578"/>
                <a:gd name="connsiteY742" fmla="*/ 1096411 h 1222606"/>
                <a:gd name="connsiteX743" fmla="*/ 8381244 w 10703578"/>
                <a:gd name="connsiteY743" fmla="*/ 1112301 h 1222606"/>
                <a:gd name="connsiteX744" fmla="*/ 8392524 w 10703578"/>
                <a:gd name="connsiteY744" fmla="*/ 1096411 h 1222606"/>
                <a:gd name="connsiteX745" fmla="*/ 8403804 w 10703578"/>
                <a:gd name="connsiteY745" fmla="*/ 953401 h 1222606"/>
                <a:gd name="connsiteX746" fmla="*/ 8415084 w 10703578"/>
                <a:gd name="connsiteY746" fmla="*/ 460810 h 1222606"/>
                <a:gd name="connsiteX747" fmla="*/ 8426365 w 10703578"/>
                <a:gd name="connsiteY747" fmla="*/ 47670 h 1222606"/>
                <a:gd name="connsiteX748" fmla="*/ 8437645 w 10703578"/>
                <a:gd name="connsiteY748" fmla="*/ 95340 h 1222606"/>
                <a:gd name="connsiteX749" fmla="*/ 8448926 w 10703578"/>
                <a:gd name="connsiteY749" fmla="*/ 63560 h 1222606"/>
                <a:gd name="connsiteX750" fmla="*/ 8460206 w 10703578"/>
                <a:gd name="connsiteY750" fmla="*/ 63560 h 1222606"/>
                <a:gd name="connsiteX751" fmla="*/ 8471486 w 10703578"/>
                <a:gd name="connsiteY751" fmla="*/ 79450 h 1222606"/>
                <a:gd name="connsiteX752" fmla="*/ 8482766 w 10703578"/>
                <a:gd name="connsiteY752" fmla="*/ 381360 h 1222606"/>
                <a:gd name="connsiteX753" fmla="*/ 8494046 w 10703578"/>
                <a:gd name="connsiteY753" fmla="*/ 889841 h 1222606"/>
                <a:gd name="connsiteX754" fmla="*/ 8505326 w 10703578"/>
                <a:gd name="connsiteY754" fmla="*/ 1128191 h 1222606"/>
                <a:gd name="connsiteX755" fmla="*/ 8516607 w 10703578"/>
                <a:gd name="connsiteY755" fmla="*/ 1096411 h 1222606"/>
                <a:gd name="connsiteX756" fmla="*/ 8527888 w 10703578"/>
                <a:gd name="connsiteY756" fmla="*/ 1128191 h 1222606"/>
                <a:gd name="connsiteX757" fmla="*/ 8539168 w 10703578"/>
                <a:gd name="connsiteY757" fmla="*/ 1112301 h 1222606"/>
                <a:gd name="connsiteX758" fmla="*/ 8550448 w 10703578"/>
                <a:gd name="connsiteY758" fmla="*/ 1048741 h 1222606"/>
                <a:gd name="connsiteX759" fmla="*/ 8561728 w 10703578"/>
                <a:gd name="connsiteY759" fmla="*/ 413140 h 1222606"/>
                <a:gd name="connsiteX760" fmla="*/ 8573008 w 10703578"/>
                <a:gd name="connsiteY760" fmla="*/ 63560 h 1222606"/>
                <a:gd name="connsiteX761" fmla="*/ 8584288 w 10703578"/>
                <a:gd name="connsiteY761" fmla="*/ 95340 h 1222606"/>
                <a:gd name="connsiteX762" fmla="*/ 8595569 w 10703578"/>
                <a:gd name="connsiteY762" fmla="*/ 79450 h 1222606"/>
                <a:gd name="connsiteX763" fmla="*/ 8606850 w 10703578"/>
                <a:gd name="connsiteY763" fmla="*/ 63560 h 1222606"/>
                <a:gd name="connsiteX764" fmla="*/ 8618130 w 10703578"/>
                <a:gd name="connsiteY764" fmla="*/ 63560 h 1222606"/>
                <a:gd name="connsiteX765" fmla="*/ 8629410 w 10703578"/>
                <a:gd name="connsiteY765" fmla="*/ 238350 h 1222606"/>
                <a:gd name="connsiteX766" fmla="*/ 8640690 w 10703578"/>
                <a:gd name="connsiteY766" fmla="*/ 667380 h 1222606"/>
                <a:gd name="connsiteX767" fmla="*/ 8651970 w 10703578"/>
                <a:gd name="connsiteY767" fmla="*/ 1144081 h 1222606"/>
                <a:gd name="connsiteX768" fmla="*/ 8663250 w 10703578"/>
                <a:gd name="connsiteY768" fmla="*/ 1112301 h 1222606"/>
                <a:gd name="connsiteX769" fmla="*/ 8674531 w 10703578"/>
                <a:gd name="connsiteY769" fmla="*/ 1112301 h 1222606"/>
                <a:gd name="connsiteX770" fmla="*/ 8685811 w 10703578"/>
                <a:gd name="connsiteY770" fmla="*/ 1112301 h 1222606"/>
                <a:gd name="connsiteX771" fmla="*/ 8697092 w 10703578"/>
                <a:gd name="connsiteY771" fmla="*/ 1096411 h 1222606"/>
                <a:gd name="connsiteX772" fmla="*/ 8708372 w 10703578"/>
                <a:gd name="connsiteY772" fmla="*/ 1080521 h 1222606"/>
                <a:gd name="connsiteX773" fmla="*/ 8719652 w 10703578"/>
                <a:gd name="connsiteY773" fmla="*/ 1096411 h 1222606"/>
                <a:gd name="connsiteX774" fmla="*/ 8730932 w 10703578"/>
                <a:gd name="connsiteY774" fmla="*/ 1080521 h 1222606"/>
                <a:gd name="connsiteX775" fmla="*/ 8742212 w 10703578"/>
                <a:gd name="connsiteY775" fmla="*/ 1080521 h 1222606"/>
                <a:gd name="connsiteX776" fmla="*/ 8753492 w 10703578"/>
                <a:gd name="connsiteY776" fmla="*/ 1080521 h 1222606"/>
                <a:gd name="connsiteX777" fmla="*/ 8764773 w 10703578"/>
                <a:gd name="connsiteY777" fmla="*/ 1016961 h 1222606"/>
                <a:gd name="connsiteX778" fmla="*/ 8776054 w 10703578"/>
                <a:gd name="connsiteY778" fmla="*/ 699161 h 1222606"/>
                <a:gd name="connsiteX779" fmla="*/ 8787334 w 10703578"/>
                <a:gd name="connsiteY779" fmla="*/ 63560 h 1222606"/>
                <a:gd name="connsiteX780" fmla="*/ 8798614 w 10703578"/>
                <a:gd name="connsiteY780" fmla="*/ 31780 h 1222606"/>
                <a:gd name="connsiteX781" fmla="*/ 8809894 w 10703578"/>
                <a:gd name="connsiteY781" fmla="*/ 47670 h 1222606"/>
                <a:gd name="connsiteX782" fmla="*/ 8821174 w 10703578"/>
                <a:gd name="connsiteY782" fmla="*/ 31780 h 1222606"/>
                <a:gd name="connsiteX783" fmla="*/ 8832454 w 10703578"/>
                <a:gd name="connsiteY783" fmla="*/ 63560 h 1222606"/>
                <a:gd name="connsiteX784" fmla="*/ 8843735 w 10703578"/>
                <a:gd name="connsiteY784" fmla="*/ 63560 h 1222606"/>
                <a:gd name="connsiteX785" fmla="*/ 8855016 w 10703578"/>
                <a:gd name="connsiteY785" fmla="*/ 63560 h 1222606"/>
                <a:gd name="connsiteX786" fmla="*/ 8866296 w 10703578"/>
                <a:gd name="connsiteY786" fmla="*/ 63560 h 1222606"/>
                <a:gd name="connsiteX787" fmla="*/ 8877576 w 10703578"/>
                <a:gd name="connsiteY787" fmla="*/ 79450 h 1222606"/>
                <a:gd name="connsiteX788" fmla="*/ 8888856 w 10703578"/>
                <a:gd name="connsiteY788" fmla="*/ 95340 h 1222606"/>
                <a:gd name="connsiteX789" fmla="*/ 8900136 w 10703578"/>
                <a:gd name="connsiteY789" fmla="*/ 95340 h 1222606"/>
                <a:gd name="connsiteX790" fmla="*/ 8911416 w 10703578"/>
                <a:gd name="connsiteY790" fmla="*/ 111230 h 1222606"/>
                <a:gd name="connsiteX791" fmla="*/ 8922697 w 10703578"/>
                <a:gd name="connsiteY791" fmla="*/ 127120 h 1222606"/>
                <a:gd name="connsiteX792" fmla="*/ 8933977 w 10703578"/>
                <a:gd name="connsiteY792" fmla="*/ 683271 h 1222606"/>
                <a:gd name="connsiteX793" fmla="*/ 8945258 w 10703578"/>
                <a:gd name="connsiteY793" fmla="*/ 1159971 h 1222606"/>
                <a:gd name="connsiteX794" fmla="*/ 8956538 w 10703578"/>
                <a:gd name="connsiteY794" fmla="*/ 1112301 h 1222606"/>
                <a:gd name="connsiteX795" fmla="*/ 8967818 w 10703578"/>
                <a:gd name="connsiteY795" fmla="*/ 1112301 h 1222606"/>
                <a:gd name="connsiteX796" fmla="*/ 8979098 w 10703578"/>
                <a:gd name="connsiteY796" fmla="*/ 1112301 h 1222606"/>
                <a:gd name="connsiteX797" fmla="*/ 8990378 w 10703578"/>
                <a:gd name="connsiteY797" fmla="*/ 1112301 h 1222606"/>
                <a:gd name="connsiteX798" fmla="*/ 9001658 w 10703578"/>
                <a:gd name="connsiteY798" fmla="*/ 1144081 h 1222606"/>
                <a:gd name="connsiteX799" fmla="*/ 9012939 w 10703578"/>
                <a:gd name="connsiteY799" fmla="*/ 730941 h 1222606"/>
                <a:gd name="connsiteX800" fmla="*/ 9024220 w 10703578"/>
                <a:gd name="connsiteY800" fmla="*/ 206570 h 1222606"/>
                <a:gd name="connsiteX801" fmla="*/ 9035500 w 10703578"/>
                <a:gd name="connsiteY801" fmla="*/ 63560 h 1222606"/>
                <a:gd name="connsiteX802" fmla="*/ 9046780 w 10703578"/>
                <a:gd name="connsiteY802" fmla="*/ 95340 h 1222606"/>
                <a:gd name="connsiteX803" fmla="*/ 9058060 w 10703578"/>
                <a:gd name="connsiteY803" fmla="*/ 79450 h 1222606"/>
                <a:gd name="connsiteX804" fmla="*/ 9069340 w 10703578"/>
                <a:gd name="connsiteY804" fmla="*/ 190680 h 1222606"/>
                <a:gd name="connsiteX805" fmla="*/ 9080620 w 10703578"/>
                <a:gd name="connsiteY805" fmla="*/ 635601 h 1222606"/>
                <a:gd name="connsiteX806" fmla="*/ 9091901 w 10703578"/>
                <a:gd name="connsiteY806" fmla="*/ 1144081 h 1222606"/>
                <a:gd name="connsiteX807" fmla="*/ 9103182 w 10703578"/>
                <a:gd name="connsiteY807" fmla="*/ 1112301 h 1222606"/>
                <a:gd name="connsiteX808" fmla="*/ 9114462 w 10703578"/>
                <a:gd name="connsiteY808" fmla="*/ 1128191 h 1222606"/>
                <a:gd name="connsiteX809" fmla="*/ 9125742 w 10703578"/>
                <a:gd name="connsiteY809" fmla="*/ 1112301 h 1222606"/>
                <a:gd name="connsiteX810" fmla="*/ 9137022 w 10703578"/>
                <a:gd name="connsiteY810" fmla="*/ 1112301 h 1222606"/>
                <a:gd name="connsiteX811" fmla="*/ 9148302 w 10703578"/>
                <a:gd name="connsiteY811" fmla="*/ 1080521 h 1222606"/>
                <a:gd name="connsiteX812" fmla="*/ 9159582 w 10703578"/>
                <a:gd name="connsiteY812" fmla="*/ 810391 h 1222606"/>
                <a:gd name="connsiteX813" fmla="*/ 9170863 w 10703578"/>
                <a:gd name="connsiteY813" fmla="*/ 95340 h 1222606"/>
                <a:gd name="connsiteX814" fmla="*/ 9182144 w 10703578"/>
                <a:gd name="connsiteY814" fmla="*/ 47670 h 1222606"/>
                <a:gd name="connsiteX815" fmla="*/ 9193424 w 10703578"/>
                <a:gd name="connsiteY815" fmla="*/ 79450 h 1222606"/>
                <a:gd name="connsiteX816" fmla="*/ 9204704 w 10703578"/>
                <a:gd name="connsiteY816" fmla="*/ 63560 h 1222606"/>
                <a:gd name="connsiteX817" fmla="*/ 9215984 w 10703578"/>
                <a:gd name="connsiteY817" fmla="*/ 95340 h 1222606"/>
                <a:gd name="connsiteX818" fmla="*/ 9227264 w 10703578"/>
                <a:gd name="connsiteY818" fmla="*/ 476700 h 1222606"/>
                <a:gd name="connsiteX819" fmla="*/ 9238544 w 10703578"/>
                <a:gd name="connsiteY819" fmla="*/ 969291 h 1222606"/>
                <a:gd name="connsiteX820" fmla="*/ 9249825 w 10703578"/>
                <a:gd name="connsiteY820" fmla="*/ 1128191 h 1222606"/>
                <a:gd name="connsiteX821" fmla="*/ 9261105 w 10703578"/>
                <a:gd name="connsiteY821" fmla="*/ 1080521 h 1222606"/>
                <a:gd name="connsiteX822" fmla="*/ 9272386 w 10703578"/>
                <a:gd name="connsiteY822" fmla="*/ 1096411 h 1222606"/>
                <a:gd name="connsiteX823" fmla="*/ 9283666 w 10703578"/>
                <a:gd name="connsiteY823" fmla="*/ 1096411 h 1222606"/>
                <a:gd name="connsiteX824" fmla="*/ 9294946 w 10703578"/>
                <a:gd name="connsiteY824" fmla="*/ 1064631 h 1222606"/>
                <a:gd name="connsiteX825" fmla="*/ 9306226 w 10703578"/>
                <a:gd name="connsiteY825" fmla="*/ 858061 h 1222606"/>
                <a:gd name="connsiteX826" fmla="*/ 9317506 w 10703578"/>
                <a:gd name="connsiteY826" fmla="*/ 143010 h 1222606"/>
                <a:gd name="connsiteX827" fmla="*/ 9328786 w 10703578"/>
                <a:gd name="connsiteY827" fmla="*/ 79450 h 1222606"/>
                <a:gd name="connsiteX828" fmla="*/ 9340067 w 10703578"/>
                <a:gd name="connsiteY828" fmla="*/ 63560 h 1222606"/>
                <a:gd name="connsiteX829" fmla="*/ 9351348 w 10703578"/>
                <a:gd name="connsiteY829" fmla="*/ 63560 h 1222606"/>
                <a:gd name="connsiteX830" fmla="*/ 9362628 w 10703578"/>
                <a:gd name="connsiteY830" fmla="*/ 79450 h 1222606"/>
                <a:gd name="connsiteX831" fmla="*/ 9373908 w 10703578"/>
                <a:gd name="connsiteY831" fmla="*/ 206570 h 1222606"/>
                <a:gd name="connsiteX832" fmla="*/ 9385188 w 10703578"/>
                <a:gd name="connsiteY832" fmla="*/ 635601 h 1222606"/>
                <a:gd name="connsiteX833" fmla="*/ 9396468 w 10703578"/>
                <a:gd name="connsiteY833" fmla="*/ 1128191 h 1222606"/>
                <a:gd name="connsiteX834" fmla="*/ 9407748 w 10703578"/>
                <a:gd name="connsiteY834" fmla="*/ 1096411 h 1222606"/>
                <a:gd name="connsiteX835" fmla="*/ 9419029 w 10703578"/>
                <a:gd name="connsiteY835" fmla="*/ 1112301 h 1222606"/>
                <a:gd name="connsiteX836" fmla="*/ 9430310 w 10703578"/>
                <a:gd name="connsiteY836" fmla="*/ 1096411 h 1222606"/>
                <a:gd name="connsiteX837" fmla="*/ 9441590 w 10703578"/>
                <a:gd name="connsiteY837" fmla="*/ 1080521 h 1222606"/>
                <a:gd name="connsiteX838" fmla="*/ 9452870 w 10703578"/>
                <a:gd name="connsiteY838" fmla="*/ 1080521 h 1222606"/>
                <a:gd name="connsiteX839" fmla="*/ 9464150 w 10703578"/>
                <a:gd name="connsiteY839" fmla="*/ 1080521 h 1222606"/>
                <a:gd name="connsiteX840" fmla="*/ 9475430 w 10703578"/>
                <a:gd name="connsiteY840" fmla="*/ 1080521 h 1222606"/>
                <a:gd name="connsiteX841" fmla="*/ 9486710 w 10703578"/>
                <a:gd name="connsiteY841" fmla="*/ 1080521 h 1222606"/>
                <a:gd name="connsiteX842" fmla="*/ 9497991 w 10703578"/>
                <a:gd name="connsiteY842" fmla="*/ 1064631 h 1222606"/>
                <a:gd name="connsiteX843" fmla="*/ 9509271 w 10703578"/>
                <a:gd name="connsiteY843" fmla="*/ 1032851 h 1222606"/>
                <a:gd name="connsiteX844" fmla="*/ 9520552 w 10703578"/>
                <a:gd name="connsiteY844" fmla="*/ 746831 h 1222606"/>
                <a:gd name="connsiteX845" fmla="*/ 9531832 w 10703578"/>
                <a:gd name="connsiteY845" fmla="*/ 79450 h 1222606"/>
                <a:gd name="connsiteX846" fmla="*/ 9543112 w 10703578"/>
                <a:gd name="connsiteY846" fmla="*/ 31780 h 1222606"/>
                <a:gd name="connsiteX847" fmla="*/ 9554392 w 10703578"/>
                <a:gd name="connsiteY847" fmla="*/ 15890 h 1222606"/>
                <a:gd name="connsiteX848" fmla="*/ 9565672 w 10703578"/>
                <a:gd name="connsiteY848" fmla="*/ 31780 h 1222606"/>
                <a:gd name="connsiteX849" fmla="*/ 9576952 w 10703578"/>
                <a:gd name="connsiteY849" fmla="*/ 47670 h 1222606"/>
                <a:gd name="connsiteX850" fmla="*/ 9588233 w 10703578"/>
                <a:gd name="connsiteY850" fmla="*/ 47670 h 1222606"/>
                <a:gd name="connsiteX851" fmla="*/ 9599514 w 10703578"/>
                <a:gd name="connsiteY851" fmla="*/ 47670 h 1222606"/>
                <a:gd name="connsiteX852" fmla="*/ 9610794 w 10703578"/>
                <a:gd name="connsiteY852" fmla="*/ 476700 h 1222606"/>
                <a:gd name="connsiteX853" fmla="*/ 9622074 w 10703578"/>
                <a:gd name="connsiteY853" fmla="*/ 985181 h 1222606"/>
                <a:gd name="connsiteX854" fmla="*/ 9633354 w 10703578"/>
                <a:gd name="connsiteY854" fmla="*/ 1096411 h 1222606"/>
                <a:gd name="connsiteX855" fmla="*/ 9644634 w 10703578"/>
                <a:gd name="connsiteY855" fmla="*/ 1080521 h 1222606"/>
                <a:gd name="connsiteX856" fmla="*/ 9655914 w 10703578"/>
                <a:gd name="connsiteY856" fmla="*/ 1080521 h 1222606"/>
                <a:gd name="connsiteX857" fmla="*/ 9667195 w 10703578"/>
                <a:gd name="connsiteY857" fmla="*/ 1064631 h 1222606"/>
                <a:gd name="connsiteX858" fmla="*/ 9678476 w 10703578"/>
                <a:gd name="connsiteY858" fmla="*/ 1080521 h 1222606"/>
                <a:gd name="connsiteX859" fmla="*/ 9689756 w 10703578"/>
                <a:gd name="connsiteY859" fmla="*/ 1064631 h 1222606"/>
                <a:gd name="connsiteX860" fmla="*/ 9701036 w 10703578"/>
                <a:gd name="connsiteY860" fmla="*/ 1064631 h 1222606"/>
                <a:gd name="connsiteX861" fmla="*/ 9712316 w 10703578"/>
                <a:gd name="connsiteY861" fmla="*/ 1064631 h 1222606"/>
                <a:gd name="connsiteX862" fmla="*/ 9723596 w 10703578"/>
                <a:gd name="connsiteY862" fmla="*/ 1048741 h 1222606"/>
                <a:gd name="connsiteX863" fmla="*/ 9734876 w 10703578"/>
                <a:gd name="connsiteY863" fmla="*/ 1032851 h 1222606"/>
                <a:gd name="connsiteX864" fmla="*/ 9746157 w 10703578"/>
                <a:gd name="connsiteY864" fmla="*/ 873951 h 1222606"/>
                <a:gd name="connsiteX865" fmla="*/ 9757437 w 10703578"/>
                <a:gd name="connsiteY865" fmla="*/ 572041 h 1222606"/>
                <a:gd name="connsiteX866" fmla="*/ 9768718 w 10703578"/>
                <a:gd name="connsiteY866" fmla="*/ 524371 h 1222606"/>
                <a:gd name="connsiteX867" fmla="*/ 9779998 w 10703578"/>
                <a:gd name="connsiteY867" fmla="*/ 397251 h 1222606"/>
                <a:gd name="connsiteX868" fmla="*/ 9791278 w 10703578"/>
                <a:gd name="connsiteY868" fmla="*/ 206570 h 1222606"/>
                <a:gd name="connsiteX869" fmla="*/ 9802558 w 10703578"/>
                <a:gd name="connsiteY869" fmla="*/ 111230 h 1222606"/>
                <a:gd name="connsiteX870" fmla="*/ 9813838 w 10703578"/>
                <a:gd name="connsiteY870" fmla="*/ 47670 h 1222606"/>
                <a:gd name="connsiteX871" fmla="*/ 9825118 w 10703578"/>
                <a:gd name="connsiteY871" fmla="*/ 31780 h 1222606"/>
                <a:gd name="connsiteX872" fmla="*/ 9836399 w 10703578"/>
                <a:gd name="connsiteY872" fmla="*/ 0 h 1222606"/>
                <a:gd name="connsiteX873" fmla="*/ 9847680 w 10703578"/>
                <a:gd name="connsiteY873" fmla="*/ 31780 h 1222606"/>
                <a:gd name="connsiteX874" fmla="*/ 9858960 w 10703578"/>
                <a:gd name="connsiteY874" fmla="*/ 47670 h 1222606"/>
                <a:gd name="connsiteX875" fmla="*/ 9870240 w 10703578"/>
                <a:gd name="connsiteY875" fmla="*/ 47670 h 1222606"/>
                <a:gd name="connsiteX876" fmla="*/ 9881520 w 10703578"/>
                <a:gd name="connsiteY876" fmla="*/ 47670 h 1222606"/>
                <a:gd name="connsiteX877" fmla="*/ 9892800 w 10703578"/>
                <a:gd name="connsiteY877" fmla="*/ 47670 h 1222606"/>
                <a:gd name="connsiteX878" fmla="*/ 9904080 w 10703578"/>
                <a:gd name="connsiteY878" fmla="*/ 63560 h 1222606"/>
                <a:gd name="connsiteX879" fmla="*/ 9915361 w 10703578"/>
                <a:gd name="connsiteY879" fmla="*/ 63560 h 1222606"/>
                <a:gd name="connsiteX880" fmla="*/ 9926642 w 10703578"/>
                <a:gd name="connsiteY880" fmla="*/ 63560 h 1222606"/>
                <a:gd name="connsiteX881" fmla="*/ 9937922 w 10703578"/>
                <a:gd name="connsiteY881" fmla="*/ 111230 h 1222606"/>
                <a:gd name="connsiteX882" fmla="*/ 9949202 w 10703578"/>
                <a:gd name="connsiteY882" fmla="*/ 127120 h 1222606"/>
                <a:gd name="connsiteX883" fmla="*/ 9960482 w 10703578"/>
                <a:gd name="connsiteY883" fmla="*/ 190680 h 1222606"/>
                <a:gd name="connsiteX884" fmla="*/ 9971762 w 10703578"/>
                <a:gd name="connsiteY884" fmla="*/ 222460 h 1222606"/>
                <a:gd name="connsiteX885" fmla="*/ 9983042 w 10703578"/>
                <a:gd name="connsiteY885" fmla="*/ 254240 h 1222606"/>
                <a:gd name="connsiteX886" fmla="*/ 9994323 w 10703578"/>
                <a:gd name="connsiteY886" fmla="*/ 286020 h 1222606"/>
                <a:gd name="connsiteX887" fmla="*/ 10005604 w 10703578"/>
                <a:gd name="connsiteY887" fmla="*/ 317800 h 1222606"/>
                <a:gd name="connsiteX888" fmla="*/ 10016884 w 10703578"/>
                <a:gd name="connsiteY888" fmla="*/ 349580 h 1222606"/>
                <a:gd name="connsiteX889" fmla="*/ 10028164 w 10703578"/>
                <a:gd name="connsiteY889" fmla="*/ 381360 h 1222606"/>
                <a:gd name="connsiteX890" fmla="*/ 10039444 w 10703578"/>
                <a:gd name="connsiteY890" fmla="*/ 444920 h 1222606"/>
                <a:gd name="connsiteX891" fmla="*/ 10050724 w 10703578"/>
                <a:gd name="connsiteY891" fmla="*/ 460810 h 1222606"/>
                <a:gd name="connsiteX892" fmla="*/ 10062004 w 10703578"/>
                <a:gd name="connsiteY892" fmla="*/ 492590 h 1222606"/>
                <a:gd name="connsiteX893" fmla="*/ 10073285 w 10703578"/>
                <a:gd name="connsiteY893" fmla="*/ 524371 h 1222606"/>
                <a:gd name="connsiteX894" fmla="*/ 10084565 w 10703578"/>
                <a:gd name="connsiteY894" fmla="*/ 524371 h 1222606"/>
                <a:gd name="connsiteX895" fmla="*/ 10095846 w 10703578"/>
                <a:gd name="connsiteY895" fmla="*/ 572041 h 1222606"/>
                <a:gd name="connsiteX896" fmla="*/ 10107126 w 10703578"/>
                <a:gd name="connsiteY896" fmla="*/ 556150 h 1222606"/>
                <a:gd name="connsiteX897" fmla="*/ 10118406 w 10703578"/>
                <a:gd name="connsiteY897" fmla="*/ 556150 h 1222606"/>
                <a:gd name="connsiteX898" fmla="*/ 10129686 w 10703578"/>
                <a:gd name="connsiteY898" fmla="*/ 572041 h 1222606"/>
                <a:gd name="connsiteX899" fmla="*/ 10140966 w 10703578"/>
                <a:gd name="connsiteY899" fmla="*/ 603821 h 1222606"/>
                <a:gd name="connsiteX900" fmla="*/ 10152246 w 10703578"/>
                <a:gd name="connsiteY900" fmla="*/ 619711 h 1222606"/>
                <a:gd name="connsiteX901" fmla="*/ 10163527 w 10703578"/>
                <a:gd name="connsiteY901" fmla="*/ 635601 h 1222606"/>
                <a:gd name="connsiteX902" fmla="*/ 10174808 w 10703578"/>
                <a:gd name="connsiteY902" fmla="*/ 635601 h 1222606"/>
                <a:gd name="connsiteX903" fmla="*/ 10186088 w 10703578"/>
                <a:gd name="connsiteY903" fmla="*/ 651491 h 1222606"/>
                <a:gd name="connsiteX904" fmla="*/ 10197368 w 10703578"/>
                <a:gd name="connsiteY904" fmla="*/ 667380 h 1222606"/>
                <a:gd name="connsiteX905" fmla="*/ 10208648 w 10703578"/>
                <a:gd name="connsiteY905" fmla="*/ 667380 h 1222606"/>
                <a:gd name="connsiteX906" fmla="*/ 10219928 w 10703578"/>
                <a:gd name="connsiteY906" fmla="*/ 683271 h 1222606"/>
                <a:gd name="connsiteX907" fmla="*/ 10231208 w 10703578"/>
                <a:gd name="connsiteY907" fmla="*/ 667380 h 1222606"/>
                <a:gd name="connsiteX908" fmla="*/ 10242489 w 10703578"/>
                <a:gd name="connsiteY908" fmla="*/ 683271 h 1222606"/>
                <a:gd name="connsiteX909" fmla="*/ 10253770 w 10703578"/>
                <a:gd name="connsiteY909" fmla="*/ 699161 h 1222606"/>
                <a:gd name="connsiteX910" fmla="*/ 10265050 w 10703578"/>
                <a:gd name="connsiteY910" fmla="*/ 699161 h 1222606"/>
                <a:gd name="connsiteX911" fmla="*/ 10276330 w 10703578"/>
                <a:gd name="connsiteY911" fmla="*/ 683271 h 1222606"/>
                <a:gd name="connsiteX912" fmla="*/ 10287610 w 10703578"/>
                <a:gd name="connsiteY912" fmla="*/ 699161 h 1222606"/>
                <a:gd name="connsiteX913" fmla="*/ 10298890 w 10703578"/>
                <a:gd name="connsiteY913" fmla="*/ 683271 h 1222606"/>
                <a:gd name="connsiteX914" fmla="*/ 10310170 w 10703578"/>
                <a:gd name="connsiteY914" fmla="*/ 683271 h 1222606"/>
                <a:gd name="connsiteX915" fmla="*/ 10321451 w 10703578"/>
                <a:gd name="connsiteY915" fmla="*/ 699161 h 1222606"/>
                <a:gd name="connsiteX916" fmla="*/ 10332731 w 10703578"/>
                <a:gd name="connsiteY916" fmla="*/ 699161 h 1222606"/>
                <a:gd name="connsiteX917" fmla="*/ 10344012 w 10703578"/>
                <a:gd name="connsiteY917" fmla="*/ 715051 h 1222606"/>
                <a:gd name="connsiteX918" fmla="*/ 10355292 w 10703578"/>
                <a:gd name="connsiteY918" fmla="*/ 699161 h 1222606"/>
                <a:gd name="connsiteX919" fmla="*/ 10366572 w 10703578"/>
                <a:gd name="connsiteY919" fmla="*/ 699161 h 1222606"/>
                <a:gd name="connsiteX920" fmla="*/ 10377852 w 10703578"/>
                <a:gd name="connsiteY920" fmla="*/ 699161 h 1222606"/>
                <a:gd name="connsiteX921" fmla="*/ 10389132 w 10703578"/>
                <a:gd name="connsiteY921" fmla="*/ 715051 h 1222606"/>
                <a:gd name="connsiteX922" fmla="*/ 10400412 w 10703578"/>
                <a:gd name="connsiteY922" fmla="*/ 683271 h 1222606"/>
                <a:gd name="connsiteX923" fmla="*/ 10411693 w 10703578"/>
                <a:gd name="connsiteY923" fmla="*/ 699161 h 1222606"/>
                <a:gd name="connsiteX924" fmla="*/ 10422974 w 10703578"/>
                <a:gd name="connsiteY924" fmla="*/ 699161 h 1222606"/>
                <a:gd name="connsiteX925" fmla="*/ 10434254 w 10703578"/>
                <a:gd name="connsiteY925" fmla="*/ 699161 h 1222606"/>
                <a:gd name="connsiteX926" fmla="*/ 10445534 w 10703578"/>
                <a:gd name="connsiteY926" fmla="*/ 683271 h 1222606"/>
                <a:gd name="connsiteX927" fmla="*/ 10456814 w 10703578"/>
                <a:gd name="connsiteY927" fmla="*/ 683271 h 1222606"/>
                <a:gd name="connsiteX928" fmla="*/ 10468094 w 10703578"/>
                <a:gd name="connsiteY928" fmla="*/ 683271 h 1222606"/>
                <a:gd name="connsiteX929" fmla="*/ 10479374 w 10703578"/>
                <a:gd name="connsiteY929" fmla="*/ 699161 h 1222606"/>
                <a:gd name="connsiteX930" fmla="*/ 10490655 w 10703578"/>
                <a:gd name="connsiteY930" fmla="*/ 699161 h 1222606"/>
                <a:gd name="connsiteX931" fmla="*/ 10501936 w 10703578"/>
                <a:gd name="connsiteY931" fmla="*/ 683271 h 1222606"/>
                <a:gd name="connsiteX932" fmla="*/ 10513216 w 10703578"/>
                <a:gd name="connsiteY932" fmla="*/ 667380 h 1222606"/>
                <a:gd name="connsiteX933" fmla="*/ 10524496 w 10703578"/>
                <a:gd name="connsiteY933" fmla="*/ 683271 h 1222606"/>
                <a:gd name="connsiteX934" fmla="*/ 10535776 w 10703578"/>
                <a:gd name="connsiteY934" fmla="*/ 683271 h 1222606"/>
                <a:gd name="connsiteX935" fmla="*/ 10547056 w 10703578"/>
                <a:gd name="connsiteY935" fmla="*/ 667380 h 1222606"/>
                <a:gd name="connsiteX936" fmla="*/ 10558336 w 10703578"/>
                <a:gd name="connsiteY936" fmla="*/ 667380 h 1222606"/>
                <a:gd name="connsiteX937" fmla="*/ 10569617 w 10703578"/>
                <a:gd name="connsiteY937" fmla="*/ 667380 h 1222606"/>
                <a:gd name="connsiteX938" fmla="*/ 10580897 w 10703578"/>
                <a:gd name="connsiteY938" fmla="*/ 667380 h 1222606"/>
                <a:gd name="connsiteX939" fmla="*/ 10592178 w 10703578"/>
                <a:gd name="connsiteY939" fmla="*/ 667380 h 1222606"/>
                <a:gd name="connsiteX940" fmla="*/ 10603458 w 10703578"/>
                <a:gd name="connsiteY940" fmla="*/ 667380 h 1222606"/>
                <a:gd name="connsiteX941" fmla="*/ 10614738 w 10703578"/>
                <a:gd name="connsiteY941" fmla="*/ 651491 h 1222606"/>
                <a:gd name="connsiteX942" fmla="*/ 10626018 w 10703578"/>
                <a:gd name="connsiteY942" fmla="*/ 667380 h 1222606"/>
                <a:gd name="connsiteX943" fmla="*/ 10637298 w 10703578"/>
                <a:gd name="connsiteY943" fmla="*/ 683271 h 1222606"/>
                <a:gd name="connsiteX944" fmla="*/ 10648578 w 10703578"/>
                <a:gd name="connsiteY944" fmla="*/ 667380 h 1222606"/>
                <a:gd name="connsiteX945" fmla="*/ 10659859 w 10703578"/>
                <a:gd name="connsiteY945" fmla="*/ 651491 h 1222606"/>
                <a:gd name="connsiteX946" fmla="*/ 10671140 w 10703578"/>
                <a:gd name="connsiteY946" fmla="*/ 651491 h 1222606"/>
                <a:gd name="connsiteX947" fmla="*/ 10682420 w 10703578"/>
                <a:gd name="connsiteY947" fmla="*/ 651491 h 1222606"/>
                <a:gd name="connsiteX948" fmla="*/ 10693700 w 10703578"/>
                <a:gd name="connsiteY948" fmla="*/ 651491 h 1222606"/>
                <a:gd name="connsiteX949" fmla="*/ 10704980 w 10703578"/>
                <a:gd name="connsiteY949" fmla="*/ 635601 h 1222606"/>
                <a:gd name="connsiteX950" fmla="*/ 10706257 w 10703578"/>
                <a:gd name="connsiteY950" fmla="*/ 637400 h 122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Lst>
              <a:rect l="l" t="t" r="r" b="b"/>
              <a:pathLst>
                <a:path w="10703578" h="1222606">
                  <a:moveTo>
                    <a:pt x="0" y="587931"/>
                  </a:moveTo>
                  <a:lnTo>
                    <a:pt x="11281" y="587931"/>
                  </a:lnTo>
                  <a:lnTo>
                    <a:pt x="22561" y="587931"/>
                  </a:lnTo>
                  <a:lnTo>
                    <a:pt x="33841" y="603821"/>
                  </a:lnTo>
                  <a:lnTo>
                    <a:pt x="45121" y="603821"/>
                  </a:lnTo>
                  <a:lnTo>
                    <a:pt x="56402" y="587931"/>
                  </a:lnTo>
                  <a:lnTo>
                    <a:pt x="67682" y="587931"/>
                  </a:lnTo>
                  <a:lnTo>
                    <a:pt x="78962" y="587931"/>
                  </a:lnTo>
                  <a:lnTo>
                    <a:pt x="90242" y="603821"/>
                  </a:lnTo>
                  <a:lnTo>
                    <a:pt x="101523" y="587931"/>
                  </a:lnTo>
                  <a:lnTo>
                    <a:pt x="112803" y="587931"/>
                  </a:lnTo>
                  <a:lnTo>
                    <a:pt x="124083" y="587931"/>
                  </a:lnTo>
                  <a:lnTo>
                    <a:pt x="135363" y="587931"/>
                  </a:lnTo>
                  <a:lnTo>
                    <a:pt x="146644" y="572041"/>
                  </a:lnTo>
                  <a:lnTo>
                    <a:pt x="157924" y="603821"/>
                  </a:lnTo>
                  <a:lnTo>
                    <a:pt x="169205" y="587931"/>
                  </a:lnTo>
                  <a:lnTo>
                    <a:pt x="180485" y="587931"/>
                  </a:lnTo>
                  <a:lnTo>
                    <a:pt x="191765" y="587931"/>
                  </a:lnTo>
                  <a:lnTo>
                    <a:pt x="203045" y="587931"/>
                  </a:lnTo>
                  <a:lnTo>
                    <a:pt x="214325" y="587931"/>
                  </a:lnTo>
                  <a:lnTo>
                    <a:pt x="225606" y="603821"/>
                  </a:lnTo>
                  <a:lnTo>
                    <a:pt x="236886" y="587931"/>
                  </a:lnTo>
                  <a:lnTo>
                    <a:pt x="248166" y="587931"/>
                  </a:lnTo>
                  <a:lnTo>
                    <a:pt x="259446" y="572041"/>
                  </a:lnTo>
                  <a:lnTo>
                    <a:pt x="270727" y="603821"/>
                  </a:lnTo>
                  <a:lnTo>
                    <a:pt x="282007" y="603821"/>
                  </a:lnTo>
                  <a:lnTo>
                    <a:pt x="293288" y="572041"/>
                  </a:lnTo>
                  <a:lnTo>
                    <a:pt x="304568" y="587931"/>
                  </a:lnTo>
                  <a:lnTo>
                    <a:pt x="315848" y="603821"/>
                  </a:lnTo>
                  <a:lnTo>
                    <a:pt x="327128" y="587931"/>
                  </a:lnTo>
                  <a:lnTo>
                    <a:pt x="338409" y="603821"/>
                  </a:lnTo>
                  <a:lnTo>
                    <a:pt x="349689" y="587931"/>
                  </a:lnTo>
                  <a:lnTo>
                    <a:pt x="360969" y="587931"/>
                  </a:lnTo>
                  <a:lnTo>
                    <a:pt x="372249" y="603821"/>
                  </a:lnTo>
                  <a:lnTo>
                    <a:pt x="383530" y="603821"/>
                  </a:lnTo>
                  <a:lnTo>
                    <a:pt x="394810" y="603821"/>
                  </a:lnTo>
                  <a:lnTo>
                    <a:pt x="406091" y="572041"/>
                  </a:lnTo>
                  <a:lnTo>
                    <a:pt x="417370" y="572041"/>
                  </a:lnTo>
                  <a:lnTo>
                    <a:pt x="428651" y="572041"/>
                  </a:lnTo>
                  <a:lnTo>
                    <a:pt x="439931" y="603821"/>
                  </a:lnTo>
                  <a:lnTo>
                    <a:pt x="451211" y="587931"/>
                  </a:lnTo>
                  <a:lnTo>
                    <a:pt x="462492" y="587931"/>
                  </a:lnTo>
                  <a:lnTo>
                    <a:pt x="473772" y="587931"/>
                  </a:lnTo>
                  <a:lnTo>
                    <a:pt x="485052" y="572041"/>
                  </a:lnTo>
                  <a:lnTo>
                    <a:pt x="496332" y="587931"/>
                  </a:lnTo>
                  <a:lnTo>
                    <a:pt x="507613" y="587931"/>
                  </a:lnTo>
                  <a:lnTo>
                    <a:pt x="518893" y="572041"/>
                  </a:lnTo>
                  <a:lnTo>
                    <a:pt x="530173" y="603821"/>
                  </a:lnTo>
                  <a:lnTo>
                    <a:pt x="541453" y="572041"/>
                  </a:lnTo>
                  <a:lnTo>
                    <a:pt x="552734" y="587931"/>
                  </a:lnTo>
                  <a:lnTo>
                    <a:pt x="564014" y="587931"/>
                  </a:lnTo>
                  <a:lnTo>
                    <a:pt x="575294" y="572041"/>
                  </a:lnTo>
                  <a:lnTo>
                    <a:pt x="586574" y="587931"/>
                  </a:lnTo>
                  <a:lnTo>
                    <a:pt x="597855" y="587931"/>
                  </a:lnTo>
                  <a:lnTo>
                    <a:pt x="609135" y="603821"/>
                  </a:lnTo>
                  <a:lnTo>
                    <a:pt x="620415" y="603821"/>
                  </a:lnTo>
                  <a:lnTo>
                    <a:pt x="631696" y="587931"/>
                  </a:lnTo>
                  <a:lnTo>
                    <a:pt x="642976" y="587931"/>
                  </a:lnTo>
                  <a:lnTo>
                    <a:pt x="654256" y="587931"/>
                  </a:lnTo>
                  <a:lnTo>
                    <a:pt x="665536" y="587931"/>
                  </a:lnTo>
                  <a:lnTo>
                    <a:pt x="676817" y="572041"/>
                  </a:lnTo>
                  <a:lnTo>
                    <a:pt x="688097" y="587931"/>
                  </a:lnTo>
                  <a:lnTo>
                    <a:pt x="699377" y="572041"/>
                  </a:lnTo>
                  <a:lnTo>
                    <a:pt x="710657" y="587931"/>
                  </a:lnTo>
                  <a:lnTo>
                    <a:pt x="721938" y="587931"/>
                  </a:lnTo>
                  <a:lnTo>
                    <a:pt x="733218" y="651491"/>
                  </a:lnTo>
                  <a:lnTo>
                    <a:pt x="744499" y="969291"/>
                  </a:lnTo>
                  <a:lnTo>
                    <a:pt x="755779" y="1112301"/>
                  </a:lnTo>
                  <a:lnTo>
                    <a:pt x="767059" y="1096411"/>
                  </a:lnTo>
                  <a:lnTo>
                    <a:pt x="778339" y="1096411"/>
                  </a:lnTo>
                  <a:lnTo>
                    <a:pt x="789620" y="1096411"/>
                  </a:lnTo>
                  <a:lnTo>
                    <a:pt x="800900" y="1080521"/>
                  </a:lnTo>
                  <a:lnTo>
                    <a:pt x="812180" y="1080521"/>
                  </a:lnTo>
                  <a:lnTo>
                    <a:pt x="823460" y="1064631"/>
                  </a:lnTo>
                  <a:lnTo>
                    <a:pt x="834741" y="1048741"/>
                  </a:lnTo>
                  <a:lnTo>
                    <a:pt x="846021" y="460810"/>
                  </a:lnTo>
                  <a:lnTo>
                    <a:pt x="857301" y="301910"/>
                  </a:lnTo>
                  <a:lnTo>
                    <a:pt x="868581" y="111230"/>
                  </a:lnTo>
                  <a:lnTo>
                    <a:pt x="879861" y="143010"/>
                  </a:lnTo>
                  <a:lnTo>
                    <a:pt x="891142" y="143010"/>
                  </a:lnTo>
                  <a:lnTo>
                    <a:pt x="902422" y="127120"/>
                  </a:lnTo>
                  <a:lnTo>
                    <a:pt x="913703" y="143010"/>
                  </a:lnTo>
                  <a:lnTo>
                    <a:pt x="924983" y="143010"/>
                  </a:lnTo>
                  <a:lnTo>
                    <a:pt x="936263" y="158900"/>
                  </a:lnTo>
                  <a:lnTo>
                    <a:pt x="947543" y="238350"/>
                  </a:lnTo>
                  <a:lnTo>
                    <a:pt x="958824" y="667380"/>
                  </a:lnTo>
                  <a:lnTo>
                    <a:pt x="970104" y="1223531"/>
                  </a:lnTo>
                  <a:lnTo>
                    <a:pt x="981384" y="1191751"/>
                  </a:lnTo>
                  <a:lnTo>
                    <a:pt x="992664" y="1175861"/>
                  </a:lnTo>
                  <a:lnTo>
                    <a:pt x="1003945" y="1191751"/>
                  </a:lnTo>
                  <a:lnTo>
                    <a:pt x="1015225" y="1159971"/>
                  </a:lnTo>
                  <a:lnTo>
                    <a:pt x="1026505" y="937511"/>
                  </a:lnTo>
                  <a:lnTo>
                    <a:pt x="1037786" y="222460"/>
                  </a:lnTo>
                  <a:lnTo>
                    <a:pt x="1049066" y="158900"/>
                  </a:lnTo>
                  <a:lnTo>
                    <a:pt x="1060346" y="158900"/>
                  </a:lnTo>
                  <a:lnTo>
                    <a:pt x="1071627" y="143010"/>
                  </a:lnTo>
                  <a:lnTo>
                    <a:pt x="1082907" y="206570"/>
                  </a:lnTo>
                  <a:lnTo>
                    <a:pt x="1094187" y="826281"/>
                  </a:lnTo>
                  <a:lnTo>
                    <a:pt x="1105467" y="1207641"/>
                  </a:lnTo>
                  <a:lnTo>
                    <a:pt x="1116747" y="1159971"/>
                  </a:lnTo>
                  <a:lnTo>
                    <a:pt x="1128028" y="1191751"/>
                  </a:lnTo>
                  <a:lnTo>
                    <a:pt x="1139308" y="1175861"/>
                  </a:lnTo>
                  <a:lnTo>
                    <a:pt x="1150588" y="1159971"/>
                  </a:lnTo>
                  <a:lnTo>
                    <a:pt x="1161868" y="1159971"/>
                  </a:lnTo>
                  <a:lnTo>
                    <a:pt x="1173149" y="1080521"/>
                  </a:lnTo>
                  <a:lnTo>
                    <a:pt x="1184429" y="730941"/>
                  </a:lnTo>
                  <a:lnTo>
                    <a:pt x="1195710" y="206570"/>
                  </a:lnTo>
                  <a:lnTo>
                    <a:pt x="1206990" y="365470"/>
                  </a:lnTo>
                  <a:lnTo>
                    <a:pt x="1218270" y="190680"/>
                  </a:lnTo>
                  <a:lnTo>
                    <a:pt x="1229550" y="238350"/>
                  </a:lnTo>
                  <a:lnTo>
                    <a:pt x="1240831" y="794501"/>
                  </a:lnTo>
                  <a:lnTo>
                    <a:pt x="1252111" y="1223531"/>
                  </a:lnTo>
                  <a:lnTo>
                    <a:pt x="1263391" y="1159971"/>
                  </a:lnTo>
                  <a:lnTo>
                    <a:pt x="1274671" y="1144081"/>
                  </a:lnTo>
                  <a:lnTo>
                    <a:pt x="1285951" y="1159971"/>
                  </a:lnTo>
                  <a:lnTo>
                    <a:pt x="1297232" y="1159971"/>
                  </a:lnTo>
                  <a:lnTo>
                    <a:pt x="1308512" y="1144081"/>
                  </a:lnTo>
                  <a:lnTo>
                    <a:pt x="1319792" y="1096411"/>
                  </a:lnTo>
                  <a:lnTo>
                    <a:pt x="1331072" y="587931"/>
                  </a:lnTo>
                  <a:lnTo>
                    <a:pt x="1342353" y="143010"/>
                  </a:lnTo>
                  <a:lnTo>
                    <a:pt x="1353633" y="95340"/>
                  </a:lnTo>
                  <a:lnTo>
                    <a:pt x="1364914" y="127120"/>
                  </a:lnTo>
                  <a:lnTo>
                    <a:pt x="1376194" y="79450"/>
                  </a:lnTo>
                  <a:lnTo>
                    <a:pt x="1387474" y="286020"/>
                  </a:lnTo>
                  <a:lnTo>
                    <a:pt x="1398754" y="1016961"/>
                  </a:lnTo>
                  <a:lnTo>
                    <a:pt x="1410035" y="1175861"/>
                  </a:lnTo>
                  <a:lnTo>
                    <a:pt x="1421315" y="1112301"/>
                  </a:lnTo>
                  <a:lnTo>
                    <a:pt x="1432595" y="1112301"/>
                  </a:lnTo>
                  <a:lnTo>
                    <a:pt x="1443875" y="1128191"/>
                  </a:lnTo>
                  <a:lnTo>
                    <a:pt x="1455156" y="1112301"/>
                  </a:lnTo>
                  <a:lnTo>
                    <a:pt x="1466436" y="1080521"/>
                  </a:lnTo>
                  <a:lnTo>
                    <a:pt x="1477716" y="619711"/>
                  </a:lnTo>
                  <a:lnTo>
                    <a:pt x="1488997" y="143010"/>
                  </a:lnTo>
                  <a:lnTo>
                    <a:pt x="1500277" y="79450"/>
                  </a:lnTo>
                  <a:lnTo>
                    <a:pt x="1511557" y="79450"/>
                  </a:lnTo>
                  <a:lnTo>
                    <a:pt x="1522837" y="95340"/>
                  </a:lnTo>
                  <a:lnTo>
                    <a:pt x="1534118" y="143010"/>
                  </a:lnTo>
                  <a:lnTo>
                    <a:pt x="1545398" y="524371"/>
                  </a:lnTo>
                  <a:lnTo>
                    <a:pt x="1556678" y="1144081"/>
                  </a:lnTo>
                  <a:lnTo>
                    <a:pt x="1567958" y="1159971"/>
                  </a:lnTo>
                  <a:lnTo>
                    <a:pt x="1579239" y="1112301"/>
                  </a:lnTo>
                  <a:lnTo>
                    <a:pt x="1590519" y="1128191"/>
                  </a:lnTo>
                  <a:lnTo>
                    <a:pt x="1601799" y="1112301"/>
                  </a:lnTo>
                  <a:lnTo>
                    <a:pt x="1613079" y="1032851"/>
                  </a:lnTo>
                  <a:lnTo>
                    <a:pt x="1624360" y="667380"/>
                  </a:lnTo>
                  <a:lnTo>
                    <a:pt x="1635640" y="63560"/>
                  </a:lnTo>
                  <a:lnTo>
                    <a:pt x="1646920" y="79450"/>
                  </a:lnTo>
                  <a:lnTo>
                    <a:pt x="1658201" y="79450"/>
                  </a:lnTo>
                  <a:lnTo>
                    <a:pt x="1669481" y="79450"/>
                  </a:lnTo>
                  <a:lnTo>
                    <a:pt x="1680761" y="79450"/>
                  </a:lnTo>
                  <a:lnTo>
                    <a:pt x="1692042" y="206570"/>
                  </a:lnTo>
                  <a:lnTo>
                    <a:pt x="1703322" y="905731"/>
                  </a:lnTo>
                  <a:lnTo>
                    <a:pt x="1714602" y="1128191"/>
                  </a:lnTo>
                  <a:lnTo>
                    <a:pt x="1725882" y="1096411"/>
                  </a:lnTo>
                  <a:lnTo>
                    <a:pt x="1737162" y="1144081"/>
                  </a:lnTo>
                  <a:lnTo>
                    <a:pt x="1748443" y="1128191"/>
                  </a:lnTo>
                  <a:lnTo>
                    <a:pt x="1759723" y="1080521"/>
                  </a:lnTo>
                  <a:lnTo>
                    <a:pt x="1771003" y="778611"/>
                  </a:lnTo>
                  <a:lnTo>
                    <a:pt x="1782283" y="127120"/>
                  </a:lnTo>
                  <a:lnTo>
                    <a:pt x="1793564" y="95340"/>
                  </a:lnTo>
                  <a:lnTo>
                    <a:pt x="1804844" y="95340"/>
                  </a:lnTo>
                  <a:lnTo>
                    <a:pt x="1816125" y="95340"/>
                  </a:lnTo>
                  <a:lnTo>
                    <a:pt x="1827405" y="95340"/>
                  </a:lnTo>
                  <a:lnTo>
                    <a:pt x="1838685" y="174790"/>
                  </a:lnTo>
                  <a:lnTo>
                    <a:pt x="1849965" y="603821"/>
                  </a:lnTo>
                  <a:lnTo>
                    <a:pt x="1861246" y="1128191"/>
                  </a:lnTo>
                  <a:lnTo>
                    <a:pt x="1872526" y="1128191"/>
                  </a:lnTo>
                  <a:lnTo>
                    <a:pt x="1883806" y="1128191"/>
                  </a:lnTo>
                  <a:lnTo>
                    <a:pt x="1895086" y="1112301"/>
                  </a:lnTo>
                  <a:lnTo>
                    <a:pt x="1906367" y="1112301"/>
                  </a:lnTo>
                  <a:lnTo>
                    <a:pt x="1917647" y="715051"/>
                  </a:lnTo>
                  <a:lnTo>
                    <a:pt x="1928927" y="206570"/>
                  </a:lnTo>
                  <a:lnTo>
                    <a:pt x="1940208" y="79450"/>
                  </a:lnTo>
                  <a:lnTo>
                    <a:pt x="1951487" y="111230"/>
                  </a:lnTo>
                  <a:lnTo>
                    <a:pt x="1962768" y="79450"/>
                  </a:lnTo>
                  <a:lnTo>
                    <a:pt x="1974048" y="95340"/>
                  </a:lnTo>
                  <a:lnTo>
                    <a:pt x="1985329" y="95340"/>
                  </a:lnTo>
                  <a:lnTo>
                    <a:pt x="1996609" y="111230"/>
                  </a:lnTo>
                  <a:lnTo>
                    <a:pt x="2007889" y="111230"/>
                  </a:lnTo>
                  <a:lnTo>
                    <a:pt x="2019169" y="111230"/>
                  </a:lnTo>
                  <a:lnTo>
                    <a:pt x="2030450" y="127120"/>
                  </a:lnTo>
                  <a:lnTo>
                    <a:pt x="2041730" y="127120"/>
                  </a:lnTo>
                  <a:lnTo>
                    <a:pt x="2053010" y="111230"/>
                  </a:lnTo>
                  <a:lnTo>
                    <a:pt x="2064290" y="556150"/>
                  </a:lnTo>
                  <a:lnTo>
                    <a:pt x="2075571" y="1159971"/>
                  </a:lnTo>
                  <a:lnTo>
                    <a:pt x="2086851" y="1159971"/>
                  </a:lnTo>
                  <a:lnTo>
                    <a:pt x="2098131" y="1159971"/>
                  </a:lnTo>
                  <a:lnTo>
                    <a:pt x="2109412" y="1159971"/>
                  </a:lnTo>
                  <a:lnTo>
                    <a:pt x="2120692" y="1128191"/>
                  </a:lnTo>
                  <a:lnTo>
                    <a:pt x="2131972" y="1144081"/>
                  </a:lnTo>
                  <a:lnTo>
                    <a:pt x="2143253" y="1064631"/>
                  </a:lnTo>
                  <a:lnTo>
                    <a:pt x="2154533" y="603821"/>
                  </a:lnTo>
                  <a:lnTo>
                    <a:pt x="2165813" y="63560"/>
                  </a:lnTo>
                  <a:lnTo>
                    <a:pt x="2177093" y="127120"/>
                  </a:lnTo>
                  <a:lnTo>
                    <a:pt x="2188373" y="111230"/>
                  </a:lnTo>
                  <a:lnTo>
                    <a:pt x="2199654" y="111230"/>
                  </a:lnTo>
                  <a:lnTo>
                    <a:pt x="2210934" y="254240"/>
                  </a:lnTo>
                  <a:lnTo>
                    <a:pt x="2222214" y="953401"/>
                  </a:lnTo>
                  <a:lnTo>
                    <a:pt x="2233494" y="1175861"/>
                  </a:lnTo>
                  <a:lnTo>
                    <a:pt x="2244775" y="1128191"/>
                  </a:lnTo>
                  <a:lnTo>
                    <a:pt x="2256055" y="1144081"/>
                  </a:lnTo>
                  <a:lnTo>
                    <a:pt x="2267336" y="1128191"/>
                  </a:lnTo>
                  <a:lnTo>
                    <a:pt x="2278616" y="1128191"/>
                  </a:lnTo>
                  <a:lnTo>
                    <a:pt x="2289896" y="985181"/>
                  </a:lnTo>
                  <a:lnTo>
                    <a:pt x="2301176" y="286020"/>
                  </a:lnTo>
                  <a:lnTo>
                    <a:pt x="2312457" y="79450"/>
                  </a:lnTo>
                  <a:lnTo>
                    <a:pt x="2323737" y="111230"/>
                  </a:lnTo>
                  <a:lnTo>
                    <a:pt x="2335017" y="47670"/>
                  </a:lnTo>
                  <a:lnTo>
                    <a:pt x="2346297" y="95340"/>
                  </a:lnTo>
                  <a:lnTo>
                    <a:pt x="2357577" y="143010"/>
                  </a:lnTo>
                  <a:lnTo>
                    <a:pt x="2368858" y="460810"/>
                  </a:lnTo>
                  <a:lnTo>
                    <a:pt x="2380138" y="1128191"/>
                  </a:lnTo>
                  <a:lnTo>
                    <a:pt x="2391419" y="1144081"/>
                  </a:lnTo>
                  <a:lnTo>
                    <a:pt x="2402699" y="1096411"/>
                  </a:lnTo>
                  <a:lnTo>
                    <a:pt x="2413979" y="1144081"/>
                  </a:lnTo>
                  <a:lnTo>
                    <a:pt x="2425259" y="1128191"/>
                  </a:lnTo>
                  <a:lnTo>
                    <a:pt x="2436540" y="1112301"/>
                  </a:lnTo>
                  <a:lnTo>
                    <a:pt x="2447820" y="1112301"/>
                  </a:lnTo>
                  <a:lnTo>
                    <a:pt x="2459100" y="1128191"/>
                  </a:lnTo>
                  <a:lnTo>
                    <a:pt x="2470380" y="1112301"/>
                  </a:lnTo>
                  <a:lnTo>
                    <a:pt x="2481661" y="1112301"/>
                  </a:lnTo>
                  <a:lnTo>
                    <a:pt x="2492941" y="1080521"/>
                  </a:lnTo>
                  <a:lnTo>
                    <a:pt x="2504221" y="730941"/>
                  </a:lnTo>
                  <a:lnTo>
                    <a:pt x="2515501" y="238350"/>
                  </a:lnTo>
                  <a:lnTo>
                    <a:pt x="2526782" y="63560"/>
                  </a:lnTo>
                  <a:lnTo>
                    <a:pt x="2538062" y="79450"/>
                  </a:lnTo>
                  <a:lnTo>
                    <a:pt x="2549342" y="47670"/>
                  </a:lnTo>
                  <a:lnTo>
                    <a:pt x="2560623" y="79450"/>
                  </a:lnTo>
                  <a:lnTo>
                    <a:pt x="2571903" y="79450"/>
                  </a:lnTo>
                  <a:lnTo>
                    <a:pt x="2583183" y="79450"/>
                  </a:lnTo>
                  <a:lnTo>
                    <a:pt x="2594463" y="143010"/>
                  </a:lnTo>
                  <a:lnTo>
                    <a:pt x="2605744" y="810391"/>
                  </a:lnTo>
                  <a:lnTo>
                    <a:pt x="2617024" y="1128191"/>
                  </a:lnTo>
                  <a:lnTo>
                    <a:pt x="2628304" y="1112301"/>
                  </a:lnTo>
                  <a:lnTo>
                    <a:pt x="2639584" y="1112301"/>
                  </a:lnTo>
                  <a:lnTo>
                    <a:pt x="2650865" y="1080521"/>
                  </a:lnTo>
                  <a:lnTo>
                    <a:pt x="2662145" y="508481"/>
                  </a:lnTo>
                  <a:lnTo>
                    <a:pt x="2673426" y="95340"/>
                  </a:lnTo>
                  <a:lnTo>
                    <a:pt x="2684705" y="79450"/>
                  </a:lnTo>
                  <a:lnTo>
                    <a:pt x="2695986" y="79450"/>
                  </a:lnTo>
                  <a:lnTo>
                    <a:pt x="2707266" y="63560"/>
                  </a:lnTo>
                  <a:lnTo>
                    <a:pt x="2718546" y="95340"/>
                  </a:lnTo>
                  <a:lnTo>
                    <a:pt x="2729826" y="95340"/>
                  </a:lnTo>
                  <a:lnTo>
                    <a:pt x="2741107" y="413140"/>
                  </a:lnTo>
                  <a:lnTo>
                    <a:pt x="2752387" y="921621"/>
                  </a:lnTo>
                  <a:lnTo>
                    <a:pt x="2763667" y="1144081"/>
                  </a:lnTo>
                  <a:lnTo>
                    <a:pt x="2774948" y="1112301"/>
                  </a:lnTo>
                  <a:lnTo>
                    <a:pt x="2786228" y="1128191"/>
                  </a:lnTo>
                  <a:lnTo>
                    <a:pt x="2797508" y="1128191"/>
                  </a:lnTo>
                  <a:lnTo>
                    <a:pt x="2808788" y="1016961"/>
                  </a:lnTo>
                  <a:lnTo>
                    <a:pt x="2820069" y="556150"/>
                  </a:lnTo>
                  <a:lnTo>
                    <a:pt x="2831349" y="47670"/>
                  </a:lnTo>
                  <a:lnTo>
                    <a:pt x="2842630" y="111230"/>
                  </a:lnTo>
                  <a:lnTo>
                    <a:pt x="2853910" y="95340"/>
                  </a:lnTo>
                  <a:lnTo>
                    <a:pt x="2865190" y="95340"/>
                  </a:lnTo>
                  <a:lnTo>
                    <a:pt x="2876470" y="95340"/>
                  </a:lnTo>
                  <a:lnTo>
                    <a:pt x="2887751" y="111230"/>
                  </a:lnTo>
                  <a:lnTo>
                    <a:pt x="2899031" y="95340"/>
                  </a:lnTo>
                  <a:lnTo>
                    <a:pt x="2910311" y="95340"/>
                  </a:lnTo>
                  <a:lnTo>
                    <a:pt x="2921591" y="111230"/>
                  </a:lnTo>
                  <a:lnTo>
                    <a:pt x="2932871" y="127120"/>
                  </a:lnTo>
                  <a:lnTo>
                    <a:pt x="2944152" y="190680"/>
                  </a:lnTo>
                  <a:lnTo>
                    <a:pt x="2955433" y="556150"/>
                  </a:lnTo>
                  <a:lnTo>
                    <a:pt x="2966712" y="1144081"/>
                  </a:lnTo>
                  <a:lnTo>
                    <a:pt x="2977993" y="1159971"/>
                  </a:lnTo>
                  <a:lnTo>
                    <a:pt x="2989273" y="1159971"/>
                  </a:lnTo>
                  <a:lnTo>
                    <a:pt x="3000553" y="1159971"/>
                  </a:lnTo>
                  <a:lnTo>
                    <a:pt x="3011833" y="1144081"/>
                  </a:lnTo>
                  <a:lnTo>
                    <a:pt x="3023114" y="1128191"/>
                  </a:lnTo>
                  <a:lnTo>
                    <a:pt x="3034394" y="1128191"/>
                  </a:lnTo>
                  <a:lnTo>
                    <a:pt x="3045674" y="1128191"/>
                  </a:lnTo>
                  <a:lnTo>
                    <a:pt x="3056955" y="1112301"/>
                  </a:lnTo>
                  <a:lnTo>
                    <a:pt x="3068235" y="1080521"/>
                  </a:lnTo>
                  <a:lnTo>
                    <a:pt x="3079515" y="1128191"/>
                  </a:lnTo>
                  <a:lnTo>
                    <a:pt x="3090795" y="1096411"/>
                  </a:lnTo>
                  <a:lnTo>
                    <a:pt x="3102076" y="1096411"/>
                  </a:lnTo>
                  <a:lnTo>
                    <a:pt x="3113356" y="762721"/>
                  </a:lnTo>
                  <a:lnTo>
                    <a:pt x="3124637" y="79450"/>
                  </a:lnTo>
                  <a:lnTo>
                    <a:pt x="3135916" y="63560"/>
                  </a:lnTo>
                  <a:lnTo>
                    <a:pt x="3147197" y="79450"/>
                  </a:lnTo>
                  <a:lnTo>
                    <a:pt x="3158477" y="63560"/>
                  </a:lnTo>
                  <a:lnTo>
                    <a:pt x="3169757" y="79450"/>
                  </a:lnTo>
                  <a:lnTo>
                    <a:pt x="3181037" y="47670"/>
                  </a:lnTo>
                  <a:lnTo>
                    <a:pt x="3192318" y="79450"/>
                  </a:lnTo>
                  <a:lnTo>
                    <a:pt x="3203598" y="111230"/>
                  </a:lnTo>
                  <a:lnTo>
                    <a:pt x="3214878" y="95340"/>
                  </a:lnTo>
                  <a:lnTo>
                    <a:pt x="3226159" y="111230"/>
                  </a:lnTo>
                  <a:lnTo>
                    <a:pt x="3237439" y="111230"/>
                  </a:lnTo>
                  <a:lnTo>
                    <a:pt x="3248719" y="127120"/>
                  </a:lnTo>
                  <a:lnTo>
                    <a:pt x="3259999" y="397251"/>
                  </a:lnTo>
                  <a:lnTo>
                    <a:pt x="3271280" y="1112301"/>
                  </a:lnTo>
                  <a:lnTo>
                    <a:pt x="3282560" y="1159971"/>
                  </a:lnTo>
                  <a:lnTo>
                    <a:pt x="3293841" y="1128191"/>
                  </a:lnTo>
                  <a:lnTo>
                    <a:pt x="3305120" y="1144081"/>
                  </a:lnTo>
                  <a:lnTo>
                    <a:pt x="3316401" y="1128191"/>
                  </a:lnTo>
                  <a:lnTo>
                    <a:pt x="3327681" y="1128191"/>
                  </a:lnTo>
                  <a:lnTo>
                    <a:pt x="3338962" y="1001071"/>
                  </a:lnTo>
                  <a:lnTo>
                    <a:pt x="3350242" y="222460"/>
                  </a:lnTo>
                  <a:lnTo>
                    <a:pt x="3361522" y="63560"/>
                  </a:lnTo>
                  <a:lnTo>
                    <a:pt x="3372802" y="95340"/>
                  </a:lnTo>
                  <a:lnTo>
                    <a:pt x="3384082" y="63560"/>
                  </a:lnTo>
                  <a:lnTo>
                    <a:pt x="3395363" y="95340"/>
                  </a:lnTo>
                  <a:lnTo>
                    <a:pt x="3406644" y="444920"/>
                  </a:lnTo>
                  <a:lnTo>
                    <a:pt x="3417923" y="969291"/>
                  </a:lnTo>
                  <a:lnTo>
                    <a:pt x="3429203" y="1144081"/>
                  </a:lnTo>
                  <a:lnTo>
                    <a:pt x="3440484" y="1112301"/>
                  </a:lnTo>
                  <a:lnTo>
                    <a:pt x="3451764" y="1128191"/>
                  </a:lnTo>
                  <a:lnTo>
                    <a:pt x="3463044" y="1128191"/>
                  </a:lnTo>
                  <a:lnTo>
                    <a:pt x="3474325" y="1112301"/>
                  </a:lnTo>
                  <a:lnTo>
                    <a:pt x="3485605" y="794501"/>
                  </a:lnTo>
                  <a:lnTo>
                    <a:pt x="3496885" y="286020"/>
                  </a:lnTo>
                  <a:lnTo>
                    <a:pt x="3508166" y="63560"/>
                  </a:lnTo>
                  <a:lnTo>
                    <a:pt x="3519446" y="111230"/>
                  </a:lnTo>
                  <a:lnTo>
                    <a:pt x="3530726" y="63560"/>
                  </a:lnTo>
                  <a:lnTo>
                    <a:pt x="3542006" y="95340"/>
                  </a:lnTo>
                  <a:lnTo>
                    <a:pt x="3553286" y="158900"/>
                  </a:lnTo>
                  <a:lnTo>
                    <a:pt x="3564567" y="556150"/>
                  </a:lnTo>
                  <a:lnTo>
                    <a:pt x="3575848" y="1144081"/>
                  </a:lnTo>
                  <a:lnTo>
                    <a:pt x="3587127" y="1112301"/>
                  </a:lnTo>
                  <a:lnTo>
                    <a:pt x="3598408" y="1096411"/>
                  </a:lnTo>
                  <a:lnTo>
                    <a:pt x="3609688" y="1112301"/>
                  </a:lnTo>
                  <a:lnTo>
                    <a:pt x="3620968" y="1112301"/>
                  </a:lnTo>
                  <a:lnTo>
                    <a:pt x="3632248" y="1080521"/>
                  </a:lnTo>
                  <a:lnTo>
                    <a:pt x="3643529" y="1096411"/>
                  </a:lnTo>
                  <a:lnTo>
                    <a:pt x="3654809" y="1112301"/>
                  </a:lnTo>
                  <a:lnTo>
                    <a:pt x="3666089" y="1112301"/>
                  </a:lnTo>
                  <a:lnTo>
                    <a:pt x="3677370" y="1080521"/>
                  </a:lnTo>
                  <a:lnTo>
                    <a:pt x="3688650" y="1032851"/>
                  </a:lnTo>
                  <a:lnTo>
                    <a:pt x="3699930" y="794501"/>
                  </a:lnTo>
                  <a:lnTo>
                    <a:pt x="3711210" y="127120"/>
                  </a:lnTo>
                  <a:lnTo>
                    <a:pt x="3722491" y="47670"/>
                  </a:lnTo>
                  <a:lnTo>
                    <a:pt x="3733771" y="47670"/>
                  </a:lnTo>
                  <a:lnTo>
                    <a:pt x="3745052" y="15890"/>
                  </a:lnTo>
                  <a:lnTo>
                    <a:pt x="3756331" y="47670"/>
                  </a:lnTo>
                  <a:lnTo>
                    <a:pt x="3767612" y="63560"/>
                  </a:lnTo>
                  <a:lnTo>
                    <a:pt x="3778892" y="63560"/>
                  </a:lnTo>
                  <a:lnTo>
                    <a:pt x="3790172" y="63560"/>
                  </a:lnTo>
                  <a:lnTo>
                    <a:pt x="3801452" y="79450"/>
                  </a:lnTo>
                  <a:lnTo>
                    <a:pt x="3812733" y="79450"/>
                  </a:lnTo>
                  <a:lnTo>
                    <a:pt x="3824013" y="95340"/>
                  </a:lnTo>
                  <a:lnTo>
                    <a:pt x="3835293" y="95340"/>
                  </a:lnTo>
                  <a:lnTo>
                    <a:pt x="3846574" y="127120"/>
                  </a:lnTo>
                  <a:lnTo>
                    <a:pt x="3857854" y="444920"/>
                  </a:lnTo>
                  <a:lnTo>
                    <a:pt x="3869134" y="1112301"/>
                  </a:lnTo>
                  <a:lnTo>
                    <a:pt x="3880414" y="1144081"/>
                  </a:lnTo>
                  <a:lnTo>
                    <a:pt x="3891695" y="1128191"/>
                  </a:lnTo>
                  <a:lnTo>
                    <a:pt x="3902975" y="1128191"/>
                  </a:lnTo>
                  <a:lnTo>
                    <a:pt x="3914256" y="1112301"/>
                  </a:lnTo>
                  <a:lnTo>
                    <a:pt x="3925536" y="1144081"/>
                  </a:lnTo>
                  <a:lnTo>
                    <a:pt x="3936816" y="1112301"/>
                  </a:lnTo>
                  <a:lnTo>
                    <a:pt x="3948096" y="1112301"/>
                  </a:lnTo>
                  <a:lnTo>
                    <a:pt x="3959377" y="1096411"/>
                  </a:lnTo>
                  <a:lnTo>
                    <a:pt x="3970657" y="1080521"/>
                  </a:lnTo>
                  <a:lnTo>
                    <a:pt x="3981937" y="1080521"/>
                  </a:lnTo>
                  <a:lnTo>
                    <a:pt x="3993217" y="1080521"/>
                  </a:lnTo>
                  <a:lnTo>
                    <a:pt x="4004497" y="921621"/>
                  </a:lnTo>
                  <a:lnTo>
                    <a:pt x="4015778" y="190680"/>
                  </a:lnTo>
                  <a:lnTo>
                    <a:pt x="4027059" y="15890"/>
                  </a:lnTo>
                  <a:lnTo>
                    <a:pt x="4038338" y="63560"/>
                  </a:lnTo>
                  <a:lnTo>
                    <a:pt x="4049619" y="47670"/>
                  </a:lnTo>
                  <a:lnTo>
                    <a:pt x="4060899" y="63560"/>
                  </a:lnTo>
                  <a:lnTo>
                    <a:pt x="4072179" y="63560"/>
                  </a:lnTo>
                  <a:lnTo>
                    <a:pt x="4083459" y="158900"/>
                  </a:lnTo>
                  <a:lnTo>
                    <a:pt x="4094740" y="889841"/>
                  </a:lnTo>
                  <a:lnTo>
                    <a:pt x="4106020" y="1144081"/>
                  </a:lnTo>
                  <a:lnTo>
                    <a:pt x="4117300" y="1128191"/>
                  </a:lnTo>
                  <a:lnTo>
                    <a:pt x="4128581" y="1128191"/>
                  </a:lnTo>
                  <a:lnTo>
                    <a:pt x="4139861" y="1096411"/>
                  </a:lnTo>
                  <a:lnTo>
                    <a:pt x="4151141" y="858061"/>
                  </a:lnTo>
                  <a:lnTo>
                    <a:pt x="4162421" y="333690"/>
                  </a:lnTo>
                  <a:lnTo>
                    <a:pt x="4173702" y="47670"/>
                  </a:lnTo>
                  <a:lnTo>
                    <a:pt x="4184982" y="79450"/>
                  </a:lnTo>
                  <a:lnTo>
                    <a:pt x="4196263" y="47670"/>
                  </a:lnTo>
                  <a:lnTo>
                    <a:pt x="4207543" y="63560"/>
                  </a:lnTo>
                  <a:lnTo>
                    <a:pt x="4218823" y="79450"/>
                  </a:lnTo>
                  <a:lnTo>
                    <a:pt x="4230103" y="79450"/>
                  </a:lnTo>
                  <a:lnTo>
                    <a:pt x="4241383" y="95340"/>
                  </a:lnTo>
                  <a:lnTo>
                    <a:pt x="4252664" y="79450"/>
                  </a:lnTo>
                  <a:lnTo>
                    <a:pt x="4263945" y="79450"/>
                  </a:lnTo>
                  <a:lnTo>
                    <a:pt x="4275224" y="111230"/>
                  </a:lnTo>
                  <a:lnTo>
                    <a:pt x="4286504" y="127120"/>
                  </a:lnTo>
                  <a:lnTo>
                    <a:pt x="4297785" y="460810"/>
                  </a:lnTo>
                  <a:lnTo>
                    <a:pt x="4309066" y="953401"/>
                  </a:lnTo>
                  <a:lnTo>
                    <a:pt x="4320345" y="1144081"/>
                  </a:lnTo>
                  <a:lnTo>
                    <a:pt x="4331626" y="1128191"/>
                  </a:lnTo>
                  <a:lnTo>
                    <a:pt x="4342906" y="1144081"/>
                  </a:lnTo>
                  <a:lnTo>
                    <a:pt x="4354186" y="1128191"/>
                  </a:lnTo>
                  <a:lnTo>
                    <a:pt x="4365467" y="1112301"/>
                  </a:lnTo>
                  <a:lnTo>
                    <a:pt x="4376747" y="1128191"/>
                  </a:lnTo>
                  <a:lnTo>
                    <a:pt x="4388027" y="1128191"/>
                  </a:lnTo>
                  <a:lnTo>
                    <a:pt x="4399307" y="1096411"/>
                  </a:lnTo>
                  <a:lnTo>
                    <a:pt x="4410588" y="1096411"/>
                  </a:lnTo>
                  <a:lnTo>
                    <a:pt x="4421868" y="1096411"/>
                  </a:lnTo>
                  <a:lnTo>
                    <a:pt x="4433148" y="1080521"/>
                  </a:lnTo>
                  <a:lnTo>
                    <a:pt x="4444428" y="1064631"/>
                  </a:lnTo>
                  <a:lnTo>
                    <a:pt x="4455708" y="667380"/>
                  </a:lnTo>
                  <a:lnTo>
                    <a:pt x="4466989" y="158900"/>
                  </a:lnTo>
                  <a:lnTo>
                    <a:pt x="4478270" y="47670"/>
                  </a:lnTo>
                  <a:lnTo>
                    <a:pt x="4489549" y="63560"/>
                  </a:lnTo>
                  <a:lnTo>
                    <a:pt x="4500830" y="47670"/>
                  </a:lnTo>
                  <a:lnTo>
                    <a:pt x="4512110" y="63560"/>
                  </a:lnTo>
                  <a:lnTo>
                    <a:pt x="4523390" y="47670"/>
                  </a:lnTo>
                  <a:lnTo>
                    <a:pt x="4534670" y="79450"/>
                  </a:lnTo>
                  <a:lnTo>
                    <a:pt x="4545951" y="79450"/>
                  </a:lnTo>
                  <a:lnTo>
                    <a:pt x="4557231" y="95340"/>
                  </a:lnTo>
                  <a:lnTo>
                    <a:pt x="4568511" y="95340"/>
                  </a:lnTo>
                  <a:lnTo>
                    <a:pt x="4579792" y="111230"/>
                  </a:lnTo>
                  <a:lnTo>
                    <a:pt x="4591072" y="95340"/>
                  </a:lnTo>
                  <a:lnTo>
                    <a:pt x="4602352" y="444920"/>
                  </a:lnTo>
                  <a:lnTo>
                    <a:pt x="4613632" y="1128191"/>
                  </a:lnTo>
                  <a:lnTo>
                    <a:pt x="4624912" y="1144081"/>
                  </a:lnTo>
                  <a:lnTo>
                    <a:pt x="4636193" y="1112301"/>
                  </a:lnTo>
                  <a:lnTo>
                    <a:pt x="4647474" y="1128191"/>
                  </a:lnTo>
                  <a:lnTo>
                    <a:pt x="4658753" y="1096411"/>
                  </a:lnTo>
                  <a:lnTo>
                    <a:pt x="4670034" y="1128191"/>
                  </a:lnTo>
                  <a:lnTo>
                    <a:pt x="4681314" y="1128191"/>
                  </a:lnTo>
                  <a:lnTo>
                    <a:pt x="4692594" y="1128191"/>
                  </a:lnTo>
                  <a:lnTo>
                    <a:pt x="4703875" y="1096411"/>
                  </a:lnTo>
                  <a:lnTo>
                    <a:pt x="4715155" y="1080521"/>
                  </a:lnTo>
                  <a:lnTo>
                    <a:pt x="4726435" y="1096411"/>
                  </a:lnTo>
                  <a:lnTo>
                    <a:pt x="4737715" y="1064631"/>
                  </a:lnTo>
                  <a:lnTo>
                    <a:pt x="4748996" y="921621"/>
                  </a:lnTo>
                  <a:lnTo>
                    <a:pt x="4760277" y="174790"/>
                  </a:lnTo>
                  <a:lnTo>
                    <a:pt x="4771556" y="31780"/>
                  </a:lnTo>
                  <a:lnTo>
                    <a:pt x="4782837" y="79450"/>
                  </a:lnTo>
                  <a:lnTo>
                    <a:pt x="4794117" y="47670"/>
                  </a:lnTo>
                  <a:lnTo>
                    <a:pt x="4805397" y="63560"/>
                  </a:lnTo>
                  <a:lnTo>
                    <a:pt x="4816678" y="63560"/>
                  </a:lnTo>
                  <a:lnTo>
                    <a:pt x="4827958" y="63560"/>
                  </a:lnTo>
                  <a:lnTo>
                    <a:pt x="4839238" y="95340"/>
                  </a:lnTo>
                  <a:lnTo>
                    <a:pt x="4850518" y="95340"/>
                  </a:lnTo>
                  <a:lnTo>
                    <a:pt x="4861798" y="111230"/>
                  </a:lnTo>
                  <a:lnTo>
                    <a:pt x="4873079" y="95340"/>
                  </a:lnTo>
                  <a:lnTo>
                    <a:pt x="4884359" y="111230"/>
                  </a:lnTo>
                  <a:lnTo>
                    <a:pt x="4895639" y="254240"/>
                  </a:lnTo>
                  <a:lnTo>
                    <a:pt x="4906919" y="762721"/>
                  </a:lnTo>
                  <a:lnTo>
                    <a:pt x="4918200" y="1159971"/>
                  </a:lnTo>
                  <a:lnTo>
                    <a:pt x="4929481" y="1112301"/>
                  </a:lnTo>
                  <a:lnTo>
                    <a:pt x="4940760" y="1128191"/>
                  </a:lnTo>
                  <a:lnTo>
                    <a:pt x="4952041" y="1112301"/>
                  </a:lnTo>
                  <a:lnTo>
                    <a:pt x="4963321" y="1128191"/>
                  </a:lnTo>
                  <a:lnTo>
                    <a:pt x="4974601" y="1128191"/>
                  </a:lnTo>
                  <a:lnTo>
                    <a:pt x="4985882" y="1112301"/>
                  </a:lnTo>
                  <a:lnTo>
                    <a:pt x="4997162" y="1096411"/>
                  </a:lnTo>
                  <a:lnTo>
                    <a:pt x="5008442" y="1080521"/>
                  </a:lnTo>
                  <a:lnTo>
                    <a:pt x="5019722" y="1080521"/>
                  </a:lnTo>
                  <a:lnTo>
                    <a:pt x="5031003" y="1080521"/>
                  </a:lnTo>
                  <a:lnTo>
                    <a:pt x="5042283" y="1016961"/>
                  </a:lnTo>
                  <a:lnTo>
                    <a:pt x="5053563" y="667380"/>
                  </a:lnTo>
                  <a:lnTo>
                    <a:pt x="5064843" y="47670"/>
                  </a:lnTo>
                  <a:lnTo>
                    <a:pt x="5076123" y="47670"/>
                  </a:lnTo>
                  <a:lnTo>
                    <a:pt x="5087404" y="47670"/>
                  </a:lnTo>
                  <a:lnTo>
                    <a:pt x="5098685" y="47670"/>
                  </a:lnTo>
                  <a:lnTo>
                    <a:pt x="5109964" y="63560"/>
                  </a:lnTo>
                  <a:lnTo>
                    <a:pt x="5121245" y="63560"/>
                  </a:lnTo>
                  <a:lnTo>
                    <a:pt x="5132525" y="301910"/>
                  </a:lnTo>
                  <a:lnTo>
                    <a:pt x="5143805" y="1048741"/>
                  </a:lnTo>
                  <a:lnTo>
                    <a:pt x="5155086" y="1128191"/>
                  </a:lnTo>
                  <a:lnTo>
                    <a:pt x="5166366" y="1096411"/>
                  </a:lnTo>
                  <a:lnTo>
                    <a:pt x="5177646" y="1096411"/>
                  </a:lnTo>
                  <a:lnTo>
                    <a:pt x="5188926" y="1064631"/>
                  </a:lnTo>
                  <a:lnTo>
                    <a:pt x="5200207" y="540260"/>
                  </a:lnTo>
                  <a:lnTo>
                    <a:pt x="5211487" y="95340"/>
                  </a:lnTo>
                  <a:lnTo>
                    <a:pt x="5222767" y="47670"/>
                  </a:lnTo>
                  <a:lnTo>
                    <a:pt x="5234047" y="79450"/>
                  </a:lnTo>
                  <a:lnTo>
                    <a:pt x="5245328" y="63560"/>
                  </a:lnTo>
                  <a:lnTo>
                    <a:pt x="5256608" y="63560"/>
                  </a:lnTo>
                  <a:lnTo>
                    <a:pt x="5267889" y="95340"/>
                  </a:lnTo>
                  <a:lnTo>
                    <a:pt x="5279169" y="556150"/>
                  </a:lnTo>
                  <a:lnTo>
                    <a:pt x="5290449" y="1016961"/>
                  </a:lnTo>
                  <a:lnTo>
                    <a:pt x="5301729" y="1112301"/>
                  </a:lnTo>
                  <a:lnTo>
                    <a:pt x="5313009" y="1096411"/>
                  </a:lnTo>
                  <a:lnTo>
                    <a:pt x="5324290" y="1096411"/>
                  </a:lnTo>
                  <a:lnTo>
                    <a:pt x="5335571" y="1112301"/>
                  </a:lnTo>
                  <a:lnTo>
                    <a:pt x="5346850" y="937511"/>
                  </a:lnTo>
                  <a:lnTo>
                    <a:pt x="5358130" y="444920"/>
                  </a:lnTo>
                  <a:lnTo>
                    <a:pt x="5369411" y="31780"/>
                  </a:lnTo>
                  <a:lnTo>
                    <a:pt x="5380692" y="95340"/>
                  </a:lnTo>
                  <a:lnTo>
                    <a:pt x="5391971" y="79450"/>
                  </a:lnTo>
                  <a:lnTo>
                    <a:pt x="5403252" y="47670"/>
                  </a:lnTo>
                  <a:lnTo>
                    <a:pt x="5414532" y="79450"/>
                  </a:lnTo>
                  <a:lnTo>
                    <a:pt x="5425812" y="540260"/>
                  </a:lnTo>
                  <a:lnTo>
                    <a:pt x="5437093" y="1001071"/>
                  </a:lnTo>
                  <a:lnTo>
                    <a:pt x="5448373" y="1096411"/>
                  </a:lnTo>
                  <a:lnTo>
                    <a:pt x="5459653" y="1096411"/>
                  </a:lnTo>
                  <a:lnTo>
                    <a:pt x="5470933" y="1128191"/>
                  </a:lnTo>
                  <a:lnTo>
                    <a:pt x="5482214" y="1096411"/>
                  </a:lnTo>
                  <a:lnTo>
                    <a:pt x="5493494" y="1080521"/>
                  </a:lnTo>
                  <a:lnTo>
                    <a:pt x="5504774" y="492590"/>
                  </a:lnTo>
                  <a:lnTo>
                    <a:pt x="5516054" y="79450"/>
                  </a:lnTo>
                  <a:lnTo>
                    <a:pt x="5527334" y="63560"/>
                  </a:lnTo>
                  <a:lnTo>
                    <a:pt x="5538615" y="79450"/>
                  </a:lnTo>
                  <a:lnTo>
                    <a:pt x="5549896" y="63560"/>
                  </a:lnTo>
                  <a:lnTo>
                    <a:pt x="5561175" y="95340"/>
                  </a:lnTo>
                  <a:lnTo>
                    <a:pt x="5572456" y="365470"/>
                  </a:lnTo>
                  <a:lnTo>
                    <a:pt x="5583736" y="1032851"/>
                  </a:lnTo>
                  <a:lnTo>
                    <a:pt x="5595016" y="1128191"/>
                  </a:lnTo>
                  <a:lnTo>
                    <a:pt x="5606296" y="1080521"/>
                  </a:lnTo>
                  <a:lnTo>
                    <a:pt x="5617577" y="1128191"/>
                  </a:lnTo>
                  <a:lnTo>
                    <a:pt x="5628857" y="1096411"/>
                  </a:lnTo>
                  <a:lnTo>
                    <a:pt x="5640137" y="1096411"/>
                  </a:lnTo>
                  <a:lnTo>
                    <a:pt x="5651418" y="730941"/>
                  </a:lnTo>
                  <a:lnTo>
                    <a:pt x="5662698" y="79450"/>
                  </a:lnTo>
                  <a:lnTo>
                    <a:pt x="5673978" y="63560"/>
                  </a:lnTo>
                  <a:lnTo>
                    <a:pt x="5685258" y="63560"/>
                  </a:lnTo>
                  <a:lnTo>
                    <a:pt x="5696538" y="31780"/>
                  </a:lnTo>
                  <a:lnTo>
                    <a:pt x="5707819" y="63560"/>
                  </a:lnTo>
                  <a:lnTo>
                    <a:pt x="5719100" y="174790"/>
                  </a:lnTo>
                  <a:lnTo>
                    <a:pt x="5730380" y="889841"/>
                  </a:lnTo>
                  <a:lnTo>
                    <a:pt x="5741660" y="1096411"/>
                  </a:lnTo>
                  <a:lnTo>
                    <a:pt x="5752940" y="1096411"/>
                  </a:lnTo>
                  <a:lnTo>
                    <a:pt x="5764220" y="1112301"/>
                  </a:lnTo>
                  <a:lnTo>
                    <a:pt x="5775501" y="1112301"/>
                  </a:lnTo>
                  <a:lnTo>
                    <a:pt x="5786782" y="1064631"/>
                  </a:lnTo>
                  <a:lnTo>
                    <a:pt x="5798061" y="905731"/>
                  </a:lnTo>
                  <a:lnTo>
                    <a:pt x="5809341" y="190680"/>
                  </a:lnTo>
                  <a:lnTo>
                    <a:pt x="5820622" y="31780"/>
                  </a:lnTo>
                  <a:lnTo>
                    <a:pt x="5831903" y="63560"/>
                  </a:lnTo>
                  <a:lnTo>
                    <a:pt x="5843182" y="63560"/>
                  </a:lnTo>
                  <a:lnTo>
                    <a:pt x="5854463" y="63560"/>
                  </a:lnTo>
                  <a:lnTo>
                    <a:pt x="5865743" y="190680"/>
                  </a:lnTo>
                  <a:lnTo>
                    <a:pt x="5877023" y="619711"/>
                  </a:lnTo>
                  <a:lnTo>
                    <a:pt x="5888304" y="1112301"/>
                  </a:lnTo>
                  <a:lnTo>
                    <a:pt x="5899584" y="1112301"/>
                  </a:lnTo>
                  <a:lnTo>
                    <a:pt x="5910864" y="1096411"/>
                  </a:lnTo>
                  <a:lnTo>
                    <a:pt x="5922144" y="1112301"/>
                  </a:lnTo>
                  <a:lnTo>
                    <a:pt x="5933424" y="1096411"/>
                  </a:lnTo>
                  <a:lnTo>
                    <a:pt x="5944705" y="842171"/>
                  </a:lnTo>
                  <a:lnTo>
                    <a:pt x="5955985" y="365470"/>
                  </a:lnTo>
                  <a:lnTo>
                    <a:pt x="5967266" y="63560"/>
                  </a:lnTo>
                  <a:lnTo>
                    <a:pt x="5978546" y="79450"/>
                  </a:lnTo>
                  <a:lnTo>
                    <a:pt x="5989826" y="47670"/>
                  </a:lnTo>
                  <a:lnTo>
                    <a:pt x="6001106" y="47670"/>
                  </a:lnTo>
                  <a:lnTo>
                    <a:pt x="6012386" y="95340"/>
                  </a:lnTo>
                  <a:lnTo>
                    <a:pt x="6023667" y="651491"/>
                  </a:lnTo>
                  <a:lnTo>
                    <a:pt x="6034947" y="1048741"/>
                  </a:lnTo>
                  <a:lnTo>
                    <a:pt x="6046227" y="1080521"/>
                  </a:lnTo>
                  <a:lnTo>
                    <a:pt x="6057508" y="1096411"/>
                  </a:lnTo>
                  <a:lnTo>
                    <a:pt x="6068788" y="1096411"/>
                  </a:lnTo>
                  <a:lnTo>
                    <a:pt x="6080068" y="1096411"/>
                  </a:lnTo>
                  <a:lnTo>
                    <a:pt x="6091348" y="985181"/>
                  </a:lnTo>
                  <a:lnTo>
                    <a:pt x="6102629" y="556150"/>
                  </a:lnTo>
                  <a:lnTo>
                    <a:pt x="6113909" y="47670"/>
                  </a:lnTo>
                  <a:lnTo>
                    <a:pt x="6125189" y="79450"/>
                  </a:lnTo>
                  <a:lnTo>
                    <a:pt x="6136470" y="63560"/>
                  </a:lnTo>
                  <a:lnTo>
                    <a:pt x="6147750" y="63560"/>
                  </a:lnTo>
                  <a:lnTo>
                    <a:pt x="6159030" y="79450"/>
                  </a:lnTo>
                  <a:lnTo>
                    <a:pt x="6170310" y="397251"/>
                  </a:lnTo>
                  <a:lnTo>
                    <a:pt x="6181590" y="921621"/>
                  </a:lnTo>
                  <a:lnTo>
                    <a:pt x="6192871" y="1112301"/>
                  </a:lnTo>
                  <a:lnTo>
                    <a:pt x="6204151" y="1080521"/>
                  </a:lnTo>
                  <a:lnTo>
                    <a:pt x="6215432" y="1096411"/>
                  </a:lnTo>
                  <a:lnTo>
                    <a:pt x="6226712" y="1080521"/>
                  </a:lnTo>
                  <a:lnTo>
                    <a:pt x="6237992" y="1064631"/>
                  </a:lnTo>
                  <a:lnTo>
                    <a:pt x="6249272" y="508481"/>
                  </a:lnTo>
                  <a:lnTo>
                    <a:pt x="6260552" y="95340"/>
                  </a:lnTo>
                  <a:lnTo>
                    <a:pt x="6271833" y="79450"/>
                  </a:lnTo>
                  <a:lnTo>
                    <a:pt x="6283113" y="47670"/>
                  </a:lnTo>
                  <a:lnTo>
                    <a:pt x="6294393" y="63560"/>
                  </a:lnTo>
                  <a:lnTo>
                    <a:pt x="6305674" y="63560"/>
                  </a:lnTo>
                  <a:lnTo>
                    <a:pt x="6316954" y="222460"/>
                  </a:lnTo>
                  <a:lnTo>
                    <a:pt x="6328234" y="953401"/>
                  </a:lnTo>
                  <a:lnTo>
                    <a:pt x="6339514" y="1112301"/>
                  </a:lnTo>
                  <a:lnTo>
                    <a:pt x="6350795" y="1080521"/>
                  </a:lnTo>
                  <a:lnTo>
                    <a:pt x="6362075" y="1096411"/>
                  </a:lnTo>
                  <a:lnTo>
                    <a:pt x="6373355" y="1112301"/>
                  </a:lnTo>
                  <a:lnTo>
                    <a:pt x="6384636" y="1096411"/>
                  </a:lnTo>
                  <a:lnTo>
                    <a:pt x="6395916" y="762721"/>
                  </a:lnTo>
                  <a:lnTo>
                    <a:pt x="6407196" y="79450"/>
                  </a:lnTo>
                  <a:lnTo>
                    <a:pt x="6418476" y="47670"/>
                  </a:lnTo>
                  <a:lnTo>
                    <a:pt x="6429756" y="63560"/>
                  </a:lnTo>
                  <a:lnTo>
                    <a:pt x="6441037" y="63560"/>
                  </a:lnTo>
                  <a:lnTo>
                    <a:pt x="6452317" y="63560"/>
                  </a:lnTo>
                  <a:lnTo>
                    <a:pt x="6463598" y="127120"/>
                  </a:lnTo>
                  <a:lnTo>
                    <a:pt x="6474878" y="730941"/>
                  </a:lnTo>
                  <a:lnTo>
                    <a:pt x="6486158" y="1080521"/>
                  </a:lnTo>
                  <a:lnTo>
                    <a:pt x="6497438" y="1096411"/>
                  </a:lnTo>
                  <a:lnTo>
                    <a:pt x="6508718" y="1096411"/>
                  </a:lnTo>
                  <a:lnTo>
                    <a:pt x="6519999" y="1096411"/>
                  </a:lnTo>
                  <a:lnTo>
                    <a:pt x="6531279" y="1096411"/>
                  </a:lnTo>
                  <a:lnTo>
                    <a:pt x="6542560" y="905731"/>
                  </a:lnTo>
                  <a:lnTo>
                    <a:pt x="6553840" y="206570"/>
                  </a:lnTo>
                  <a:lnTo>
                    <a:pt x="6565120" y="47670"/>
                  </a:lnTo>
                  <a:lnTo>
                    <a:pt x="6576400" y="79450"/>
                  </a:lnTo>
                  <a:lnTo>
                    <a:pt x="6587680" y="63560"/>
                  </a:lnTo>
                  <a:lnTo>
                    <a:pt x="6598961" y="79450"/>
                  </a:lnTo>
                  <a:lnTo>
                    <a:pt x="6610241" y="79450"/>
                  </a:lnTo>
                  <a:lnTo>
                    <a:pt x="6621521" y="79450"/>
                  </a:lnTo>
                  <a:lnTo>
                    <a:pt x="6632802" y="79450"/>
                  </a:lnTo>
                  <a:lnTo>
                    <a:pt x="6644082" y="95340"/>
                  </a:lnTo>
                  <a:lnTo>
                    <a:pt x="6655362" y="95340"/>
                  </a:lnTo>
                  <a:lnTo>
                    <a:pt x="6666642" y="111230"/>
                  </a:lnTo>
                  <a:lnTo>
                    <a:pt x="6677923" y="143010"/>
                  </a:lnTo>
                  <a:lnTo>
                    <a:pt x="6689203" y="746831"/>
                  </a:lnTo>
                  <a:lnTo>
                    <a:pt x="6700483" y="1112301"/>
                  </a:lnTo>
                  <a:lnTo>
                    <a:pt x="6711764" y="1128191"/>
                  </a:lnTo>
                  <a:lnTo>
                    <a:pt x="6723044" y="1144081"/>
                  </a:lnTo>
                  <a:lnTo>
                    <a:pt x="6734324" y="1112301"/>
                  </a:lnTo>
                  <a:lnTo>
                    <a:pt x="6745604" y="1128191"/>
                  </a:lnTo>
                  <a:lnTo>
                    <a:pt x="6756884" y="1128191"/>
                  </a:lnTo>
                  <a:lnTo>
                    <a:pt x="6768165" y="1112301"/>
                  </a:lnTo>
                  <a:lnTo>
                    <a:pt x="6779445" y="572041"/>
                  </a:lnTo>
                  <a:lnTo>
                    <a:pt x="6790726" y="31780"/>
                  </a:lnTo>
                  <a:lnTo>
                    <a:pt x="6802006" y="79450"/>
                  </a:lnTo>
                  <a:lnTo>
                    <a:pt x="6813286" y="63560"/>
                  </a:lnTo>
                  <a:lnTo>
                    <a:pt x="6824566" y="79450"/>
                  </a:lnTo>
                  <a:lnTo>
                    <a:pt x="6835846" y="333690"/>
                  </a:lnTo>
                  <a:lnTo>
                    <a:pt x="6847127" y="842171"/>
                  </a:lnTo>
                  <a:lnTo>
                    <a:pt x="6858407" y="1144081"/>
                  </a:lnTo>
                  <a:lnTo>
                    <a:pt x="6869687" y="1112301"/>
                  </a:lnTo>
                  <a:lnTo>
                    <a:pt x="6880968" y="1144081"/>
                  </a:lnTo>
                  <a:lnTo>
                    <a:pt x="6892248" y="1128191"/>
                  </a:lnTo>
                  <a:lnTo>
                    <a:pt x="6903528" y="1112301"/>
                  </a:lnTo>
                  <a:lnTo>
                    <a:pt x="6914808" y="969291"/>
                  </a:lnTo>
                  <a:lnTo>
                    <a:pt x="6926089" y="508481"/>
                  </a:lnTo>
                  <a:lnTo>
                    <a:pt x="6937369" y="63560"/>
                  </a:lnTo>
                  <a:lnTo>
                    <a:pt x="6948649" y="95340"/>
                  </a:lnTo>
                  <a:lnTo>
                    <a:pt x="6959930" y="79450"/>
                  </a:lnTo>
                  <a:lnTo>
                    <a:pt x="6971210" y="79450"/>
                  </a:lnTo>
                  <a:lnTo>
                    <a:pt x="6982490" y="111230"/>
                  </a:lnTo>
                  <a:lnTo>
                    <a:pt x="6993770" y="572041"/>
                  </a:lnTo>
                  <a:lnTo>
                    <a:pt x="7005050" y="1032851"/>
                  </a:lnTo>
                  <a:lnTo>
                    <a:pt x="7016331" y="1112301"/>
                  </a:lnTo>
                  <a:lnTo>
                    <a:pt x="7027611" y="1112301"/>
                  </a:lnTo>
                  <a:lnTo>
                    <a:pt x="7038892" y="1112301"/>
                  </a:lnTo>
                  <a:lnTo>
                    <a:pt x="7050172" y="1096411"/>
                  </a:lnTo>
                  <a:lnTo>
                    <a:pt x="7061452" y="969291"/>
                  </a:lnTo>
                  <a:lnTo>
                    <a:pt x="7072732" y="238350"/>
                  </a:lnTo>
                  <a:lnTo>
                    <a:pt x="7084012" y="63560"/>
                  </a:lnTo>
                  <a:lnTo>
                    <a:pt x="7095293" y="95340"/>
                  </a:lnTo>
                  <a:lnTo>
                    <a:pt x="7106573" y="47670"/>
                  </a:lnTo>
                  <a:lnTo>
                    <a:pt x="7117853" y="95340"/>
                  </a:lnTo>
                  <a:lnTo>
                    <a:pt x="7129134" y="79450"/>
                  </a:lnTo>
                  <a:lnTo>
                    <a:pt x="7140414" y="286020"/>
                  </a:lnTo>
                  <a:lnTo>
                    <a:pt x="7151694" y="1016961"/>
                  </a:lnTo>
                  <a:lnTo>
                    <a:pt x="7162974" y="1159971"/>
                  </a:lnTo>
                  <a:lnTo>
                    <a:pt x="7174255" y="1096411"/>
                  </a:lnTo>
                  <a:lnTo>
                    <a:pt x="7185535" y="1128191"/>
                  </a:lnTo>
                  <a:lnTo>
                    <a:pt x="7196815" y="1096411"/>
                  </a:lnTo>
                  <a:lnTo>
                    <a:pt x="7208096" y="1112301"/>
                  </a:lnTo>
                  <a:lnTo>
                    <a:pt x="7219376" y="1080521"/>
                  </a:lnTo>
                  <a:lnTo>
                    <a:pt x="7230656" y="1096411"/>
                  </a:lnTo>
                  <a:lnTo>
                    <a:pt x="7241936" y="1080521"/>
                  </a:lnTo>
                  <a:lnTo>
                    <a:pt x="7253216" y="1080521"/>
                  </a:lnTo>
                  <a:lnTo>
                    <a:pt x="7264497" y="1064631"/>
                  </a:lnTo>
                  <a:lnTo>
                    <a:pt x="7275777" y="905731"/>
                  </a:lnTo>
                  <a:lnTo>
                    <a:pt x="7287058" y="429030"/>
                  </a:lnTo>
                  <a:lnTo>
                    <a:pt x="7298338" y="15890"/>
                  </a:lnTo>
                  <a:lnTo>
                    <a:pt x="7309618" y="47670"/>
                  </a:lnTo>
                  <a:lnTo>
                    <a:pt x="7320898" y="31780"/>
                  </a:lnTo>
                  <a:lnTo>
                    <a:pt x="7332178" y="47670"/>
                  </a:lnTo>
                  <a:lnTo>
                    <a:pt x="7343459" y="63560"/>
                  </a:lnTo>
                  <a:lnTo>
                    <a:pt x="7354739" y="47670"/>
                  </a:lnTo>
                  <a:lnTo>
                    <a:pt x="7366019" y="95340"/>
                  </a:lnTo>
                  <a:lnTo>
                    <a:pt x="7377300" y="715051"/>
                  </a:lnTo>
                  <a:lnTo>
                    <a:pt x="7388580" y="1080521"/>
                  </a:lnTo>
                  <a:lnTo>
                    <a:pt x="7399860" y="1080521"/>
                  </a:lnTo>
                  <a:lnTo>
                    <a:pt x="7411140" y="1080521"/>
                  </a:lnTo>
                  <a:lnTo>
                    <a:pt x="7422421" y="1080521"/>
                  </a:lnTo>
                  <a:lnTo>
                    <a:pt x="7433701" y="730941"/>
                  </a:lnTo>
                  <a:lnTo>
                    <a:pt x="7444981" y="190680"/>
                  </a:lnTo>
                  <a:lnTo>
                    <a:pt x="7456262" y="63560"/>
                  </a:lnTo>
                  <a:lnTo>
                    <a:pt x="7467542" y="79450"/>
                  </a:lnTo>
                  <a:lnTo>
                    <a:pt x="7478822" y="63560"/>
                  </a:lnTo>
                  <a:lnTo>
                    <a:pt x="7490102" y="63560"/>
                  </a:lnTo>
                  <a:lnTo>
                    <a:pt x="7501382" y="79450"/>
                  </a:lnTo>
                  <a:lnTo>
                    <a:pt x="7512663" y="158900"/>
                  </a:lnTo>
                  <a:lnTo>
                    <a:pt x="7523943" y="826281"/>
                  </a:lnTo>
                  <a:lnTo>
                    <a:pt x="7535224" y="1128191"/>
                  </a:lnTo>
                  <a:lnTo>
                    <a:pt x="7546504" y="1096411"/>
                  </a:lnTo>
                  <a:lnTo>
                    <a:pt x="7557784" y="1112301"/>
                  </a:lnTo>
                  <a:lnTo>
                    <a:pt x="7569064" y="1096411"/>
                  </a:lnTo>
                  <a:lnTo>
                    <a:pt x="7580344" y="1048741"/>
                  </a:lnTo>
                  <a:lnTo>
                    <a:pt x="7591625" y="746831"/>
                  </a:lnTo>
                  <a:lnTo>
                    <a:pt x="7602905" y="79450"/>
                  </a:lnTo>
                  <a:lnTo>
                    <a:pt x="7614186" y="63560"/>
                  </a:lnTo>
                  <a:lnTo>
                    <a:pt x="7625466" y="63560"/>
                  </a:lnTo>
                  <a:lnTo>
                    <a:pt x="7636746" y="63560"/>
                  </a:lnTo>
                  <a:lnTo>
                    <a:pt x="7648026" y="63560"/>
                  </a:lnTo>
                  <a:lnTo>
                    <a:pt x="7659306" y="95340"/>
                  </a:lnTo>
                  <a:lnTo>
                    <a:pt x="7670587" y="79450"/>
                  </a:lnTo>
                  <a:lnTo>
                    <a:pt x="7681867" y="95340"/>
                  </a:lnTo>
                  <a:lnTo>
                    <a:pt x="7693147" y="63560"/>
                  </a:lnTo>
                  <a:lnTo>
                    <a:pt x="7704428" y="95340"/>
                  </a:lnTo>
                  <a:lnTo>
                    <a:pt x="7715708" y="143010"/>
                  </a:lnTo>
                  <a:lnTo>
                    <a:pt x="7726988" y="444920"/>
                  </a:lnTo>
                  <a:lnTo>
                    <a:pt x="7738268" y="1096411"/>
                  </a:lnTo>
                  <a:lnTo>
                    <a:pt x="7749549" y="1128191"/>
                  </a:lnTo>
                  <a:lnTo>
                    <a:pt x="7760829" y="1128191"/>
                  </a:lnTo>
                  <a:lnTo>
                    <a:pt x="7772109" y="1144081"/>
                  </a:lnTo>
                  <a:lnTo>
                    <a:pt x="7783390" y="1128191"/>
                  </a:lnTo>
                  <a:lnTo>
                    <a:pt x="7794670" y="1112301"/>
                  </a:lnTo>
                  <a:lnTo>
                    <a:pt x="7805950" y="1128191"/>
                  </a:lnTo>
                  <a:lnTo>
                    <a:pt x="7817230" y="1112301"/>
                  </a:lnTo>
                  <a:lnTo>
                    <a:pt x="7828510" y="1112301"/>
                  </a:lnTo>
                  <a:lnTo>
                    <a:pt x="7839791" y="1096411"/>
                  </a:lnTo>
                  <a:lnTo>
                    <a:pt x="7851071" y="1096411"/>
                  </a:lnTo>
                  <a:lnTo>
                    <a:pt x="7862352" y="1080521"/>
                  </a:lnTo>
                  <a:lnTo>
                    <a:pt x="7873632" y="1096411"/>
                  </a:lnTo>
                  <a:lnTo>
                    <a:pt x="7884912" y="873951"/>
                  </a:lnTo>
                  <a:lnTo>
                    <a:pt x="7896192" y="349580"/>
                  </a:lnTo>
                  <a:lnTo>
                    <a:pt x="7907472" y="15890"/>
                  </a:lnTo>
                  <a:lnTo>
                    <a:pt x="7918753" y="63560"/>
                  </a:lnTo>
                  <a:lnTo>
                    <a:pt x="7930033" y="47670"/>
                  </a:lnTo>
                  <a:lnTo>
                    <a:pt x="7941313" y="47670"/>
                  </a:lnTo>
                  <a:lnTo>
                    <a:pt x="7952594" y="47670"/>
                  </a:lnTo>
                  <a:lnTo>
                    <a:pt x="7963874" y="79450"/>
                  </a:lnTo>
                  <a:lnTo>
                    <a:pt x="7975154" y="63560"/>
                  </a:lnTo>
                  <a:lnTo>
                    <a:pt x="7986434" y="79450"/>
                  </a:lnTo>
                  <a:lnTo>
                    <a:pt x="7997715" y="79450"/>
                  </a:lnTo>
                  <a:lnTo>
                    <a:pt x="8008995" y="95340"/>
                  </a:lnTo>
                  <a:lnTo>
                    <a:pt x="8020275" y="111230"/>
                  </a:lnTo>
                  <a:lnTo>
                    <a:pt x="8031556" y="270130"/>
                  </a:lnTo>
                  <a:lnTo>
                    <a:pt x="8042836" y="1001071"/>
                  </a:lnTo>
                  <a:lnTo>
                    <a:pt x="8054116" y="1144081"/>
                  </a:lnTo>
                  <a:lnTo>
                    <a:pt x="8065396" y="1128191"/>
                  </a:lnTo>
                  <a:lnTo>
                    <a:pt x="8076676" y="1128191"/>
                  </a:lnTo>
                  <a:lnTo>
                    <a:pt x="8087957" y="1112301"/>
                  </a:lnTo>
                  <a:lnTo>
                    <a:pt x="8099237" y="1112301"/>
                  </a:lnTo>
                  <a:lnTo>
                    <a:pt x="8110518" y="1048741"/>
                  </a:lnTo>
                  <a:lnTo>
                    <a:pt x="8121798" y="365470"/>
                  </a:lnTo>
                  <a:lnTo>
                    <a:pt x="8133078" y="63560"/>
                  </a:lnTo>
                  <a:lnTo>
                    <a:pt x="8144358" y="79450"/>
                  </a:lnTo>
                  <a:lnTo>
                    <a:pt x="8155638" y="95340"/>
                  </a:lnTo>
                  <a:lnTo>
                    <a:pt x="8166919" y="79450"/>
                  </a:lnTo>
                  <a:lnTo>
                    <a:pt x="8178199" y="158900"/>
                  </a:lnTo>
                  <a:lnTo>
                    <a:pt x="8189479" y="810391"/>
                  </a:lnTo>
                  <a:lnTo>
                    <a:pt x="8200760" y="1128191"/>
                  </a:lnTo>
                  <a:lnTo>
                    <a:pt x="8212040" y="1112301"/>
                  </a:lnTo>
                  <a:lnTo>
                    <a:pt x="8223320" y="1144081"/>
                  </a:lnTo>
                  <a:lnTo>
                    <a:pt x="8234600" y="1128191"/>
                  </a:lnTo>
                  <a:lnTo>
                    <a:pt x="8245881" y="1096411"/>
                  </a:lnTo>
                  <a:lnTo>
                    <a:pt x="8257161" y="1032851"/>
                  </a:lnTo>
                  <a:lnTo>
                    <a:pt x="8268441" y="413140"/>
                  </a:lnTo>
                  <a:lnTo>
                    <a:pt x="8279722" y="63560"/>
                  </a:lnTo>
                  <a:lnTo>
                    <a:pt x="8291002" y="95340"/>
                  </a:lnTo>
                  <a:lnTo>
                    <a:pt x="8302282" y="63560"/>
                  </a:lnTo>
                  <a:lnTo>
                    <a:pt x="8313562" y="79450"/>
                  </a:lnTo>
                  <a:lnTo>
                    <a:pt x="8324842" y="95340"/>
                  </a:lnTo>
                  <a:lnTo>
                    <a:pt x="8336123" y="397251"/>
                  </a:lnTo>
                  <a:lnTo>
                    <a:pt x="8347403" y="1080521"/>
                  </a:lnTo>
                  <a:lnTo>
                    <a:pt x="8358684" y="1128191"/>
                  </a:lnTo>
                  <a:lnTo>
                    <a:pt x="8369964" y="1096411"/>
                  </a:lnTo>
                  <a:lnTo>
                    <a:pt x="8381244" y="1112301"/>
                  </a:lnTo>
                  <a:lnTo>
                    <a:pt x="8392524" y="1096411"/>
                  </a:lnTo>
                  <a:lnTo>
                    <a:pt x="8403804" y="953401"/>
                  </a:lnTo>
                  <a:lnTo>
                    <a:pt x="8415084" y="460810"/>
                  </a:lnTo>
                  <a:lnTo>
                    <a:pt x="8426365" y="47670"/>
                  </a:lnTo>
                  <a:lnTo>
                    <a:pt x="8437645" y="95340"/>
                  </a:lnTo>
                  <a:lnTo>
                    <a:pt x="8448926" y="63560"/>
                  </a:lnTo>
                  <a:lnTo>
                    <a:pt x="8460206" y="63560"/>
                  </a:lnTo>
                  <a:lnTo>
                    <a:pt x="8471486" y="79450"/>
                  </a:lnTo>
                  <a:lnTo>
                    <a:pt x="8482766" y="381360"/>
                  </a:lnTo>
                  <a:lnTo>
                    <a:pt x="8494046" y="889841"/>
                  </a:lnTo>
                  <a:lnTo>
                    <a:pt x="8505326" y="1128191"/>
                  </a:lnTo>
                  <a:lnTo>
                    <a:pt x="8516607" y="1096411"/>
                  </a:lnTo>
                  <a:lnTo>
                    <a:pt x="8527888" y="1128191"/>
                  </a:lnTo>
                  <a:lnTo>
                    <a:pt x="8539168" y="1112301"/>
                  </a:lnTo>
                  <a:lnTo>
                    <a:pt x="8550448" y="1048741"/>
                  </a:lnTo>
                  <a:lnTo>
                    <a:pt x="8561728" y="413140"/>
                  </a:lnTo>
                  <a:lnTo>
                    <a:pt x="8573008" y="63560"/>
                  </a:lnTo>
                  <a:lnTo>
                    <a:pt x="8584288" y="95340"/>
                  </a:lnTo>
                  <a:lnTo>
                    <a:pt x="8595569" y="79450"/>
                  </a:lnTo>
                  <a:lnTo>
                    <a:pt x="8606850" y="63560"/>
                  </a:lnTo>
                  <a:lnTo>
                    <a:pt x="8618130" y="63560"/>
                  </a:lnTo>
                  <a:lnTo>
                    <a:pt x="8629410" y="238350"/>
                  </a:lnTo>
                  <a:lnTo>
                    <a:pt x="8640690" y="667380"/>
                  </a:lnTo>
                  <a:lnTo>
                    <a:pt x="8651970" y="1144081"/>
                  </a:lnTo>
                  <a:lnTo>
                    <a:pt x="8663250" y="1112301"/>
                  </a:lnTo>
                  <a:lnTo>
                    <a:pt x="8674531" y="1112301"/>
                  </a:lnTo>
                  <a:lnTo>
                    <a:pt x="8685811" y="1112301"/>
                  </a:lnTo>
                  <a:lnTo>
                    <a:pt x="8697092" y="1096411"/>
                  </a:lnTo>
                  <a:lnTo>
                    <a:pt x="8708372" y="1080521"/>
                  </a:lnTo>
                  <a:lnTo>
                    <a:pt x="8719652" y="1096411"/>
                  </a:lnTo>
                  <a:lnTo>
                    <a:pt x="8730932" y="1080521"/>
                  </a:lnTo>
                  <a:lnTo>
                    <a:pt x="8742212" y="1080521"/>
                  </a:lnTo>
                  <a:lnTo>
                    <a:pt x="8753492" y="1080521"/>
                  </a:lnTo>
                  <a:lnTo>
                    <a:pt x="8764773" y="1016961"/>
                  </a:lnTo>
                  <a:lnTo>
                    <a:pt x="8776054" y="699161"/>
                  </a:lnTo>
                  <a:lnTo>
                    <a:pt x="8787334" y="63560"/>
                  </a:lnTo>
                  <a:lnTo>
                    <a:pt x="8798614" y="31780"/>
                  </a:lnTo>
                  <a:lnTo>
                    <a:pt x="8809894" y="47670"/>
                  </a:lnTo>
                  <a:lnTo>
                    <a:pt x="8821174" y="31780"/>
                  </a:lnTo>
                  <a:lnTo>
                    <a:pt x="8832454" y="63560"/>
                  </a:lnTo>
                  <a:lnTo>
                    <a:pt x="8843735" y="63560"/>
                  </a:lnTo>
                  <a:lnTo>
                    <a:pt x="8855016" y="63560"/>
                  </a:lnTo>
                  <a:lnTo>
                    <a:pt x="8866296" y="63560"/>
                  </a:lnTo>
                  <a:lnTo>
                    <a:pt x="8877576" y="79450"/>
                  </a:lnTo>
                  <a:lnTo>
                    <a:pt x="8888856" y="95340"/>
                  </a:lnTo>
                  <a:lnTo>
                    <a:pt x="8900136" y="95340"/>
                  </a:lnTo>
                  <a:lnTo>
                    <a:pt x="8911416" y="111230"/>
                  </a:lnTo>
                  <a:lnTo>
                    <a:pt x="8922697" y="127120"/>
                  </a:lnTo>
                  <a:lnTo>
                    <a:pt x="8933977" y="683271"/>
                  </a:lnTo>
                  <a:lnTo>
                    <a:pt x="8945258" y="1159971"/>
                  </a:lnTo>
                  <a:lnTo>
                    <a:pt x="8956538" y="1112301"/>
                  </a:lnTo>
                  <a:lnTo>
                    <a:pt x="8967818" y="1112301"/>
                  </a:lnTo>
                  <a:lnTo>
                    <a:pt x="8979098" y="1112301"/>
                  </a:lnTo>
                  <a:lnTo>
                    <a:pt x="8990378" y="1112301"/>
                  </a:lnTo>
                  <a:lnTo>
                    <a:pt x="9001658" y="1144081"/>
                  </a:lnTo>
                  <a:lnTo>
                    <a:pt x="9012939" y="730941"/>
                  </a:lnTo>
                  <a:lnTo>
                    <a:pt x="9024220" y="206570"/>
                  </a:lnTo>
                  <a:lnTo>
                    <a:pt x="9035500" y="63560"/>
                  </a:lnTo>
                  <a:lnTo>
                    <a:pt x="9046780" y="95340"/>
                  </a:lnTo>
                  <a:lnTo>
                    <a:pt x="9058060" y="79450"/>
                  </a:lnTo>
                  <a:lnTo>
                    <a:pt x="9069340" y="190680"/>
                  </a:lnTo>
                  <a:lnTo>
                    <a:pt x="9080620" y="635601"/>
                  </a:lnTo>
                  <a:lnTo>
                    <a:pt x="9091901" y="1144081"/>
                  </a:lnTo>
                  <a:lnTo>
                    <a:pt x="9103182" y="1112301"/>
                  </a:lnTo>
                  <a:lnTo>
                    <a:pt x="9114462" y="1128191"/>
                  </a:lnTo>
                  <a:lnTo>
                    <a:pt x="9125742" y="1112301"/>
                  </a:lnTo>
                  <a:lnTo>
                    <a:pt x="9137022" y="1112301"/>
                  </a:lnTo>
                  <a:lnTo>
                    <a:pt x="9148302" y="1080521"/>
                  </a:lnTo>
                  <a:lnTo>
                    <a:pt x="9159582" y="810391"/>
                  </a:lnTo>
                  <a:lnTo>
                    <a:pt x="9170863" y="95340"/>
                  </a:lnTo>
                  <a:lnTo>
                    <a:pt x="9182144" y="47670"/>
                  </a:lnTo>
                  <a:lnTo>
                    <a:pt x="9193424" y="79450"/>
                  </a:lnTo>
                  <a:lnTo>
                    <a:pt x="9204704" y="63560"/>
                  </a:lnTo>
                  <a:lnTo>
                    <a:pt x="9215984" y="95340"/>
                  </a:lnTo>
                  <a:lnTo>
                    <a:pt x="9227264" y="476700"/>
                  </a:lnTo>
                  <a:lnTo>
                    <a:pt x="9238544" y="969291"/>
                  </a:lnTo>
                  <a:lnTo>
                    <a:pt x="9249825" y="1128191"/>
                  </a:lnTo>
                  <a:lnTo>
                    <a:pt x="9261105" y="1080521"/>
                  </a:lnTo>
                  <a:lnTo>
                    <a:pt x="9272386" y="1096411"/>
                  </a:lnTo>
                  <a:lnTo>
                    <a:pt x="9283666" y="1096411"/>
                  </a:lnTo>
                  <a:lnTo>
                    <a:pt x="9294946" y="1064631"/>
                  </a:lnTo>
                  <a:lnTo>
                    <a:pt x="9306226" y="858061"/>
                  </a:lnTo>
                  <a:lnTo>
                    <a:pt x="9317506" y="143010"/>
                  </a:lnTo>
                  <a:lnTo>
                    <a:pt x="9328786" y="79450"/>
                  </a:lnTo>
                  <a:lnTo>
                    <a:pt x="9340067" y="63560"/>
                  </a:lnTo>
                  <a:lnTo>
                    <a:pt x="9351348" y="63560"/>
                  </a:lnTo>
                  <a:lnTo>
                    <a:pt x="9362628" y="79450"/>
                  </a:lnTo>
                  <a:lnTo>
                    <a:pt x="9373908" y="206570"/>
                  </a:lnTo>
                  <a:lnTo>
                    <a:pt x="9385188" y="635601"/>
                  </a:lnTo>
                  <a:lnTo>
                    <a:pt x="9396468" y="1128191"/>
                  </a:lnTo>
                  <a:lnTo>
                    <a:pt x="9407748" y="1096411"/>
                  </a:lnTo>
                  <a:lnTo>
                    <a:pt x="9419029" y="1112301"/>
                  </a:lnTo>
                  <a:lnTo>
                    <a:pt x="9430310" y="1096411"/>
                  </a:lnTo>
                  <a:lnTo>
                    <a:pt x="9441590" y="1080521"/>
                  </a:lnTo>
                  <a:lnTo>
                    <a:pt x="9452870" y="1080521"/>
                  </a:lnTo>
                  <a:lnTo>
                    <a:pt x="9464150" y="1080521"/>
                  </a:lnTo>
                  <a:lnTo>
                    <a:pt x="9475430" y="1080521"/>
                  </a:lnTo>
                  <a:lnTo>
                    <a:pt x="9486710" y="1080521"/>
                  </a:lnTo>
                  <a:lnTo>
                    <a:pt x="9497991" y="1064631"/>
                  </a:lnTo>
                  <a:lnTo>
                    <a:pt x="9509271" y="1032851"/>
                  </a:lnTo>
                  <a:lnTo>
                    <a:pt x="9520552" y="746831"/>
                  </a:lnTo>
                  <a:lnTo>
                    <a:pt x="9531832" y="79450"/>
                  </a:lnTo>
                  <a:lnTo>
                    <a:pt x="9543112" y="31780"/>
                  </a:lnTo>
                  <a:lnTo>
                    <a:pt x="9554392" y="15890"/>
                  </a:lnTo>
                  <a:lnTo>
                    <a:pt x="9565672" y="31780"/>
                  </a:lnTo>
                  <a:lnTo>
                    <a:pt x="9576952" y="47670"/>
                  </a:lnTo>
                  <a:lnTo>
                    <a:pt x="9588233" y="47670"/>
                  </a:lnTo>
                  <a:lnTo>
                    <a:pt x="9599514" y="47670"/>
                  </a:lnTo>
                  <a:lnTo>
                    <a:pt x="9610794" y="476700"/>
                  </a:lnTo>
                  <a:lnTo>
                    <a:pt x="9622074" y="985181"/>
                  </a:lnTo>
                  <a:lnTo>
                    <a:pt x="9633354" y="1096411"/>
                  </a:lnTo>
                  <a:lnTo>
                    <a:pt x="9644634" y="1080521"/>
                  </a:lnTo>
                  <a:lnTo>
                    <a:pt x="9655914" y="1080521"/>
                  </a:lnTo>
                  <a:lnTo>
                    <a:pt x="9667195" y="1064631"/>
                  </a:lnTo>
                  <a:lnTo>
                    <a:pt x="9678476" y="1080521"/>
                  </a:lnTo>
                  <a:lnTo>
                    <a:pt x="9689756" y="1064631"/>
                  </a:lnTo>
                  <a:lnTo>
                    <a:pt x="9701036" y="1064631"/>
                  </a:lnTo>
                  <a:lnTo>
                    <a:pt x="9712316" y="1064631"/>
                  </a:lnTo>
                  <a:lnTo>
                    <a:pt x="9723596" y="1048741"/>
                  </a:lnTo>
                  <a:lnTo>
                    <a:pt x="9734876" y="1032851"/>
                  </a:lnTo>
                  <a:lnTo>
                    <a:pt x="9746157" y="873951"/>
                  </a:lnTo>
                  <a:lnTo>
                    <a:pt x="9757437" y="572041"/>
                  </a:lnTo>
                  <a:lnTo>
                    <a:pt x="9768718" y="524371"/>
                  </a:lnTo>
                  <a:lnTo>
                    <a:pt x="9779998" y="397251"/>
                  </a:lnTo>
                  <a:lnTo>
                    <a:pt x="9791278" y="206570"/>
                  </a:lnTo>
                  <a:lnTo>
                    <a:pt x="9802558" y="111230"/>
                  </a:lnTo>
                  <a:lnTo>
                    <a:pt x="9813838" y="47670"/>
                  </a:lnTo>
                  <a:lnTo>
                    <a:pt x="9825118" y="31780"/>
                  </a:lnTo>
                  <a:lnTo>
                    <a:pt x="9836399" y="0"/>
                  </a:lnTo>
                  <a:lnTo>
                    <a:pt x="9847680" y="31780"/>
                  </a:lnTo>
                  <a:lnTo>
                    <a:pt x="9858960" y="47670"/>
                  </a:lnTo>
                  <a:lnTo>
                    <a:pt x="9870240" y="47670"/>
                  </a:lnTo>
                  <a:lnTo>
                    <a:pt x="9881520" y="47670"/>
                  </a:lnTo>
                  <a:lnTo>
                    <a:pt x="9892800" y="47670"/>
                  </a:lnTo>
                  <a:lnTo>
                    <a:pt x="9904080" y="63560"/>
                  </a:lnTo>
                  <a:lnTo>
                    <a:pt x="9915361" y="63560"/>
                  </a:lnTo>
                  <a:lnTo>
                    <a:pt x="9926642" y="63560"/>
                  </a:lnTo>
                  <a:lnTo>
                    <a:pt x="9937922" y="111230"/>
                  </a:lnTo>
                  <a:lnTo>
                    <a:pt x="9949202" y="127120"/>
                  </a:lnTo>
                  <a:lnTo>
                    <a:pt x="9960482" y="190680"/>
                  </a:lnTo>
                  <a:lnTo>
                    <a:pt x="9971762" y="222460"/>
                  </a:lnTo>
                  <a:lnTo>
                    <a:pt x="9983042" y="254240"/>
                  </a:lnTo>
                  <a:lnTo>
                    <a:pt x="9994323" y="286020"/>
                  </a:lnTo>
                  <a:lnTo>
                    <a:pt x="10005604" y="317800"/>
                  </a:lnTo>
                  <a:lnTo>
                    <a:pt x="10016884" y="349580"/>
                  </a:lnTo>
                  <a:lnTo>
                    <a:pt x="10028164" y="381360"/>
                  </a:lnTo>
                  <a:lnTo>
                    <a:pt x="10039444" y="444920"/>
                  </a:lnTo>
                  <a:lnTo>
                    <a:pt x="10050724" y="460810"/>
                  </a:lnTo>
                  <a:lnTo>
                    <a:pt x="10062004" y="492590"/>
                  </a:lnTo>
                  <a:lnTo>
                    <a:pt x="10073285" y="524371"/>
                  </a:lnTo>
                  <a:lnTo>
                    <a:pt x="10084565" y="524371"/>
                  </a:lnTo>
                  <a:lnTo>
                    <a:pt x="10095846" y="572041"/>
                  </a:lnTo>
                  <a:lnTo>
                    <a:pt x="10107126" y="556150"/>
                  </a:lnTo>
                  <a:lnTo>
                    <a:pt x="10118406" y="556150"/>
                  </a:lnTo>
                  <a:lnTo>
                    <a:pt x="10129686" y="572041"/>
                  </a:lnTo>
                  <a:lnTo>
                    <a:pt x="10140966" y="603821"/>
                  </a:lnTo>
                  <a:lnTo>
                    <a:pt x="10152246" y="619711"/>
                  </a:lnTo>
                  <a:lnTo>
                    <a:pt x="10163527" y="635601"/>
                  </a:lnTo>
                  <a:lnTo>
                    <a:pt x="10174808" y="635601"/>
                  </a:lnTo>
                  <a:lnTo>
                    <a:pt x="10186088" y="651491"/>
                  </a:lnTo>
                  <a:lnTo>
                    <a:pt x="10197368" y="667380"/>
                  </a:lnTo>
                  <a:lnTo>
                    <a:pt x="10208648" y="667380"/>
                  </a:lnTo>
                  <a:lnTo>
                    <a:pt x="10219928" y="683271"/>
                  </a:lnTo>
                  <a:lnTo>
                    <a:pt x="10231208" y="667380"/>
                  </a:lnTo>
                  <a:lnTo>
                    <a:pt x="10242489" y="683271"/>
                  </a:lnTo>
                  <a:lnTo>
                    <a:pt x="10253770" y="699161"/>
                  </a:lnTo>
                  <a:lnTo>
                    <a:pt x="10265050" y="699161"/>
                  </a:lnTo>
                  <a:lnTo>
                    <a:pt x="10276330" y="683271"/>
                  </a:lnTo>
                  <a:lnTo>
                    <a:pt x="10287610" y="699161"/>
                  </a:lnTo>
                  <a:lnTo>
                    <a:pt x="10298890" y="683271"/>
                  </a:lnTo>
                  <a:lnTo>
                    <a:pt x="10310170" y="683271"/>
                  </a:lnTo>
                  <a:lnTo>
                    <a:pt x="10321451" y="699161"/>
                  </a:lnTo>
                  <a:lnTo>
                    <a:pt x="10332731" y="699161"/>
                  </a:lnTo>
                  <a:lnTo>
                    <a:pt x="10344012" y="715051"/>
                  </a:lnTo>
                  <a:lnTo>
                    <a:pt x="10355292" y="699161"/>
                  </a:lnTo>
                  <a:lnTo>
                    <a:pt x="10366572" y="699161"/>
                  </a:lnTo>
                  <a:lnTo>
                    <a:pt x="10377852" y="699161"/>
                  </a:lnTo>
                  <a:lnTo>
                    <a:pt x="10389132" y="715051"/>
                  </a:lnTo>
                  <a:lnTo>
                    <a:pt x="10400412" y="683271"/>
                  </a:lnTo>
                  <a:lnTo>
                    <a:pt x="10411693" y="699161"/>
                  </a:lnTo>
                  <a:lnTo>
                    <a:pt x="10422974" y="699161"/>
                  </a:lnTo>
                  <a:lnTo>
                    <a:pt x="10434254" y="699161"/>
                  </a:lnTo>
                  <a:lnTo>
                    <a:pt x="10445534" y="683271"/>
                  </a:lnTo>
                  <a:lnTo>
                    <a:pt x="10456814" y="683271"/>
                  </a:lnTo>
                  <a:lnTo>
                    <a:pt x="10468094" y="683271"/>
                  </a:lnTo>
                  <a:lnTo>
                    <a:pt x="10479374" y="699161"/>
                  </a:lnTo>
                  <a:lnTo>
                    <a:pt x="10490655" y="699161"/>
                  </a:lnTo>
                  <a:lnTo>
                    <a:pt x="10501936" y="683271"/>
                  </a:lnTo>
                  <a:lnTo>
                    <a:pt x="10513216" y="667380"/>
                  </a:lnTo>
                  <a:lnTo>
                    <a:pt x="10524496" y="683271"/>
                  </a:lnTo>
                  <a:lnTo>
                    <a:pt x="10535776" y="683271"/>
                  </a:lnTo>
                  <a:lnTo>
                    <a:pt x="10547056" y="667380"/>
                  </a:lnTo>
                  <a:lnTo>
                    <a:pt x="10558336" y="667380"/>
                  </a:lnTo>
                  <a:lnTo>
                    <a:pt x="10569617" y="667380"/>
                  </a:lnTo>
                  <a:lnTo>
                    <a:pt x="10580897" y="667380"/>
                  </a:lnTo>
                  <a:lnTo>
                    <a:pt x="10592178" y="667380"/>
                  </a:lnTo>
                  <a:lnTo>
                    <a:pt x="10603458" y="667380"/>
                  </a:lnTo>
                  <a:lnTo>
                    <a:pt x="10614738" y="651491"/>
                  </a:lnTo>
                  <a:lnTo>
                    <a:pt x="10626018" y="667380"/>
                  </a:lnTo>
                  <a:lnTo>
                    <a:pt x="10637298" y="683271"/>
                  </a:lnTo>
                  <a:lnTo>
                    <a:pt x="10648578" y="667380"/>
                  </a:lnTo>
                  <a:lnTo>
                    <a:pt x="10659859" y="651491"/>
                  </a:lnTo>
                  <a:lnTo>
                    <a:pt x="10671140" y="651491"/>
                  </a:lnTo>
                  <a:lnTo>
                    <a:pt x="10682420" y="651491"/>
                  </a:lnTo>
                  <a:lnTo>
                    <a:pt x="10693700" y="651491"/>
                  </a:lnTo>
                  <a:lnTo>
                    <a:pt x="10704980" y="635601"/>
                  </a:lnTo>
                  <a:lnTo>
                    <a:pt x="10706257" y="637400"/>
                  </a:lnTo>
                </a:path>
              </a:pathLst>
            </a:custGeom>
            <a:noFill/>
            <a:ln w="33814" cap="flat">
              <a:solidFill>
                <a:srgbClr val="0070C0"/>
              </a:solidFill>
              <a:prstDash val="solid"/>
              <a:round/>
            </a:ln>
          </p:spPr>
          <p:txBody>
            <a:bodyPr rtlCol="0" anchor="ctr"/>
            <a:lstStyle/>
            <a:p>
              <a:endParaRPr lang="en-US"/>
            </a:p>
          </p:txBody>
        </p:sp>
      </p:grpSp>
    </p:spTree>
    <p:extLst>
      <p:ext uri="{BB962C8B-B14F-4D97-AF65-F5344CB8AC3E}">
        <p14:creationId xmlns:p14="http://schemas.microsoft.com/office/powerpoint/2010/main" val="7706089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1879716" cy="1143000"/>
          </a:xfrm>
        </p:spPr>
        <p:txBody>
          <a:bodyPr/>
          <a:lstStyle/>
          <a:p>
            <a:r>
              <a:rPr lang="en-US" dirty="0"/>
              <a:t>Real-time Channel Estimation</a:t>
            </a:r>
          </a:p>
        </p:txBody>
      </p:sp>
      <p:sp>
        <p:nvSpPr>
          <p:cNvPr id="5" name="TextBox 4"/>
          <p:cNvSpPr txBox="1"/>
          <p:nvPr/>
        </p:nvSpPr>
        <p:spPr>
          <a:xfrm>
            <a:off x="2571049" y="1189038"/>
            <a:ext cx="5340267"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OFDM channel estimation</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38</a:t>
            </a:fld>
            <a:endParaRPr lang="en-US" dirty="0"/>
          </a:p>
        </p:txBody>
      </p:sp>
      <p:pic>
        <p:nvPicPr>
          <p:cNvPr id="4" name="Picture 3">
            <a:extLst>
              <a:ext uri="{FF2B5EF4-FFF2-40B4-BE49-F238E27FC236}">
                <a16:creationId xmlns:a16="http://schemas.microsoft.com/office/drawing/2014/main" id="{874FA026-C35D-6A4F-AAA9-7842483D02F5}"/>
              </a:ext>
            </a:extLst>
          </p:cNvPr>
          <p:cNvPicPr>
            <a:picLocks noChangeAspect="1"/>
          </p:cNvPicPr>
          <p:nvPr/>
        </p:nvPicPr>
        <p:blipFill>
          <a:blip r:embed="rId3"/>
          <a:stretch>
            <a:fillRect/>
          </a:stretch>
        </p:blipFill>
        <p:spPr>
          <a:xfrm>
            <a:off x="2571049" y="1702263"/>
            <a:ext cx="5340267" cy="2140614"/>
          </a:xfrm>
          <a:prstGeom prst="rect">
            <a:avLst/>
          </a:prstGeom>
        </p:spPr>
      </p:pic>
      <p:sp>
        <p:nvSpPr>
          <p:cNvPr id="8" name="TextBox 7">
            <a:extLst>
              <a:ext uri="{FF2B5EF4-FFF2-40B4-BE49-F238E27FC236}">
                <a16:creationId xmlns:a16="http://schemas.microsoft.com/office/drawing/2014/main" id="{8FE2A1F8-66C2-6E43-8F96-798CD8A62B2D}"/>
              </a:ext>
            </a:extLst>
          </p:cNvPr>
          <p:cNvSpPr txBox="1"/>
          <p:nvPr/>
        </p:nvSpPr>
        <p:spPr>
          <a:xfrm>
            <a:off x="2571049" y="3873328"/>
            <a:ext cx="6885687"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Rapid per-beam measurements</a:t>
            </a:r>
          </a:p>
        </p:txBody>
      </p:sp>
      <p:pic>
        <p:nvPicPr>
          <p:cNvPr id="7" name="Picture 6">
            <a:extLst>
              <a:ext uri="{FF2B5EF4-FFF2-40B4-BE49-F238E27FC236}">
                <a16:creationId xmlns:a16="http://schemas.microsoft.com/office/drawing/2014/main" id="{75433B58-3267-5D48-BEE7-75D96B17C0B3}"/>
              </a:ext>
            </a:extLst>
          </p:cNvPr>
          <p:cNvPicPr>
            <a:picLocks noChangeAspect="1"/>
          </p:cNvPicPr>
          <p:nvPr/>
        </p:nvPicPr>
        <p:blipFill>
          <a:blip r:embed="rId4"/>
          <a:stretch>
            <a:fillRect/>
          </a:stretch>
        </p:blipFill>
        <p:spPr>
          <a:xfrm>
            <a:off x="2571049" y="4396222"/>
            <a:ext cx="6280600" cy="2517540"/>
          </a:xfrm>
          <a:prstGeom prst="rect">
            <a:avLst/>
          </a:prstGeom>
        </p:spPr>
      </p:pic>
    </p:spTree>
    <p:extLst>
      <p:ext uri="{BB962C8B-B14F-4D97-AF65-F5344CB8AC3E}">
        <p14:creationId xmlns:p14="http://schemas.microsoft.com/office/powerpoint/2010/main" val="9447019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9D871A-B97C-43E7-AFF6-B4A3CFC6D142}"/>
              </a:ext>
            </a:extLst>
          </p:cNvPr>
          <p:cNvSpPr>
            <a:spLocks noGrp="1"/>
          </p:cNvSpPr>
          <p:nvPr>
            <p:ph type="title"/>
          </p:nvPr>
        </p:nvSpPr>
        <p:spPr/>
        <p:txBody>
          <a:bodyPr/>
          <a:lstStyle/>
          <a:p>
            <a:r>
              <a:rPr lang="en-US" altLang="zh-CN" dirty="0"/>
              <a:t>Evaluation – </a:t>
            </a:r>
            <a:r>
              <a:rPr lang="en-US" dirty="0"/>
              <a:t>Phase Noise</a:t>
            </a:r>
          </a:p>
        </p:txBody>
      </p:sp>
      <p:graphicFrame>
        <p:nvGraphicFramePr>
          <p:cNvPr id="4" name="表格 4">
            <a:extLst>
              <a:ext uri="{FF2B5EF4-FFF2-40B4-BE49-F238E27FC236}">
                <a16:creationId xmlns:a16="http://schemas.microsoft.com/office/drawing/2014/main" id="{05D726DF-96D2-4026-9F85-6035BD4CBBCD}"/>
              </a:ext>
            </a:extLst>
          </p:cNvPr>
          <p:cNvGraphicFramePr>
            <a:graphicFrameLocks noGrp="1"/>
          </p:cNvGraphicFramePr>
          <p:nvPr/>
        </p:nvGraphicFramePr>
        <p:xfrm>
          <a:off x="3639615" y="2962793"/>
          <a:ext cx="8476185" cy="2815736"/>
        </p:xfrm>
        <a:graphic>
          <a:graphicData uri="http://schemas.openxmlformats.org/drawingml/2006/table">
            <a:tbl>
              <a:tblPr firstRow="1" bandRow="1">
                <a:tableStyleId>{5940675A-B579-460E-94D1-54222C63F5DA}</a:tableStyleId>
              </a:tblPr>
              <a:tblGrid>
                <a:gridCol w="1726059">
                  <a:extLst>
                    <a:ext uri="{9D8B030D-6E8A-4147-A177-3AD203B41FA5}">
                      <a16:colId xmlns:a16="http://schemas.microsoft.com/office/drawing/2014/main" val="2162944246"/>
                    </a:ext>
                  </a:extLst>
                </a:gridCol>
                <a:gridCol w="1232899">
                  <a:extLst>
                    <a:ext uri="{9D8B030D-6E8A-4147-A177-3AD203B41FA5}">
                      <a16:colId xmlns:a16="http://schemas.microsoft.com/office/drawing/2014/main" val="1740654105"/>
                    </a:ext>
                  </a:extLst>
                </a:gridCol>
                <a:gridCol w="1279133">
                  <a:extLst>
                    <a:ext uri="{9D8B030D-6E8A-4147-A177-3AD203B41FA5}">
                      <a16:colId xmlns:a16="http://schemas.microsoft.com/office/drawing/2014/main" val="478738282"/>
                    </a:ext>
                  </a:extLst>
                </a:gridCol>
                <a:gridCol w="1412698">
                  <a:extLst>
                    <a:ext uri="{9D8B030D-6E8A-4147-A177-3AD203B41FA5}">
                      <a16:colId xmlns:a16="http://schemas.microsoft.com/office/drawing/2014/main" val="830881079"/>
                    </a:ext>
                  </a:extLst>
                </a:gridCol>
                <a:gridCol w="1412698">
                  <a:extLst>
                    <a:ext uri="{9D8B030D-6E8A-4147-A177-3AD203B41FA5}">
                      <a16:colId xmlns:a16="http://schemas.microsoft.com/office/drawing/2014/main" val="1130266424"/>
                    </a:ext>
                  </a:extLst>
                </a:gridCol>
                <a:gridCol w="1412698">
                  <a:extLst>
                    <a:ext uri="{9D8B030D-6E8A-4147-A177-3AD203B41FA5}">
                      <a16:colId xmlns:a16="http://schemas.microsoft.com/office/drawing/2014/main" val="1216431135"/>
                    </a:ext>
                  </a:extLst>
                </a:gridCol>
              </a:tblGrid>
              <a:tr h="509016">
                <a:tc rowSpan="2">
                  <a:txBody>
                    <a:bodyPr/>
                    <a:lstStyle/>
                    <a:p>
                      <a:pPr algn="ctr"/>
                      <a:endParaRPr lang="en-US" sz="2500" dirty="0"/>
                    </a:p>
                  </a:txBody>
                  <a:tcPr marL="80343" marR="80343" marT="40172" marB="40172"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5">
                  <a:txBody>
                    <a:bodyPr/>
                    <a:lstStyle/>
                    <a:p>
                      <a:pPr algn="ctr"/>
                      <a:r>
                        <a:rPr lang="en-US" sz="2500" dirty="0"/>
                        <a:t>Phase noise (</a:t>
                      </a:r>
                      <a:r>
                        <a:rPr lang="en-US" sz="2500" dirty="0" err="1"/>
                        <a:t>dBc</a:t>
                      </a:r>
                      <a:r>
                        <a:rPr lang="en-US" sz="2500" dirty="0"/>
                        <a:t>/Hz)</a:t>
                      </a:r>
                    </a:p>
                  </a:txBody>
                  <a:tcPr marL="80343" marR="80343" marT="40172" marB="40172" anchor="ctr">
                    <a:lnL w="28575" cap="flat" cmpd="sng" algn="ctr">
                      <a:solidFill>
                        <a:schemeClr val="tx1"/>
                      </a:solidFill>
                      <a:prstDash val="solid"/>
                      <a:round/>
                      <a:headEnd type="none" w="med" len="med"/>
                      <a:tailEnd type="none" w="med" len="med"/>
                    </a:lnL>
                    <a:lnR w="28575" cap="flat" cmpd="sng" algn="ctr">
                      <a:no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421321630"/>
                  </a:ext>
                </a:extLst>
              </a:tr>
              <a:tr h="455277">
                <a:tc vMerge="1">
                  <a:txBody>
                    <a:bodyPr/>
                    <a:lstStyle/>
                    <a:p>
                      <a:endParaRPr lang="en-US" dirty="0"/>
                    </a:p>
                  </a:txBody>
                  <a:tcPr/>
                </a:tc>
                <a:tc>
                  <a:txBody>
                    <a:bodyPr/>
                    <a:lstStyle/>
                    <a:p>
                      <a:pPr algn="ctr"/>
                      <a:r>
                        <a:rPr lang="en-US" sz="2500" dirty="0"/>
                        <a:t>@1kHz</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@10kHz</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@100kHz</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@1MHz</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@10MHz</a:t>
                      </a:r>
                    </a:p>
                  </a:txBody>
                  <a:tcPr marL="80343" marR="80343" marT="40172" marB="40172"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67418900"/>
                  </a:ext>
                </a:extLst>
              </a:tr>
              <a:tr h="455277">
                <a:tc>
                  <a:txBody>
                    <a:bodyPr/>
                    <a:lstStyle/>
                    <a:p>
                      <a:pPr algn="ctr"/>
                      <a:r>
                        <a:rPr lang="en-US" sz="2500" dirty="0"/>
                        <a:t>Ref </a:t>
                      </a:r>
                      <a:r>
                        <a:rPr lang="en-US" sz="2500" dirty="0" err="1"/>
                        <a:t>clk</a:t>
                      </a:r>
                      <a:endParaRPr lang="en-US" sz="2500" dirty="0"/>
                    </a:p>
                  </a:txBody>
                  <a:tcPr marL="80343" marR="80343" marT="40172" marB="40172"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-51</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-53</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-75</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-101</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-119</a:t>
                      </a:r>
                    </a:p>
                  </a:txBody>
                  <a:tcPr marL="80343" marR="80343" marT="40172" marB="40172"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681771"/>
                  </a:ext>
                </a:extLst>
              </a:tr>
              <a:tr h="455277">
                <a:tc>
                  <a:txBody>
                    <a:bodyPr/>
                    <a:lstStyle/>
                    <a:p>
                      <a:pPr algn="ctr"/>
                      <a:r>
                        <a:rPr lang="en-US" sz="2500" dirty="0"/>
                        <a:t>LO</a:t>
                      </a:r>
                    </a:p>
                  </a:txBody>
                  <a:tcPr marL="80343" marR="80343" marT="40172" marB="40172"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-44</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-51</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-72</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-98</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-116</a:t>
                      </a:r>
                    </a:p>
                  </a:txBody>
                  <a:tcPr marL="80343" marR="80343" marT="40172" marB="40172"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75283181"/>
                  </a:ext>
                </a:extLst>
              </a:tr>
              <a:tr h="455277">
                <a:tc>
                  <a:txBody>
                    <a:bodyPr/>
                    <a:lstStyle/>
                    <a:p>
                      <a:pPr algn="ctr"/>
                      <a:r>
                        <a:rPr lang="en-US" sz="2500" dirty="0"/>
                        <a:t>Low-IF+IF</a:t>
                      </a:r>
                    </a:p>
                  </a:txBody>
                  <a:tcPr marL="80343" marR="80343" marT="40172" marB="40172"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-43</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-51</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-72</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-97</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-115</a:t>
                      </a:r>
                    </a:p>
                  </a:txBody>
                  <a:tcPr marL="80343" marR="80343" marT="40172" marB="40172"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79120306"/>
                  </a:ext>
                </a:extLst>
              </a:tr>
              <a:tr h="455277">
                <a:tc>
                  <a:txBody>
                    <a:bodyPr/>
                    <a:lstStyle/>
                    <a:p>
                      <a:pPr algn="ctr"/>
                      <a:r>
                        <a:rPr lang="en-US" sz="2500" dirty="0"/>
                        <a:t>End-to-end</a:t>
                      </a:r>
                    </a:p>
                  </a:txBody>
                  <a:tcPr marL="80343" marR="80343" marT="40172" marB="40172" anchor="ctr">
                    <a:lnL w="12700" cmpd="sng">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-30</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-32</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-45</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-73</a:t>
                      </a:r>
                    </a:p>
                  </a:txBody>
                  <a:tcPr marL="80343" marR="80343" marT="40172" marB="40172" anchor="ct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500" dirty="0"/>
                        <a:t>-87</a:t>
                      </a:r>
                    </a:p>
                  </a:txBody>
                  <a:tcPr marL="80343" marR="80343" marT="40172" marB="40172" anchor="ctr">
                    <a:lnL w="28575" cap="flat" cmpd="sng" algn="ctr">
                      <a:solidFill>
                        <a:schemeClr val="tx1"/>
                      </a:solidFill>
                      <a:prstDash val="solid"/>
                      <a:round/>
                      <a:headEnd type="none" w="med" len="med"/>
                      <a:tailEnd type="none" w="med" len="med"/>
                    </a:lnL>
                    <a:lnR w="12700" cmpd="sng">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49805524"/>
                  </a:ext>
                </a:extLst>
              </a:tr>
            </a:tbl>
          </a:graphicData>
        </a:graphic>
      </p:graphicFrame>
      <p:sp>
        <p:nvSpPr>
          <p:cNvPr id="8" name="Slide Number Placeholder 17">
            <a:extLst>
              <a:ext uri="{FF2B5EF4-FFF2-40B4-BE49-F238E27FC236}">
                <a16:creationId xmlns:a16="http://schemas.microsoft.com/office/drawing/2014/main" id="{E456E1E0-6195-4770-93A6-322A95E59B02}"/>
              </a:ext>
            </a:extLst>
          </p:cNvPr>
          <p:cNvSpPr>
            <a:spLocks noGrp="1"/>
          </p:cNvSpPr>
          <p:nvPr>
            <p:ph type="sldNum" sz="quarter" idx="12"/>
          </p:nvPr>
        </p:nvSpPr>
        <p:spPr>
          <a:xfrm>
            <a:off x="11568608" y="6416675"/>
            <a:ext cx="547192" cy="324693"/>
          </a:xfrm>
        </p:spPr>
        <p:txBody>
          <a:bodyPr/>
          <a:lstStyle/>
          <a:p>
            <a:r>
              <a:rPr lang="en-US" dirty="0"/>
              <a:t>26</a:t>
            </a:r>
          </a:p>
        </p:txBody>
      </p:sp>
      <p:sp>
        <p:nvSpPr>
          <p:cNvPr id="9" name="TextBox 4">
            <a:extLst>
              <a:ext uri="{FF2B5EF4-FFF2-40B4-BE49-F238E27FC236}">
                <a16:creationId xmlns:a16="http://schemas.microsoft.com/office/drawing/2014/main" id="{E4A39CA0-9F92-4209-B7D5-26BD5775E074}"/>
              </a:ext>
            </a:extLst>
          </p:cNvPr>
          <p:cNvSpPr txBox="1"/>
          <p:nvPr/>
        </p:nvSpPr>
        <p:spPr>
          <a:xfrm>
            <a:off x="1273820" y="1331689"/>
            <a:ext cx="9660880" cy="892552"/>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Reasonable phase noise degrade for bridge board</a:t>
            </a:r>
          </a:p>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Expectable performance degradation caused by phase noise</a:t>
            </a:r>
          </a:p>
        </p:txBody>
      </p:sp>
      <p:pic>
        <p:nvPicPr>
          <p:cNvPr id="3" name="图片 2">
            <a:extLst>
              <a:ext uri="{FF2B5EF4-FFF2-40B4-BE49-F238E27FC236}">
                <a16:creationId xmlns:a16="http://schemas.microsoft.com/office/drawing/2014/main" id="{504BDD78-3C69-48A3-9053-68DC05C4EABA}"/>
              </a:ext>
            </a:extLst>
          </p:cNvPr>
          <p:cNvPicPr>
            <a:picLocks noChangeAspect="1"/>
          </p:cNvPicPr>
          <p:nvPr/>
        </p:nvPicPr>
        <p:blipFill>
          <a:blip r:embed="rId3"/>
          <a:stretch>
            <a:fillRect/>
          </a:stretch>
        </p:blipFill>
        <p:spPr>
          <a:xfrm>
            <a:off x="0" y="2354220"/>
            <a:ext cx="3565133" cy="3851719"/>
          </a:xfrm>
          <a:prstGeom prst="rect">
            <a:avLst/>
          </a:prstGeom>
        </p:spPr>
      </p:pic>
    </p:spTree>
    <p:extLst>
      <p:ext uri="{BB962C8B-B14F-4D97-AF65-F5344CB8AC3E}">
        <p14:creationId xmlns:p14="http://schemas.microsoft.com/office/powerpoint/2010/main" val="3543120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a:extLst>
              <a:ext uri="{FF2B5EF4-FFF2-40B4-BE49-F238E27FC236}">
                <a16:creationId xmlns:a16="http://schemas.microsoft.com/office/drawing/2014/main" id="{3635D111-8FDD-425B-B7FA-308219D990D7}"/>
              </a:ext>
            </a:extLst>
          </p:cNvPr>
          <p:cNvSpPr txBox="1">
            <a:spLocks noChangeArrowheads="1"/>
          </p:cNvSpPr>
          <p:nvPr/>
        </p:nvSpPr>
        <p:spPr bwMode="auto">
          <a:xfrm>
            <a:off x="487680" y="2644170"/>
            <a:ext cx="11064240" cy="1569660"/>
          </a:xfrm>
          <a:prstGeom prst="rect">
            <a:avLst/>
          </a:prstGeom>
          <a:noFill/>
          <a:ln w="9525">
            <a:noFill/>
            <a:miter lim="800000"/>
            <a:headEnd/>
            <a:tailEnd/>
          </a:ln>
          <a:effectLst/>
        </p:spPr>
        <p:txBody>
          <a:bodyPr wrap="square">
            <a:spAutoFit/>
          </a:bodyPr>
          <a:lstStyle/>
          <a:p>
            <a:pPr algn="ctr">
              <a:spcBef>
                <a:spcPct val="50000"/>
              </a:spcBef>
              <a:defRPr/>
            </a:pPr>
            <a:r>
              <a:rPr lang="en-US" altLang="zh-CN" sz="4800" dirty="0">
                <a:solidFill>
                  <a:srgbClr val="0000CC"/>
                </a:solidFill>
                <a:effectLst>
                  <a:outerShdw blurRad="38100" dist="38100" dir="2700000" algn="tl">
                    <a:srgbClr val="C0C0C0"/>
                  </a:outerShdw>
                </a:effectLst>
                <a:latin typeface="Comic Sans MS" panose="030F0702030302020204" pitchFamily="66" charset="0"/>
                <a:cs typeface="Arial" pitchFamily="34" charset="0"/>
              </a:rPr>
              <a:t>Lack of widely affordable platform supporting </a:t>
            </a:r>
            <a:r>
              <a:rPr lang="en-US" altLang="zh-CN" sz="4800" dirty="0" err="1">
                <a:solidFill>
                  <a:srgbClr val="0000CC"/>
                </a:solidFill>
                <a:effectLst>
                  <a:outerShdw blurRad="38100" dist="38100" dir="2700000" algn="tl">
                    <a:srgbClr val="C0C0C0"/>
                  </a:outerShdw>
                </a:effectLst>
                <a:latin typeface="Comic Sans MS" panose="030F0702030302020204" pitchFamily="66" charset="0"/>
                <a:cs typeface="Arial" pitchFamily="34" charset="0"/>
              </a:rPr>
              <a:t>mmWave</a:t>
            </a:r>
            <a:r>
              <a:rPr lang="en-US" altLang="zh-CN" sz="4800" dirty="0">
                <a:solidFill>
                  <a:srgbClr val="0000CC"/>
                </a:solidFill>
                <a:effectLst>
                  <a:outerShdw blurRad="38100" dist="38100" dir="2700000" algn="tl">
                    <a:srgbClr val="C0C0C0"/>
                  </a:outerShdw>
                </a:effectLst>
                <a:latin typeface="Comic Sans MS" panose="030F0702030302020204" pitchFamily="66" charset="0"/>
                <a:cs typeface="Arial" pitchFamily="34" charset="0"/>
              </a:rPr>
              <a:t> Massive MIMO</a:t>
            </a:r>
          </a:p>
        </p:txBody>
      </p:sp>
      <p:sp>
        <p:nvSpPr>
          <p:cNvPr id="6" name="Slide Number Placeholder 17">
            <a:extLst>
              <a:ext uri="{FF2B5EF4-FFF2-40B4-BE49-F238E27FC236}">
                <a16:creationId xmlns:a16="http://schemas.microsoft.com/office/drawing/2014/main" id="{C3E35D7D-C666-4BE9-8D91-15198E816B39}"/>
              </a:ext>
            </a:extLst>
          </p:cNvPr>
          <p:cNvSpPr>
            <a:spLocks noGrp="1"/>
          </p:cNvSpPr>
          <p:nvPr>
            <p:ph type="sldNum" sz="quarter" idx="12"/>
          </p:nvPr>
        </p:nvSpPr>
        <p:spPr>
          <a:xfrm>
            <a:off x="11568608" y="6416675"/>
            <a:ext cx="547192" cy="324693"/>
          </a:xfrm>
        </p:spPr>
        <p:txBody>
          <a:bodyPr vert="horz" lIns="91440" tIns="45720" rIns="91440" bIns="45720" rtlCol="0" anchor="ctr"/>
          <a:lstStyle/>
          <a:p>
            <a:fld id="{9E617D81-C3C2-4942-A81E-0DE90F43241E}" type="slidenum">
              <a:rPr lang="en-US" sz="1600">
                <a:latin typeface="Times New Roman" panose="02020603050405020304" pitchFamily="18" charset="0"/>
                <a:cs typeface="Times New Roman" panose="02020603050405020304" pitchFamily="18" charset="0"/>
              </a:rPr>
              <a:pPr/>
              <a:t>4</a:t>
            </a:fld>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594890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1879716" cy="1143000"/>
          </a:xfrm>
        </p:spPr>
        <p:txBody>
          <a:bodyPr/>
          <a:lstStyle/>
          <a:p>
            <a:r>
              <a:rPr lang="en-US" dirty="0"/>
              <a:t>SU-MIMO</a:t>
            </a:r>
          </a:p>
        </p:txBody>
      </p:sp>
      <p:sp>
        <p:nvSpPr>
          <p:cNvPr id="5" name="TextBox 4"/>
          <p:cNvSpPr txBox="1"/>
          <p:nvPr/>
        </p:nvSpPr>
        <p:spPr>
          <a:xfrm>
            <a:off x="1057042" y="1209819"/>
            <a:ext cx="10130911"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All possible beam configurations in a reasonable amount of time</a:t>
            </a:r>
          </a:p>
        </p:txBody>
      </p:sp>
      <p:pic>
        <p:nvPicPr>
          <p:cNvPr id="6" name="Picture 5">
            <a:extLst>
              <a:ext uri="{FF2B5EF4-FFF2-40B4-BE49-F238E27FC236}">
                <a16:creationId xmlns:a16="http://schemas.microsoft.com/office/drawing/2014/main" id="{40E99F57-C052-8D46-B0FA-8B8A18485FAC}"/>
              </a:ext>
            </a:extLst>
          </p:cNvPr>
          <p:cNvPicPr>
            <a:picLocks noChangeAspect="1"/>
          </p:cNvPicPr>
          <p:nvPr/>
        </p:nvPicPr>
        <p:blipFill>
          <a:blip r:embed="rId3"/>
          <a:stretch>
            <a:fillRect/>
          </a:stretch>
        </p:blipFill>
        <p:spPr>
          <a:xfrm>
            <a:off x="4380034" y="2123152"/>
            <a:ext cx="7188574" cy="2881496"/>
          </a:xfrm>
          <a:prstGeom prst="rect">
            <a:avLst/>
          </a:prstGeom>
        </p:spPr>
      </p:pic>
      <p:sp>
        <p:nvSpPr>
          <p:cNvPr id="10" name="TextBox 9">
            <a:extLst>
              <a:ext uri="{FF2B5EF4-FFF2-40B4-BE49-F238E27FC236}">
                <a16:creationId xmlns:a16="http://schemas.microsoft.com/office/drawing/2014/main" id="{085471EA-DF18-C346-9978-0450D93F3FA5}"/>
              </a:ext>
            </a:extLst>
          </p:cNvPr>
          <p:cNvSpPr txBox="1"/>
          <p:nvPr/>
        </p:nvSpPr>
        <p:spPr>
          <a:xfrm>
            <a:off x="1030544" y="5342548"/>
            <a:ext cx="10130911" cy="892552"/>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Beamforming vs multiplexing gains in different environments</a:t>
            </a:r>
          </a:p>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Compare heuristics for optimizing beam configuration</a:t>
            </a:r>
          </a:p>
        </p:txBody>
      </p:sp>
      <p:sp>
        <p:nvSpPr>
          <p:cNvPr id="7" name="Slide Number Placeholder 17">
            <a:extLst>
              <a:ext uri="{FF2B5EF4-FFF2-40B4-BE49-F238E27FC236}">
                <a16:creationId xmlns:a16="http://schemas.microsoft.com/office/drawing/2014/main" id="{B09369F2-BB47-433A-B322-EAA80B2EA7C3}"/>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40</a:t>
            </a:fld>
            <a:endParaRPr lang="en-US" dirty="0"/>
          </a:p>
        </p:txBody>
      </p:sp>
      <p:pic>
        <p:nvPicPr>
          <p:cNvPr id="8" name="图片 7">
            <a:extLst>
              <a:ext uri="{FF2B5EF4-FFF2-40B4-BE49-F238E27FC236}">
                <a16:creationId xmlns:a16="http://schemas.microsoft.com/office/drawing/2014/main" id="{DFC7F56E-842C-4C4B-BA63-BBA482CB73EA}"/>
              </a:ext>
            </a:extLst>
          </p:cNvPr>
          <p:cNvPicPr>
            <a:picLocks noChangeAspect="1"/>
          </p:cNvPicPr>
          <p:nvPr/>
        </p:nvPicPr>
        <p:blipFill>
          <a:blip r:embed="rId4"/>
          <a:stretch>
            <a:fillRect/>
          </a:stretch>
        </p:blipFill>
        <p:spPr>
          <a:xfrm>
            <a:off x="321548" y="2457935"/>
            <a:ext cx="3818374" cy="2395489"/>
          </a:xfrm>
          <a:prstGeom prst="rect">
            <a:avLst/>
          </a:prstGeom>
        </p:spPr>
      </p:pic>
    </p:spTree>
    <p:extLst>
      <p:ext uri="{BB962C8B-B14F-4D97-AF65-F5344CB8AC3E}">
        <p14:creationId xmlns:p14="http://schemas.microsoft.com/office/powerpoint/2010/main" val="2885509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1879716" cy="1143000"/>
          </a:xfrm>
        </p:spPr>
        <p:txBody>
          <a:bodyPr/>
          <a:lstStyle/>
          <a:p>
            <a:r>
              <a:rPr lang="en-US" dirty="0"/>
              <a:t>MU-MIMO</a:t>
            </a:r>
          </a:p>
        </p:txBody>
      </p:sp>
      <p:sp>
        <p:nvSpPr>
          <p:cNvPr id="5" name="TextBox 4"/>
          <p:cNvSpPr txBox="1"/>
          <p:nvPr/>
        </p:nvSpPr>
        <p:spPr>
          <a:xfrm>
            <a:off x="1057042" y="1209819"/>
            <a:ext cx="10130911" cy="892552"/>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Previous work used either multiple separate access points or simulations. We can evaluate the effect of digital precoding.</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41</a:t>
            </a:fld>
            <a:endParaRPr lang="en-US" dirty="0"/>
          </a:p>
        </p:txBody>
      </p:sp>
      <p:sp>
        <p:nvSpPr>
          <p:cNvPr id="10" name="TextBox 9">
            <a:extLst>
              <a:ext uri="{FF2B5EF4-FFF2-40B4-BE49-F238E27FC236}">
                <a16:creationId xmlns:a16="http://schemas.microsoft.com/office/drawing/2014/main" id="{085471EA-DF18-C346-9978-0450D93F3FA5}"/>
              </a:ext>
            </a:extLst>
          </p:cNvPr>
          <p:cNvSpPr txBox="1"/>
          <p:nvPr/>
        </p:nvSpPr>
        <p:spPr>
          <a:xfrm>
            <a:off x="1030544" y="5342548"/>
            <a:ext cx="10130911" cy="892552"/>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The optimal analog beams with digital precoding applied are near-optimal for the digital precoding case.</a:t>
            </a:r>
          </a:p>
        </p:txBody>
      </p:sp>
      <p:pic>
        <p:nvPicPr>
          <p:cNvPr id="4" name="Picture 3">
            <a:extLst>
              <a:ext uri="{FF2B5EF4-FFF2-40B4-BE49-F238E27FC236}">
                <a16:creationId xmlns:a16="http://schemas.microsoft.com/office/drawing/2014/main" id="{BAFBAFA1-5AA5-AB40-8E5C-004F6F1F0B31}"/>
              </a:ext>
            </a:extLst>
          </p:cNvPr>
          <p:cNvPicPr>
            <a:picLocks noChangeAspect="1"/>
          </p:cNvPicPr>
          <p:nvPr/>
        </p:nvPicPr>
        <p:blipFill>
          <a:blip r:embed="rId3"/>
          <a:stretch>
            <a:fillRect/>
          </a:stretch>
        </p:blipFill>
        <p:spPr>
          <a:xfrm>
            <a:off x="2255108" y="2102371"/>
            <a:ext cx="7734777" cy="3100438"/>
          </a:xfrm>
          <a:prstGeom prst="rect">
            <a:avLst/>
          </a:prstGeom>
        </p:spPr>
      </p:pic>
    </p:spTree>
    <p:extLst>
      <p:ext uri="{BB962C8B-B14F-4D97-AF65-F5344CB8AC3E}">
        <p14:creationId xmlns:p14="http://schemas.microsoft.com/office/powerpoint/2010/main" val="16432210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27F3AF-F35F-4FD6-BAF0-BFF5A7E7DB55}"/>
              </a:ext>
            </a:extLst>
          </p:cNvPr>
          <p:cNvSpPr>
            <a:spLocks noGrp="1"/>
          </p:cNvSpPr>
          <p:nvPr>
            <p:ph type="title"/>
          </p:nvPr>
        </p:nvSpPr>
        <p:spPr/>
        <p:txBody>
          <a:bodyPr/>
          <a:lstStyle/>
          <a:p>
            <a:r>
              <a:rPr lang="en-US" dirty="0"/>
              <a:t>Millimeter-wave Sensing</a:t>
            </a:r>
          </a:p>
        </p:txBody>
      </p:sp>
      <p:pic>
        <p:nvPicPr>
          <p:cNvPr id="1026" name="Picture 2" descr="Soli chip">
            <a:extLst>
              <a:ext uri="{FF2B5EF4-FFF2-40B4-BE49-F238E27FC236}">
                <a16:creationId xmlns:a16="http://schemas.microsoft.com/office/drawing/2014/main" id="{6AE8DFC7-69DA-4231-A5C5-9C5DDC627C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625" y="3429000"/>
            <a:ext cx="4461551" cy="2995613"/>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9">
            <a:extLst>
              <a:ext uri="{FF2B5EF4-FFF2-40B4-BE49-F238E27FC236}">
                <a16:creationId xmlns:a16="http://schemas.microsoft.com/office/drawing/2014/main" id="{AE982264-2A40-4D95-BF5D-5BDC35DAE4E4}"/>
              </a:ext>
            </a:extLst>
          </p:cNvPr>
          <p:cNvSpPr txBox="1">
            <a:spLocks noChangeArrowheads="1"/>
          </p:cNvSpPr>
          <p:nvPr/>
        </p:nvSpPr>
        <p:spPr bwMode="auto">
          <a:xfrm>
            <a:off x="3534704" y="2721457"/>
            <a:ext cx="2819181"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err="1">
                <a:solidFill>
                  <a:srgbClr val="FF0000"/>
                </a:solidFill>
                <a:latin typeface="Arial" pitchFamily="34" charset="0"/>
                <a:cs typeface="Arial" pitchFamily="34" charset="0"/>
              </a:rPr>
              <a:t>Ti</a:t>
            </a:r>
            <a:r>
              <a:rPr lang="en-US" altLang="zh-CN" sz="2400" dirty="0">
                <a:solidFill>
                  <a:srgbClr val="FF0000"/>
                </a:solidFill>
                <a:latin typeface="Arial" pitchFamily="34" charset="0"/>
                <a:cs typeface="Arial" pitchFamily="34" charset="0"/>
              </a:rPr>
              <a:t> </a:t>
            </a:r>
            <a:r>
              <a:rPr lang="en-US" altLang="zh-CN" sz="2400" dirty="0" err="1">
                <a:solidFill>
                  <a:srgbClr val="FF0000"/>
                </a:solidFill>
                <a:latin typeface="Arial" pitchFamily="34" charset="0"/>
                <a:cs typeface="Arial" pitchFamily="34" charset="0"/>
              </a:rPr>
              <a:t>mmWave</a:t>
            </a:r>
            <a:r>
              <a:rPr lang="en-US" altLang="zh-CN" sz="2400" dirty="0">
                <a:solidFill>
                  <a:srgbClr val="FF0000"/>
                </a:solidFill>
                <a:latin typeface="Arial" pitchFamily="34" charset="0"/>
                <a:cs typeface="Arial" pitchFamily="34" charset="0"/>
              </a:rPr>
              <a:t> Radar</a:t>
            </a:r>
          </a:p>
        </p:txBody>
      </p:sp>
      <p:pic>
        <p:nvPicPr>
          <p:cNvPr id="5" name="Picture 2" descr="âTi radarâçå¾çæç´¢ç»æ">
            <a:extLst>
              <a:ext uri="{FF2B5EF4-FFF2-40B4-BE49-F238E27FC236}">
                <a16:creationId xmlns:a16="http://schemas.microsoft.com/office/drawing/2014/main" id="{A654F997-5DD4-42B7-81C9-A717DE8521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1698" t="10317" r="22211" b="11442"/>
          <a:stretch/>
        </p:blipFill>
        <p:spPr bwMode="auto">
          <a:xfrm>
            <a:off x="3621138" y="3575232"/>
            <a:ext cx="2646312" cy="2076372"/>
          </a:xfrm>
          <a:prstGeom prst="rect">
            <a:avLst/>
          </a:prstGeom>
          <a:noFill/>
          <a:extLst>
            <a:ext uri="{909E8E84-426E-40DD-AFC4-6F175D3DCCD1}">
              <a14:hiddenFill xmlns:a14="http://schemas.microsoft.com/office/drawing/2010/main">
                <a:solidFill>
                  <a:srgbClr val="FFFFFF"/>
                </a:solidFill>
              </a14:hiddenFill>
            </a:ext>
          </a:extLst>
        </p:spPr>
      </p:pic>
      <p:sp>
        <p:nvSpPr>
          <p:cNvPr id="6" name="Text Box 9">
            <a:extLst>
              <a:ext uri="{FF2B5EF4-FFF2-40B4-BE49-F238E27FC236}">
                <a16:creationId xmlns:a16="http://schemas.microsoft.com/office/drawing/2014/main" id="{5F1A2679-8FD9-479C-B7F0-DCD1C1CFA215}"/>
              </a:ext>
            </a:extLst>
          </p:cNvPr>
          <p:cNvSpPr txBox="1">
            <a:spLocks noChangeArrowheads="1"/>
          </p:cNvSpPr>
          <p:nvPr/>
        </p:nvSpPr>
        <p:spPr bwMode="auto">
          <a:xfrm>
            <a:off x="392559" y="2721457"/>
            <a:ext cx="2819181"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FF0000"/>
                </a:solidFill>
                <a:latin typeface="Arial" pitchFamily="34" charset="0"/>
                <a:cs typeface="Arial" pitchFamily="34" charset="0"/>
              </a:rPr>
              <a:t>Google soli</a:t>
            </a:r>
          </a:p>
        </p:txBody>
      </p:sp>
      <p:sp>
        <p:nvSpPr>
          <p:cNvPr id="7" name="Text Box 9">
            <a:extLst>
              <a:ext uri="{FF2B5EF4-FFF2-40B4-BE49-F238E27FC236}">
                <a16:creationId xmlns:a16="http://schemas.microsoft.com/office/drawing/2014/main" id="{4EFE08A2-ECDB-42E8-9948-7895C356EFC4}"/>
              </a:ext>
            </a:extLst>
          </p:cNvPr>
          <p:cNvSpPr txBox="1">
            <a:spLocks noChangeArrowheads="1"/>
          </p:cNvSpPr>
          <p:nvPr/>
        </p:nvSpPr>
        <p:spPr bwMode="auto">
          <a:xfrm>
            <a:off x="1286782" y="1717615"/>
            <a:ext cx="3849915" cy="1015663"/>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Small array short range</a:t>
            </a:r>
          </a:p>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Fixed function</a:t>
            </a:r>
          </a:p>
        </p:txBody>
      </p:sp>
      <p:sp>
        <p:nvSpPr>
          <p:cNvPr id="8" name="Text Box 9">
            <a:extLst>
              <a:ext uri="{FF2B5EF4-FFF2-40B4-BE49-F238E27FC236}">
                <a16:creationId xmlns:a16="http://schemas.microsoft.com/office/drawing/2014/main" id="{B45A2CCD-6436-40A3-9F07-1CC9F5FD5C14}"/>
              </a:ext>
            </a:extLst>
          </p:cNvPr>
          <p:cNvSpPr txBox="1">
            <a:spLocks noChangeArrowheads="1"/>
          </p:cNvSpPr>
          <p:nvPr/>
        </p:nvSpPr>
        <p:spPr bwMode="auto">
          <a:xfrm>
            <a:off x="7294335" y="1717615"/>
            <a:ext cx="3849915" cy="1015663"/>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Large array long range</a:t>
            </a:r>
          </a:p>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Flexible design</a:t>
            </a:r>
          </a:p>
        </p:txBody>
      </p:sp>
      <p:sp>
        <p:nvSpPr>
          <p:cNvPr id="9" name="Text Box 9">
            <a:extLst>
              <a:ext uri="{FF2B5EF4-FFF2-40B4-BE49-F238E27FC236}">
                <a16:creationId xmlns:a16="http://schemas.microsoft.com/office/drawing/2014/main" id="{49ABF14C-1935-4F1E-9B5D-4A59CA07FF47}"/>
              </a:ext>
            </a:extLst>
          </p:cNvPr>
          <p:cNvSpPr txBox="1">
            <a:spLocks noChangeArrowheads="1"/>
          </p:cNvSpPr>
          <p:nvPr/>
        </p:nvSpPr>
        <p:spPr bwMode="auto">
          <a:xfrm>
            <a:off x="7809701" y="2721457"/>
            <a:ext cx="2819181" cy="646331"/>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3600" b="1" dirty="0">
                <a:solidFill>
                  <a:srgbClr val="FF0000"/>
                </a:solidFill>
                <a:latin typeface="Arial" pitchFamily="34" charset="0"/>
                <a:cs typeface="Arial" pitchFamily="34" charset="0"/>
              </a:rPr>
              <a:t>?</a:t>
            </a:r>
          </a:p>
        </p:txBody>
      </p:sp>
      <p:sp>
        <p:nvSpPr>
          <p:cNvPr id="10" name="Slide Number Placeholder 17">
            <a:extLst>
              <a:ext uri="{FF2B5EF4-FFF2-40B4-BE49-F238E27FC236}">
                <a16:creationId xmlns:a16="http://schemas.microsoft.com/office/drawing/2014/main" id="{5A516DC1-AE09-48E8-9C87-DAEFB75D8D07}"/>
              </a:ext>
            </a:extLst>
          </p:cNvPr>
          <p:cNvSpPr>
            <a:spLocks noGrp="1"/>
          </p:cNvSpPr>
          <p:nvPr>
            <p:ph type="sldNum" sz="quarter" idx="12"/>
          </p:nvPr>
        </p:nvSpPr>
        <p:spPr>
          <a:xfrm>
            <a:off x="11568608" y="6416675"/>
            <a:ext cx="547192" cy="324693"/>
          </a:xfrm>
        </p:spPr>
        <p:txBody>
          <a:bodyPr/>
          <a:lstStyle/>
          <a:p>
            <a:r>
              <a:rPr lang="en-US" dirty="0"/>
              <a:t>7</a:t>
            </a:r>
          </a:p>
        </p:txBody>
      </p:sp>
    </p:spTree>
    <p:extLst>
      <p:ext uri="{BB962C8B-B14F-4D97-AF65-F5344CB8AC3E}">
        <p14:creationId xmlns:p14="http://schemas.microsoft.com/office/powerpoint/2010/main" val="1594554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3B5806CB-31F8-41C8-99F1-CE240D08B0E7}"/>
              </a:ext>
            </a:extLst>
          </p:cNvPr>
          <p:cNvPicPr>
            <a:picLocks noChangeAspect="1"/>
          </p:cNvPicPr>
          <p:nvPr/>
        </p:nvPicPr>
        <p:blipFill>
          <a:blip r:embed="rId3"/>
          <a:stretch>
            <a:fillRect/>
          </a:stretch>
        </p:blipFill>
        <p:spPr>
          <a:xfrm>
            <a:off x="1585797" y="2851936"/>
            <a:ext cx="9163050" cy="3619905"/>
          </a:xfrm>
          <a:prstGeom prst="rect">
            <a:avLst/>
          </a:prstGeom>
        </p:spPr>
      </p:pic>
      <p:sp>
        <p:nvSpPr>
          <p:cNvPr id="2" name="标题 1">
            <a:extLst>
              <a:ext uri="{FF2B5EF4-FFF2-40B4-BE49-F238E27FC236}">
                <a16:creationId xmlns:a16="http://schemas.microsoft.com/office/drawing/2014/main" id="{29B22A14-1DC6-4932-B76D-80ACBC4A9331}"/>
              </a:ext>
            </a:extLst>
          </p:cNvPr>
          <p:cNvSpPr>
            <a:spLocks noGrp="1"/>
          </p:cNvSpPr>
          <p:nvPr>
            <p:ph type="title"/>
          </p:nvPr>
        </p:nvSpPr>
        <p:spPr/>
        <p:txBody>
          <a:bodyPr/>
          <a:lstStyle/>
          <a:p>
            <a:r>
              <a:rPr lang="en-US" altLang="zh-CN" dirty="0"/>
              <a:t>Evaluation – </a:t>
            </a:r>
            <a:r>
              <a:rPr lang="en-US" dirty="0"/>
              <a:t>Software Defined Radar</a:t>
            </a:r>
          </a:p>
        </p:txBody>
      </p:sp>
      <p:sp>
        <p:nvSpPr>
          <p:cNvPr id="5" name="Slide Number Placeholder 17">
            <a:extLst>
              <a:ext uri="{FF2B5EF4-FFF2-40B4-BE49-F238E27FC236}">
                <a16:creationId xmlns:a16="http://schemas.microsoft.com/office/drawing/2014/main" id="{FDC5B2E2-7470-4944-AE25-59AC9E078B28}"/>
              </a:ext>
            </a:extLst>
          </p:cNvPr>
          <p:cNvSpPr>
            <a:spLocks noGrp="1"/>
          </p:cNvSpPr>
          <p:nvPr>
            <p:ph type="sldNum" sz="quarter" idx="12"/>
          </p:nvPr>
        </p:nvSpPr>
        <p:spPr>
          <a:xfrm>
            <a:off x="11568608" y="6416675"/>
            <a:ext cx="547192" cy="324693"/>
          </a:xfrm>
        </p:spPr>
        <p:txBody>
          <a:bodyPr/>
          <a:lstStyle/>
          <a:p>
            <a:r>
              <a:rPr lang="en-US" dirty="0"/>
              <a:t>29</a:t>
            </a:r>
          </a:p>
        </p:txBody>
      </p:sp>
      <p:sp>
        <p:nvSpPr>
          <p:cNvPr id="6" name="TextBox 4">
            <a:extLst>
              <a:ext uri="{FF2B5EF4-FFF2-40B4-BE49-F238E27FC236}">
                <a16:creationId xmlns:a16="http://schemas.microsoft.com/office/drawing/2014/main" id="{D0ABB4FD-2737-40AF-9929-84965D018534}"/>
              </a:ext>
            </a:extLst>
          </p:cNvPr>
          <p:cNvSpPr txBox="1"/>
          <p:nvPr/>
        </p:nvSpPr>
        <p:spPr>
          <a:xfrm>
            <a:off x="1273819" y="1331689"/>
            <a:ext cx="9803755" cy="1292662"/>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altLang="zh-CN" sz="2600" dirty="0">
                <a:latin typeface="Arial" panose="020B0604020202020204" pitchFamily="34" charset="0"/>
                <a:cs typeface="Arial" panose="020B0604020202020204" pitchFamily="34" charset="0"/>
              </a:rPr>
              <a:t>TX and RX module on the same phased-array front-end.</a:t>
            </a:r>
          </a:p>
          <a:p>
            <a:pPr marL="342900" indent="-342900">
              <a:buClr>
                <a:srgbClr val="0000CC"/>
              </a:buClr>
              <a:buFont typeface="Wingdings" panose="05000000000000000000" pitchFamily="2" charset="2"/>
              <a:buChar char="Ø"/>
            </a:pPr>
            <a:r>
              <a:rPr lang="en-US" altLang="zh-CN" sz="2600" dirty="0">
                <a:latin typeface="Arial" panose="020B0604020202020204" pitchFamily="34" charset="0"/>
                <a:cs typeface="Arial" panose="020B0604020202020204" pitchFamily="34" charset="0"/>
              </a:rPr>
              <a:t>FMCW signal processing after sampling.</a:t>
            </a:r>
          </a:p>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Two objects at different range and angle.</a:t>
            </a:r>
          </a:p>
        </p:txBody>
      </p:sp>
    </p:spTree>
    <p:extLst>
      <p:ext uri="{BB962C8B-B14F-4D97-AF65-F5344CB8AC3E}">
        <p14:creationId xmlns:p14="http://schemas.microsoft.com/office/powerpoint/2010/main" val="1146768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057044" y="46038"/>
            <a:ext cx="11879716" cy="1143000"/>
          </a:xfrm>
        </p:spPr>
        <p:txBody>
          <a:bodyPr/>
          <a:lstStyle/>
          <a:p>
            <a:r>
              <a:rPr lang="en-US" dirty="0"/>
              <a:t>Radar</a:t>
            </a:r>
          </a:p>
        </p:txBody>
      </p:sp>
      <p:sp>
        <p:nvSpPr>
          <p:cNvPr id="18" name="Slide Number Placeholder 17"/>
          <p:cNvSpPr>
            <a:spLocks noGrp="1"/>
          </p:cNvSpPr>
          <p:nvPr>
            <p:ph type="sldNum" sz="quarter" idx="12"/>
          </p:nvPr>
        </p:nvSpPr>
        <p:spPr/>
        <p:txBody>
          <a:bodyPr/>
          <a:lstStyle/>
          <a:p>
            <a:r>
              <a:rPr lang="en-US" dirty="0"/>
              <a:t>35</a:t>
            </a:r>
          </a:p>
        </p:txBody>
      </p:sp>
      <p:sp>
        <p:nvSpPr>
          <p:cNvPr id="10" name="TextBox 9">
            <a:extLst>
              <a:ext uri="{FF2B5EF4-FFF2-40B4-BE49-F238E27FC236}">
                <a16:creationId xmlns:a16="http://schemas.microsoft.com/office/drawing/2014/main" id="{085471EA-DF18-C346-9978-0450D93F3FA5}"/>
              </a:ext>
            </a:extLst>
          </p:cNvPr>
          <p:cNvSpPr txBox="1"/>
          <p:nvPr/>
        </p:nvSpPr>
        <p:spPr>
          <a:xfrm>
            <a:off x="1030542" y="5686469"/>
            <a:ext cx="10130911" cy="892552"/>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Increase total aperture size allows for improved discrimination, at the cost of sidelobes depending on array spacing</a:t>
            </a:r>
          </a:p>
        </p:txBody>
      </p:sp>
      <p:pic>
        <p:nvPicPr>
          <p:cNvPr id="6" name="Picture 5">
            <a:extLst>
              <a:ext uri="{FF2B5EF4-FFF2-40B4-BE49-F238E27FC236}">
                <a16:creationId xmlns:a16="http://schemas.microsoft.com/office/drawing/2014/main" id="{3FD1677A-ABF7-944B-9CA3-3F3C13033254}"/>
              </a:ext>
            </a:extLst>
          </p:cNvPr>
          <p:cNvPicPr>
            <a:picLocks noChangeAspect="1"/>
          </p:cNvPicPr>
          <p:nvPr/>
        </p:nvPicPr>
        <p:blipFill>
          <a:blip r:embed="rId3"/>
          <a:stretch>
            <a:fillRect/>
          </a:stretch>
        </p:blipFill>
        <p:spPr>
          <a:xfrm>
            <a:off x="5143926" y="1981062"/>
            <a:ext cx="6393255" cy="2913382"/>
          </a:xfrm>
          <a:prstGeom prst="rect">
            <a:avLst/>
          </a:prstGeom>
        </p:spPr>
      </p:pic>
      <p:sp>
        <p:nvSpPr>
          <p:cNvPr id="9" name="Rectangle 8">
            <a:extLst>
              <a:ext uri="{FF2B5EF4-FFF2-40B4-BE49-F238E27FC236}">
                <a16:creationId xmlns:a16="http://schemas.microsoft.com/office/drawing/2014/main" id="{5F28A9B1-0C14-5A45-9496-B01BBFD8ACBC}"/>
              </a:ext>
            </a:extLst>
          </p:cNvPr>
          <p:cNvSpPr/>
          <p:nvPr/>
        </p:nvSpPr>
        <p:spPr>
          <a:xfrm flipH="1">
            <a:off x="2558465" y="2287745"/>
            <a:ext cx="142441" cy="4219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 name="Rectangle 10">
            <a:extLst>
              <a:ext uri="{FF2B5EF4-FFF2-40B4-BE49-F238E27FC236}">
                <a16:creationId xmlns:a16="http://schemas.microsoft.com/office/drawing/2014/main" id="{5793041E-1590-054A-83CF-C5E493EC597D}"/>
              </a:ext>
            </a:extLst>
          </p:cNvPr>
          <p:cNvSpPr/>
          <p:nvPr/>
        </p:nvSpPr>
        <p:spPr>
          <a:xfrm flipH="1">
            <a:off x="2562808" y="3382893"/>
            <a:ext cx="142441" cy="4219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 </a:t>
            </a:r>
          </a:p>
        </p:txBody>
      </p:sp>
      <p:sp>
        <p:nvSpPr>
          <p:cNvPr id="13" name="Rectangle 12">
            <a:extLst>
              <a:ext uri="{FF2B5EF4-FFF2-40B4-BE49-F238E27FC236}">
                <a16:creationId xmlns:a16="http://schemas.microsoft.com/office/drawing/2014/main" id="{685DB2BB-E8BF-8844-888A-46DCDA4AAA69}"/>
              </a:ext>
            </a:extLst>
          </p:cNvPr>
          <p:cNvSpPr/>
          <p:nvPr/>
        </p:nvSpPr>
        <p:spPr>
          <a:xfrm flipH="1">
            <a:off x="2562806" y="2836250"/>
            <a:ext cx="142441" cy="4219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 </a:t>
            </a:r>
          </a:p>
        </p:txBody>
      </p:sp>
      <p:sp>
        <p:nvSpPr>
          <p:cNvPr id="14" name="Rectangle 13">
            <a:extLst>
              <a:ext uri="{FF2B5EF4-FFF2-40B4-BE49-F238E27FC236}">
                <a16:creationId xmlns:a16="http://schemas.microsoft.com/office/drawing/2014/main" id="{CEC5920A-062D-534A-8AA8-DAC860544FB7}"/>
              </a:ext>
            </a:extLst>
          </p:cNvPr>
          <p:cNvSpPr/>
          <p:nvPr/>
        </p:nvSpPr>
        <p:spPr>
          <a:xfrm flipH="1">
            <a:off x="1955260" y="2287745"/>
            <a:ext cx="142441" cy="4219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7" name="Rectangle 16">
            <a:extLst>
              <a:ext uri="{FF2B5EF4-FFF2-40B4-BE49-F238E27FC236}">
                <a16:creationId xmlns:a16="http://schemas.microsoft.com/office/drawing/2014/main" id="{BA64BD02-B856-5148-AAD8-382AC5739A0B}"/>
              </a:ext>
            </a:extLst>
          </p:cNvPr>
          <p:cNvSpPr/>
          <p:nvPr/>
        </p:nvSpPr>
        <p:spPr>
          <a:xfrm flipH="1">
            <a:off x="1959601" y="2836250"/>
            <a:ext cx="142441" cy="4219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 </a:t>
            </a:r>
          </a:p>
        </p:txBody>
      </p:sp>
      <p:sp>
        <p:nvSpPr>
          <p:cNvPr id="19" name="Rectangle 18">
            <a:extLst>
              <a:ext uri="{FF2B5EF4-FFF2-40B4-BE49-F238E27FC236}">
                <a16:creationId xmlns:a16="http://schemas.microsoft.com/office/drawing/2014/main" id="{4EB8763C-B665-344B-8C15-40E2969328C4}"/>
              </a:ext>
            </a:extLst>
          </p:cNvPr>
          <p:cNvSpPr/>
          <p:nvPr/>
        </p:nvSpPr>
        <p:spPr>
          <a:xfrm flipH="1">
            <a:off x="3161670" y="2284082"/>
            <a:ext cx="142441" cy="4219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0" name="Rectangle 19">
            <a:extLst>
              <a:ext uri="{FF2B5EF4-FFF2-40B4-BE49-F238E27FC236}">
                <a16:creationId xmlns:a16="http://schemas.microsoft.com/office/drawing/2014/main" id="{7909E005-4065-0B4E-AE49-5F13DE0B34B5}"/>
              </a:ext>
            </a:extLst>
          </p:cNvPr>
          <p:cNvSpPr/>
          <p:nvPr/>
        </p:nvSpPr>
        <p:spPr>
          <a:xfrm flipH="1">
            <a:off x="3166013" y="3379230"/>
            <a:ext cx="142441" cy="4219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 </a:t>
            </a:r>
          </a:p>
        </p:txBody>
      </p:sp>
      <p:sp>
        <p:nvSpPr>
          <p:cNvPr id="21" name="Rectangle 20">
            <a:extLst>
              <a:ext uri="{FF2B5EF4-FFF2-40B4-BE49-F238E27FC236}">
                <a16:creationId xmlns:a16="http://schemas.microsoft.com/office/drawing/2014/main" id="{7A34994B-8B9B-764B-B83B-3CB2F47079AA}"/>
              </a:ext>
            </a:extLst>
          </p:cNvPr>
          <p:cNvSpPr/>
          <p:nvPr/>
        </p:nvSpPr>
        <p:spPr>
          <a:xfrm flipH="1">
            <a:off x="3161670" y="3924640"/>
            <a:ext cx="142441" cy="4219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 </a:t>
            </a:r>
          </a:p>
        </p:txBody>
      </p:sp>
      <p:sp>
        <p:nvSpPr>
          <p:cNvPr id="22" name="Rectangle 21">
            <a:extLst>
              <a:ext uri="{FF2B5EF4-FFF2-40B4-BE49-F238E27FC236}">
                <a16:creationId xmlns:a16="http://schemas.microsoft.com/office/drawing/2014/main" id="{1CF801BF-7DD2-9A4C-BE32-DF1C0E6DF25E}"/>
              </a:ext>
            </a:extLst>
          </p:cNvPr>
          <p:cNvSpPr/>
          <p:nvPr/>
        </p:nvSpPr>
        <p:spPr>
          <a:xfrm flipH="1">
            <a:off x="3166011" y="2832587"/>
            <a:ext cx="142441" cy="4219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 </a:t>
            </a:r>
          </a:p>
        </p:txBody>
      </p:sp>
      <p:sp>
        <p:nvSpPr>
          <p:cNvPr id="23" name="Rectangle 22">
            <a:extLst>
              <a:ext uri="{FF2B5EF4-FFF2-40B4-BE49-F238E27FC236}">
                <a16:creationId xmlns:a16="http://schemas.microsoft.com/office/drawing/2014/main" id="{79CCCA21-0A74-6E47-9445-091223299347}"/>
              </a:ext>
            </a:extLst>
          </p:cNvPr>
          <p:cNvSpPr/>
          <p:nvPr/>
        </p:nvSpPr>
        <p:spPr>
          <a:xfrm flipH="1">
            <a:off x="3767245" y="2284082"/>
            <a:ext cx="142441" cy="4219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24" name="Rectangle 23">
            <a:extLst>
              <a:ext uri="{FF2B5EF4-FFF2-40B4-BE49-F238E27FC236}">
                <a16:creationId xmlns:a16="http://schemas.microsoft.com/office/drawing/2014/main" id="{707AD6EF-0CBA-824B-9C28-88F184E8A707}"/>
              </a:ext>
            </a:extLst>
          </p:cNvPr>
          <p:cNvSpPr/>
          <p:nvPr/>
        </p:nvSpPr>
        <p:spPr>
          <a:xfrm flipH="1">
            <a:off x="3771588" y="3379230"/>
            <a:ext cx="142441" cy="4219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 </a:t>
            </a:r>
          </a:p>
        </p:txBody>
      </p:sp>
      <p:sp>
        <p:nvSpPr>
          <p:cNvPr id="25" name="Rectangle 24">
            <a:extLst>
              <a:ext uri="{FF2B5EF4-FFF2-40B4-BE49-F238E27FC236}">
                <a16:creationId xmlns:a16="http://schemas.microsoft.com/office/drawing/2014/main" id="{5A9B5016-C674-564D-B92C-65315113196B}"/>
              </a:ext>
            </a:extLst>
          </p:cNvPr>
          <p:cNvSpPr/>
          <p:nvPr/>
        </p:nvSpPr>
        <p:spPr>
          <a:xfrm flipH="1">
            <a:off x="3767245" y="3925871"/>
            <a:ext cx="142441" cy="421932"/>
          </a:xfrm>
          <a:prstGeom prst="rect">
            <a:avLst/>
          </a:prstGeom>
          <a:solidFill>
            <a:schemeClr val="accent3">
              <a:lumMod val="40000"/>
              <a:lumOff val="6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 </a:t>
            </a:r>
          </a:p>
        </p:txBody>
      </p:sp>
      <p:sp>
        <p:nvSpPr>
          <p:cNvPr id="26" name="Rectangle 25">
            <a:extLst>
              <a:ext uri="{FF2B5EF4-FFF2-40B4-BE49-F238E27FC236}">
                <a16:creationId xmlns:a16="http://schemas.microsoft.com/office/drawing/2014/main" id="{9BCF5565-2572-DD4A-866C-F6E6873B7C00}"/>
              </a:ext>
            </a:extLst>
          </p:cNvPr>
          <p:cNvSpPr/>
          <p:nvPr/>
        </p:nvSpPr>
        <p:spPr>
          <a:xfrm flipH="1">
            <a:off x="3771586" y="2832587"/>
            <a:ext cx="142441" cy="4219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 </a:t>
            </a:r>
          </a:p>
        </p:txBody>
      </p:sp>
      <p:sp>
        <p:nvSpPr>
          <p:cNvPr id="27" name="Rectangle 26">
            <a:extLst>
              <a:ext uri="{FF2B5EF4-FFF2-40B4-BE49-F238E27FC236}">
                <a16:creationId xmlns:a16="http://schemas.microsoft.com/office/drawing/2014/main" id="{DD83A18F-8E5F-9A43-90A5-5172C3C22AAF}"/>
              </a:ext>
            </a:extLst>
          </p:cNvPr>
          <p:cNvSpPr/>
          <p:nvPr/>
        </p:nvSpPr>
        <p:spPr>
          <a:xfrm flipH="1">
            <a:off x="3764875" y="4472512"/>
            <a:ext cx="142441" cy="4219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 </a:t>
            </a:r>
          </a:p>
        </p:txBody>
      </p:sp>
      <p:sp>
        <p:nvSpPr>
          <p:cNvPr id="28" name="TextBox 27">
            <a:extLst>
              <a:ext uri="{FF2B5EF4-FFF2-40B4-BE49-F238E27FC236}">
                <a16:creationId xmlns:a16="http://schemas.microsoft.com/office/drawing/2014/main" id="{15CDCF70-B64F-7E43-A0BA-1C36EB96B6A4}"/>
              </a:ext>
            </a:extLst>
          </p:cNvPr>
          <p:cNvSpPr txBox="1"/>
          <p:nvPr/>
        </p:nvSpPr>
        <p:spPr>
          <a:xfrm>
            <a:off x="1030541" y="1328244"/>
            <a:ext cx="10130911" cy="492443"/>
          </a:xfrm>
          <a:prstGeom prst="rect">
            <a:avLst/>
          </a:prstGeom>
          <a:noFill/>
        </p:spPr>
        <p:txBody>
          <a:bodyPr wrap="square" rtlCol="0">
            <a:spAutoFit/>
          </a:bodyPr>
          <a:lstStyle/>
          <a:p>
            <a:pPr marL="342900" indent="-342900">
              <a:buClr>
                <a:srgbClr val="0000CC"/>
              </a:buClr>
              <a:buFont typeface="Wingdings" panose="05000000000000000000" pitchFamily="2" charset="2"/>
              <a:buChar char="Ø"/>
            </a:pPr>
            <a:r>
              <a:rPr lang="en-US" sz="2600" dirty="0">
                <a:latin typeface="Arial" panose="020B0604020202020204" pitchFamily="34" charset="0"/>
                <a:cs typeface="Arial" panose="020B0604020202020204" pitchFamily="34" charset="0"/>
              </a:rPr>
              <a:t>4 Configurations:</a:t>
            </a:r>
          </a:p>
        </p:txBody>
      </p:sp>
      <p:sp>
        <p:nvSpPr>
          <p:cNvPr id="3" name="文本框 2">
            <a:extLst>
              <a:ext uri="{FF2B5EF4-FFF2-40B4-BE49-F238E27FC236}">
                <a16:creationId xmlns:a16="http://schemas.microsoft.com/office/drawing/2014/main" id="{0845A784-DDE1-41ED-B5ED-33487EC8093F}"/>
              </a:ext>
            </a:extLst>
          </p:cNvPr>
          <p:cNvSpPr txBox="1"/>
          <p:nvPr/>
        </p:nvSpPr>
        <p:spPr>
          <a:xfrm>
            <a:off x="1400828" y="2336682"/>
            <a:ext cx="417102" cy="369332"/>
          </a:xfrm>
          <a:prstGeom prst="rect">
            <a:avLst/>
          </a:prstGeom>
          <a:noFill/>
        </p:spPr>
        <p:txBody>
          <a:bodyPr wrap="none" rtlCol="0">
            <a:spAutoFit/>
          </a:bodyPr>
          <a:lstStyle/>
          <a:p>
            <a:r>
              <a:rPr lang="en-US" dirty="0"/>
              <a:t>TX</a:t>
            </a:r>
          </a:p>
        </p:txBody>
      </p:sp>
      <p:sp>
        <p:nvSpPr>
          <p:cNvPr id="29" name="文本框 28">
            <a:extLst>
              <a:ext uri="{FF2B5EF4-FFF2-40B4-BE49-F238E27FC236}">
                <a16:creationId xmlns:a16="http://schemas.microsoft.com/office/drawing/2014/main" id="{19512F06-F223-45BA-BDDC-BDD2922767DD}"/>
              </a:ext>
            </a:extLst>
          </p:cNvPr>
          <p:cNvSpPr txBox="1"/>
          <p:nvPr/>
        </p:nvSpPr>
        <p:spPr>
          <a:xfrm>
            <a:off x="1400828" y="2858887"/>
            <a:ext cx="429926" cy="369332"/>
          </a:xfrm>
          <a:prstGeom prst="rect">
            <a:avLst/>
          </a:prstGeom>
          <a:noFill/>
        </p:spPr>
        <p:txBody>
          <a:bodyPr wrap="none" rtlCol="0">
            <a:spAutoFit/>
          </a:bodyPr>
          <a:lstStyle/>
          <a:p>
            <a:r>
              <a:rPr lang="en-US" dirty="0"/>
              <a:t>RX</a:t>
            </a:r>
          </a:p>
        </p:txBody>
      </p:sp>
    </p:spTree>
    <p:extLst>
      <p:ext uri="{BB962C8B-B14F-4D97-AF65-F5344CB8AC3E}">
        <p14:creationId xmlns:p14="http://schemas.microsoft.com/office/powerpoint/2010/main" val="2099941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4" descr="https://i2.wp.com/liliputing.com/wp-content/uploads/2016/05/tp-link-talon-ad7200_02.jpg?fit=680%2C434&amp;ssl=1">
            <a:extLst>
              <a:ext uri="{FF2B5EF4-FFF2-40B4-BE49-F238E27FC236}">
                <a16:creationId xmlns:a16="http://schemas.microsoft.com/office/drawing/2014/main" id="{3623E3A8-6EEC-4DFC-AB4B-83D111D31238}"/>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266774" y="3636051"/>
            <a:ext cx="3206489" cy="204649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057044" y="46038"/>
            <a:ext cx="10948143" cy="1143000"/>
          </a:xfrm>
        </p:spPr>
        <p:txBody>
          <a:bodyPr/>
          <a:lstStyle/>
          <a:p>
            <a:r>
              <a:rPr lang="en-US" dirty="0"/>
              <a:t>Millimeter-wave Networking Technologies</a:t>
            </a:r>
          </a:p>
        </p:txBody>
      </p:sp>
      <p:sp>
        <p:nvSpPr>
          <p:cNvPr id="18" name="Slide Number Placeholder 17"/>
          <p:cNvSpPr>
            <a:spLocks noGrp="1"/>
          </p:cNvSpPr>
          <p:nvPr>
            <p:ph type="sldNum" sz="quarter" idx="12"/>
          </p:nvPr>
        </p:nvSpPr>
        <p:spPr/>
        <p:txBody>
          <a:bodyPr/>
          <a:lstStyle/>
          <a:p>
            <a:fld id="{9E617D81-C3C2-4942-A81E-0DE90F43241E}" type="slidenum">
              <a:rPr lang="en-US" smtClean="0"/>
              <a:pPr/>
              <a:t>5</a:t>
            </a:fld>
            <a:endParaRPr lang="en-US" dirty="0"/>
          </a:p>
        </p:txBody>
      </p:sp>
      <p:sp>
        <p:nvSpPr>
          <p:cNvPr id="11" name="Text Box 9"/>
          <p:cNvSpPr txBox="1">
            <a:spLocks noChangeArrowheads="1"/>
          </p:cNvSpPr>
          <p:nvPr/>
        </p:nvSpPr>
        <p:spPr bwMode="auto">
          <a:xfrm>
            <a:off x="781786" y="2625226"/>
            <a:ext cx="4176464" cy="830997"/>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FF0000"/>
                </a:solidFill>
                <a:latin typeface="Arial" pitchFamily="34" charset="0"/>
                <a:cs typeface="Arial" pitchFamily="34" charset="0"/>
              </a:rPr>
              <a:t>TP-Link 802.11ac/ad tri-band access point (AP)</a:t>
            </a:r>
          </a:p>
        </p:txBody>
      </p:sp>
      <p:sp>
        <p:nvSpPr>
          <p:cNvPr id="13" name="Text Box 9">
            <a:extLst>
              <a:ext uri="{FF2B5EF4-FFF2-40B4-BE49-F238E27FC236}">
                <a16:creationId xmlns:a16="http://schemas.microsoft.com/office/drawing/2014/main" id="{73A0E08B-0340-4826-AF10-74D9FCA9AF69}"/>
              </a:ext>
            </a:extLst>
          </p:cNvPr>
          <p:cNvSpPr txBox="1">
            <a:spLocks noChangeArrowheads="1"/>
          </p:cNvSpPr>
          <p:nvPr/>
        </p:nvSpPr>
        <p:spPr bwMode="auto">
          <a:xfrm>
            <a:off x="924832" y="1717615"/>
            <a:ext cx="3849915" cy="830997"/>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Commercialized Device RSSI CSI/CIR based</a:t>
            </a:r>
          </a:p>
        </p:txBody>
      </p:sp>
      <p:sp>
        <p:nvSpPr>
          <p:cNvPr id="16" name="Text Box 9">
            <a:extLst>
              <a:ext uri="{FF2B5EF4-FFF2-40B4-BE49-F238E27FC236}">
                <a16:creationId xmlns:a16="http://schemas.microsoft.com/office/drawing/2014/main" id="{CFFE1317-493F-4987-8E21-A7F4D6FBB4AC}"/>
              </a:ext>
            </a:extLst>
          </p:cNvPr>
          <p:cNvSpPr txBox="1">
            <a:spLocks noChangeArrowheads="1"/>
          </p:cNvSpPr>
          <p:nvPr/>
        </p:nvSpPr>
        <p:spPr bwMode="auto">
          <a:xfrm>
            <a:off x="6748786" y="1717615"/>
            <a:ext cx="3849915" cy="830997"/>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Passive fix direction antenna SDR</a:t>
            </a:r>
          </a:p>
        </p:txBody>
      </p:sp>
      <p:sp>
        <p:nvSpPr>
          <p:cNvPr id="17" name="Text Box 9">
            <a:extLst>
              <a:ext uri="{FF2B5EF4-FFF2-40B4-BE49-F238E27FC236}">
                <a16:creationId xmlns:a16="http://schemas.microsoft.com/office/drawing/2014/main" id="{12515981-751C-4789-BA06-BA2A176DC913}"/>
              </a:ext>
            </a:extLst>
          </p:cNvPr>
          <p:cNvSpPr txBox="1">
            <a:spLocks noChangeArrowheads="1"/>
          </p:cNvSpPr>
          <p:nvPr/>
        </p:nvSpPr>
        <p:spPr bwMode="auto">
          <a:xfrm>
            <a:off x="6318811" y="2625226"/>
            <a:ext cx="5038530" cy="830997"/>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FF0000"/>
                </a:solidFill>
                <a:latin typeface="Arial" pitchFamily="34" charset="0"/>
                <a:cs typeface="Arial" pitchFamily="34" charset="0"/>
              </a:rPr>
              <a:t>Horn antenna or omni-directional antenna with emulation</a:t>
            </a:r>
          </a:p>
        </p:txBody>
      </p:sp>
      <p:pic>
        <p:nvPicPr>
          <p:cNvPr id="4098" name="Picture 2" descr="Close this window">
            <a:extLst>
              <a:ext uri="{FF2B5EF4-FFF2-40B4-BE49-F238E27FC236}">
                <a16:creationId xmlns:a16="http://schemas.microsoft.com/office/drawing/2014/main" id="{D6792BB6-1AA1-41AD-9635-3E6A1A563F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01086" y="3838509"/>
            <a:ext cx="2457450" cy="1641577"/>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D254A723-CE1D-44F2-AE10-B1B8589C7F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38884" y="3962195"/>
            <a:ext cx="2196455" cy="1394204"/>
          </a:xfrm>
          <a:prstGeom prst="rect">
            <a:avLst/>
          </a:prstGeom>
          <a:noFill/>
          <a:extLst>
            <a:ext uri="{909E8E84-426E-40DD-AFC4-6F175D3DCCD1}">
              <a14:hiddenFill xmlns:a14="http://schemas.microsoft.com/office/drawing/2010/main">
                <a:solidFill>
                  <a:srgbClr val="FFFFFF"/>
                </a:solidFill>
              </a14:hiddenFill>
            </a:ext>
          </a:extLst>
        </p:spPr>
      </p:pic>
      <p:sp>
        <p:nvSpPr>
          <p:cNvPr id="20" name="Text Box 9">
            <a:extLst>
              <a:ext uri="{FF2B5EF4-FFF2-40B4-BE49-F238E27FC236}">
                <a16:creationId xmlns:a16="http://schemas.microsoft.com/office/drawing/2014/main" id="{4CC30E71-9DD1-493F-A93C-B0E42B0846FF}"/>
              </a:ext>
            </a:extLst>
          </p:cNvPr>
          <p:cNvSpPr txBox="1">
            <a:spLocks noChangeArrowheads="1"/>
          </p:cNvSpPr>
          <p:nvPr/>
        </p:nvSpPr>
        <p:spPr bwMode="auto">
          <a:xfrm>
            <a:off x="572963" y="5782407"/>
            <a:ext cx="4594110" cy="830997"/>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FF0000"/>
                </a:solidFill>
                <a:latin typeface="Arial" pitchFamily="34" charset="0"/>
                <a:cs typeface="Arial" pitchFamily="34" charset="0"/>
              </a:rPr>
              <a:t>802.11ay standard not finalized, less device available.</a:t>
            </a:r>
          </a:p>
        </p:txBody>
      </p:sp>
      <p:sp>
        <p:nvSpPr>
          <p:cNvPr id="14" name="Text Box 9">
            <a:extLst>
              <a:ext uri="{FF2B5EF4-FFF2-40B4-BE49-F238E27FC236}">
                <a16:creationId xmlns:a16="http://schemas.microsoft.com/office/drawing/2014/main" id="{63E7F9A8-58A0-402B-AE8A-00FAE0A8C3AD}"/>
              </a:ext>
            </a:extLst>
          </p:cNvPr>
          <p:cNvSpPr txBox="1">
            <a:spLocks noChangeArrowheads="1"/>
          </p:cNvSpPr>
          <p:nvPr/>
        </p:nvSpPr>
        <p:spPr bwMode="auto">
          <a:xfrm>
            <a:off x="444675" y="4283742"/>
            <a:ext cx="960313"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latin typeface="Arial" pitchFamily="34" charset="0"/>
                <a:cs typeface="Arial" pitchFamily="34" charset="0"/>
              </a:rPr>
              <a:t>RSSI</a:t>
            </a:r>
          </a:p>
        </p:txBody>
      </p:sp>
    </p:spTree>
    <p:extLst>
      <p:ext uri="{BB962C8B-B14F-4D97-AF65-F5344CB8AC3E}">
        <p14:creationId xmlns:p14="http://schemas.microsoft.com/office/powerpoint/2010/main" val="1562529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ntr" presetSubtype="0" fill="hold" nodeType="withEffect">
                                  <p:stCondLst>
                                    <p:cond delay="0"/>
                                  </p:stCondLst>
                                  <p:childTnLst>
                                    <p:set>
                                      <p:cBhvr>
                                        <p:cTn id="22" dur="1" fill="hold">
                                          <p:stCondLst>
                                            <p:cond delay="0"/>
                                          </p:stCondLst>
                                        </p:cTn>
                                        <p:tgtEl>
                                          <p:spTgt spid="4098"/>
                                        </p:tgtEl>
                                        <p:attrNameLst>
                                          <p:attrName>style.visibility</p:attrName>
                                        </p:attrNameLst>
                                      </p:cBhvr>
                                      <p:to>
                                        <p:strVal val="visible"/>
                                      </p:to>
                                    </p:set>
                                    <p:animEffect transition="in" filter="fade">
                                      <p:cBhvr>
                                        <p:cTn id="23" dur="500"/>
                                        <p:tgtEl>
                                          <p:spTgt spid="4098"/>
                                        </p:tgtEl>
                                      </p:cBhvr>
                                    </p:animEffect>
                                  </p:childTnLst>
                                </p:cTn>
                              </p:par>
                              <p:par>
                                <p:cTn id="24" presetID="10" presetClass="entr" presetSubtype="0" fill="hold" nodeType="withEffect">
                                  <p:stCondLst>
                                    <p:cond delay="0"/>
                                  </p:stCondLst>
                                  <p:childTnLst>
                                    <p:set>
                                      <p:cBhvr>
                                        <p:cTn id="25" dur="1" fill="hold">
                                          <p:stCondLst>
                                            <p:cond delay="0"/>
                                          </p:stCondLst>
                                        </p:cTn>
                                        <p:tgtEl>
                                          <p:spTgt spid="4100"/>
                                        </p:tgtEl>
                                        <p:attrNameLst>
                                          <p:attrName>style.visibility</p:attrName>
                                        </p:attrNameLst>
                                      </p:cBhvr>
                                      <p:to>
                                        <p:strVal val="visible"/>
                                      </p:to>
                                    </p:set>
                                    <p:animEffect transition="in" filter="fade">
                                      <p:cBhvr>
                                        <p:cTn id="26" dur="50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0" grpId="0"/>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C105FA-4B97-4D25-B83C-D34F2CDA20F9}"/>
              </a:ext>
            </a:extLst>
          </p:cNvPr>
          <p:cNvSpPr>
            <a:spLocks noGrp="1"/>
          </p:cNvSpPr>
          <p:nvPr>
            <p:ph type="title"/>
          </p:nvPr>
        </p:nvSpPr>
        <p:spPr/>
        <p:txBody>
          <a:bodyPr/>
          <a:lstStyle/>
          <a:p>
            <a:r>
              <a:rPr lang="en-US" dirty="0"/>
              <a:t>No affordable MIMO SDR</a:t>
            </a:r>
          </a:p>
        </p:txBody>
      </p:sp>
      <p:pic>
        <p:nvPicPr>
          <p:cNvPr id="3" name="图片 2">
            <a:extLst>
              <a:ext uri="{FF2B5EF4-FFF2-40B4-BE49-F238E27FC236}">
                <a16:creationId xmlns:a16="http://schemas.microsoft.com/office/drawing/2014/main" id="{08D6EC43-D880-47EB-9D12-41C986A8409E}"/>
              </a:ext>
            </a:extLst>
          </p:cNvPr>
          <p:cNvPicPr>
            <a:picLocks/>
          </p:cNvPicPr>
          <p:nvPr/>
        </p:nvPicPr>
        <p:blipFill>
          <a:blip r:embed="rId3"/>
          <a:stretch>
            <a:fillRect/>
          </a:stretch>
        </p:blipFill>
        <p:spPr>
          <a:xfrm>
            <a:off x="956765" y="1329681"/>
            <a:ext cx="4310560" cy="2195963"/>
          </a:xfrm>
          <a:prstGeom prst="rect">
            <a:avLst/>
          </a:prstGeom>
        </p:spPr>
      </p:pic>
      <p:pic>
        <p:nvPicPr>
          <p:cNvPr id="4" name="图片 3">
            <a:extLst>
              <a:ext uri="{FF2B5EF4-FFF2-40B4-BE49-F238E27FC236}">
                <a16:creationId xmlns:a16="http://schemas.microsoft.com/office/drawing/2014/main" id="{FC537F03-66D8-4CAD-AE17-03558DFDDC0F}"/>
              </a:ext>
            </a:extLst>
          </p:cNvPr>
          <p:cNvPicPr>
            <a:picLocks/>
          </p:cNvPicPr>
          <p:nvPr/>
        </p:nvPicPr>
        <p:blipFill>
          <a:blip r:embed="rId4">
            <a:extLst>
              <a:ext uri="{28A0092B-C50C-407E-A947-70E740481C1C}">
                <a14:useLocalDpi xmlns:a14="http://schemas.microsoft.com/office/drawing/2010/main" val="0"/>
              </a:ext>
            </a:extLst>
          </a:blip>
          <a:stretch>
            <a:fillRect/>
          </a:stretch>
        </p:blipFill>
        <p:spPr>
          <a:xfrm>
            <a:off x="956765" y="4051682"/>
            <a:ext cx="4310560" cy="2195963"/>
          </a:xfrm>
          <a:prstGeom prst="rect">
            <a:avLst/>
          </a:prstGeom>
        </p:spPr>
      </p:pic>
      <p:sp>
        <p:nvSpPr>
          <p:cNvPr id="5" name="矩形 4">
            <a:extLst>
              <a:ext uri="{FF2B5EF4-FFF2-40B4-BE49-F238E27FC236}">
                <a16:creationId xmlns:a16="http://schemas.microsoft.com/office/drawing/2014/main" id="{162FA063-13A4-452D-8D51-D9E86A6F40A5}"/>
              </a:ext>
            </a:extLst>
          </p:cNvPr>
          <p:cNvSpPr/>
          <p:nvPr/>
        </p:nvSpPr>
        <p:spPr>
          <a:xfrm>
            <a:off x="7793619" y="2242998"/>
            <a:ext cx="2241511" cy="369332"/>
          </a:xfrm>
          <a:prstGeom prst="rect">
            <a:avLst/>
          </a:prstGeom>
        </p:spPr>
        <p:txBody>
          <a:bodyPr wrap="none">
            <a:spAutoFit/>
          </a:bodyPr>
          <a:lstStyle/>
          <a:p>
            <a:r>
              <a:rPr lang="en-US" dirty="0" err="1"/>
              <a:t>VubIQ</a:t>
            </a:r>
            <a:r>
              <a:rPr lang="en-US" dirty="0"/>
              <a:t> based Platform</a:t>
            </a:r>
          </a:p>
        </p:txBody>
      </p:sp>
      <p:pic>
        <p:nvPicPr>
          <p:cNvPr id="9" name="图片 8">
            <a:extLst>
              <a:ext uri="{FF2B5EF4-FFF2-40B4-BE49-F238E27FC236}">
                <a16:creationId xmlns:a16="http://schemas.microsoft.com/office/drawing/2014/main" id="{1CDACDCA-F9FC-46FA-BF2F-709412BD26EA}"/>
              </a:ext>
            </a:extLst>
          </p:cNvPr>
          <p:cNvPicPr>
            <a:picLocks noChangeAspect="1"/>
          </p:cNvPicPr>
          <p:nvPr/>
        </p:nvPicPr>
        <p:blipFill>
          <a:blip r:embed="rId5"/>
          <a:stretch>
            <a:fillRect/>
          </a:stretch>
        </p:blipFill>
        <p:spPr>
          <a:xfrm>
            <a:off x="6435732" y="1183504"/>
            <a:ext cx="4669817" cy="2367159"/>
          </a:xfrm>
          <a:prstGeom prst="rect">
            <a:avLst/>
          </a:prstGeom>
        </p:spPr>
      </p:pic>
      <p:pic>
        <p:nvPicPr>
          <p:cNvPr id="10" name="Picture 2">
            <a:extLst>
              <a:ext uri="{FF2B5EF4-FFF2-40B4-BE49-F238E27FC236}">
                <a16:creationId xmlns:a16="http://schemas.microsoft.com/office/drawing/2014/main" id="{A84456AB-C478-4B37-B21D-80D9A2BB74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06047" y="4051681"/>
            <a:ext cx="4929188" cy="2195963"/>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框 10">
            <a:extLst>
              <a:ext uri="{FF2B5EF4-FFF2-40B4-BE49-F238E27FC236}">
                <a16:creationId xmlns:a16="http://schemas.microsoft.com/office/drawing/2014/main" id="{6B46E129-D91C-4BFD-9A86-49A047FA9F82}"/>
              </a:ext>
            </a:extLst>
          </p:cNvPr>
          <p:cNvSpPr txBox="1"/>
          <p:nvPr/>
        </p:nvSpPr>
        <p:spPr>
          <a:xfrm>
            <a:off x="1263430" y="3581193"/>
            <a:ext cx="3697231" cy="369332"/>
          </a:xfrm>
          <a:prstGeom prst="rect">
            <a:avLst/>
          </a:prstGeom>
          <a:noFill/>
        </p:spPr>
        <p:txBody>
          <a:bodyPr wrap="none" rtlCol="0">
            <a:spAutoFit/>
          </a:bodyPr>
          <a:lstStyle/>
          <a:p>
            <a:pPr algn="ctr"/>
            <a:r>
              <a:rPr lang="en-US" b="1" dirty="0" err="1"/>
              <a:t>OpenMili</a:t>
            </a:r>
            <a:r>
              <a:rPr lang="en-US" dirty="0"/>
              <a:t> Zhang et.al </a:t>
            </a:r>
            <a:r>
              <a:rPr lang="en-US" i="1" dirty="0" err="1"/>
              <a:t>MobiCom</a:t>
            </a:r>
            <a:r>
              <a:rPr lang="en-US" dirty="0"/>
              <a:t> 2016 </a:t>
            </a:r>
          </a:p>
        </p:txBody>
      </p:sp>
      <p:sp>
        <p:nvSpPr>
          <p:cNvPr id="12" name="文本框 11">
            <a:extLst>
              <a:ext uri="{FF2B5EF4-FFF2-40B4-BE49-F238E27FC236}">
                <a16:creationId xmlns:a16="http://schemas.microsoft.com/office/drawing/2014/main" id="{C98C37B1-2EA2-4860-80C0-280FC6B5322F}"/>
              </a:ext>
            </a:extLst>
          </p:cNvPr>
          <p:cNvSpPr txBox="1"/>
          <p:nvPr/>
        </p:nvSpPr>
        <p:spPr>
          <a:xfrm>
            <a:off x="7055144" y="3581193"/>
            <a:ext cx="3431004" cy="369332"/>
          </a:xfrm>
          <a:prstGeom prst="rect">
            <a:avLst/>
          </a:prstGeom>
          <a:noFill/>
        </p:spPr>
        <p:txBody>
          <a:bodyPr wrap="none" rtlCol="0">
            <a:spAutoFit/>
          </a:bodyPr>
          <a:lstStyle/>
          <a:p>
            <a:pPr algn="ctr"/>
            <a:r>
              <a:rPr lang="en-US" b="1" dirty="0"/>
              <a:t>mm-FLEX</a:t>
            </a:r>
            <a:r>
              <a:rPr lang="en-US" dirty="0"/>
              <a:t> Jesus et.al </a:t>
            </a:r>
            <a:r>
              <a:rPr lang="en-US" i="1" dirty="0" err="1"/>
              <a:t>MobiSys</a:t>
            </a:r>
            <a:r>
              <a:rPr lang="en-US" dirty="0"/>
              <a:t> 2020</a:t>
            </a:r>
          </a:p>
        </p:txBody>
      </p:sp>
      <p:sp>
        <p:nvSpPr>
          <p:cNvPr id="13" name="文本框 12">
            <a:extLst>
              <a:ext uri="{FF2B5EF4-FFF2-40B4-BE49-F238E27FC236}">
                <a16:creationId xmlns:a16="http://schemas.microsoft.com/office/drawing/2014/main" id="{9D92EADA-E090-4F60-B3D6-AF6AD1F56A34}"/>
              </a:ext>
            </a:extLst>
          </p:cNvPr>
          <p:cNvSpPr txBox="1"/>
          <p:nvPr/>
        </p:nvSpPr>
        <p:spPr>
          <a:xfrm>
            <a:off x="1425882" y="6348802"/>
            <a:ext cx="3372334" cy="369332"/>
          </a:xfrm>
          <a:prstGeom prst="rect">
            <a:avLst/>
          </a:prstGeom>
          <a:noFill/>
        </p:spPr>
        <p:txBody>
          <a:bodyPr wrap="none" rtlCol="0">
            <a:spAutoFit/>
          </a:bodyPr>
          <a:lstStyle/>
          <a:p>
            <a:pPr algn="ctr"/>
            <a:r>
              <a:rPr lang="en-US" b="1" dirty="0"/>
              <a:t>X60</a:t>
            </a:r>
            <a:r>
              <a:rPr lang="en-US" dirty="0"/>
              <a:t> </a:t>
            </a:r>
            <a:r>
              <a:rPr lang="en-US" dirty="0" err="1"/>
              <a:t>Swetank</a:t>
            </a:r>
            <a:r>
              <a:rPr lang="en-US" dirty="0"/>
              <a:t> et.al </a:t>
            </a:r>
            <a:r>
              <a:rPr lang="en-US" i="1" dirty="0" err="1"/>
              <a:t>WiNTECH</a:t>
            </a:r>
            <a:r>
              <a:rPr lang="en-US" dirty="0"/>
              <a:t> 2017 </a:t>
            </a:r>
          </a:p>
        </p:txBody>
      </p:sp>
      <p:sp>
        <p:nvSpPr>
          <p:cNvPr id="14" name="文本框 13">
            <a:extLst>
              <a:ext uri="{FF2B5EF4-FFF2-40B4-BE49-F238E27FC236}">
                <a16:creationId xmlns:a16="http://schemas.microsoft.com/office/drawing/2014/main" id="{8077535E-0132-4B00-9E09-939CAA0E2D8C}"/>
              </a:ext>
            </a:extLst>
          </p:cNvPr>
          <p:cNvSpPr txBox="1"/>
          <p:nvPr/>
        </p:nvSpPr>
        <p:spPr>
          <a:xfrm>
            <a:off x="7711856" y="6348802"/>
            <a:ext cx="2117566" cy="369332"/>
          </a:xfrm>
          <a:prstGeom prst="rect">
            <a:avLst/>
          </a:prstGeom>
          <a:noFill/>
        </p:spPr>
        <p:txBody>
          <a:bodyPr wrap="none" rtlCol="0">
            <a:spAutoFit/>
          </a:bodyPr>
          <a:lstStyle/>
          <a:p>
            <a:pPr algn="ctr"/>
            <a:r>
              <a:rPr lang="en-US" dirty="0"/>
              <a:t>NI </a:t>
            </a:r>
            <a:r>
              <a:rPr lang="en-US" dirty="0" err="1"/>
              <a:t>mmWave</a:t>
            </a:r>
            <a:r>
              <a:rPr lang="en-US" dirty="0"/>
              <a:t> Testbed</a:t>
            </a:r>
          </a:p>
        </p:txBody>
      </p:sp>
      <p:sp>
        <p:nvSpPr>
          <p:cNvPr id="15" name="Slide Number Placeholder 17">
            <a:extLst>
              <a:ext uri="{FF2B5EF4-FFF2-40B4-BE49-F238E27FC236}">
                <a16:creationId xmlns:a16="http://schemas.microsoft.com/office/drawing/2014/main" id="{281A3675-3B39-4EBA-81C0-DB25D9DD5CCA}"/>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6</a:t>
            </a:fld>
            <a:endParaRPr lang="en-US" dirty="0"/>
          </a:p>
        </p:txBody>
      </p:sp>
    </p:spTree>
    <p:extLst>
      <p:ext uri="{BB962C8B-B14F-4D97-AF65-F5344CB8AC3E}">
        <p14:creationId xmlns:p14="http://schemas.microsoft.com/office/powerpoint/2010/main" val="1670522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 grpId="0"/>
      <p:bldP spid="13"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a:extLst>
              <a:ext uri="{FF2B5EF4-FFF2-40B4-BE49-F238E27FC236}">
                <a16:creationId xmlns:a16="http://schemas.microsoft.com/office/drawing/2014/main" id="{3635D111-8FDD-425B-B7FA-308219D990D7}"/>
              </a:ext>
            </a:extLst>
          </p:cNvPr>
          <p:cNvSpPr txBox="1">
            <a:spLocks noChangeArrowheads="1"/>
          </p:cNvSpPr>
          <p:nvPr/>
        </p:nvSpPr>
        <p:spPr bwMode="auto">
          <a:xfrm>
            <a:off x="1447800" y="2644170"/>
            <a:ext cx="9144000" cy="1569660"/>
          </a:xfrm>
          <a:prstGeom prst="rect">
            <a:avLst/>
          </a:prstGeom>
          <a:noFill/>
          <a:ln w="9525">
            <a:noFill/>
            <a:miter lim="800000"/>
            <a:headEnd/>
            <a:tailEnd/>
          </a:ln>
          <a:effectLst/>
        </p:spPr>
        <p:txBody>
          <a:bodyPr wrap="square">
            <a:spAutoFit/>
          </a:bodyPr>
          <a:lstStyle/>
          <a:p>
            <a:pPr algn="ctr">
              <a:spcBef>
                <a:spcPct val="50000"/>
              </a:spcBef>
              <a:defRPr/>
            </a:pPr>
            <a:r>
              <a:rPr lang="en-US" altLang="zh-CN" sz="4800" dirty="0">
                <a:solidFill>
                  <a:srgbClr val="0000CC"/>
                </a:solidFill>
                <a:effectLst>
                  <a:outerShdw blurRad="38100" dist="38100" dir="2700000" algn="tl">
                    <a:srgbClr val="C0C0C0"/>
                  </a:outerShdw>
                </a:effectLst>
                <a:latin typeface="Comic Sans MS" panose="030F0702030302020204" pitchFamily="66" charset="0"/>
                <a:cs typeface="Arial" pitchFamily="34" charset="0"/>
              </a:rPr>
              <a:t>Turning commodity multi-chain 802.11ad radio to SDR</a:t>
            </a:r>
          </a:p>
        </p:txBody>
      </p:sp>
      <p:sp>
        <p:nvSpPr>
          <p:cNvPr id="5" name="Slide Number Placeholder 17">
            <a:extLst>
              <a:ext uri="{FF2B5EF4-FFF2-40B4-BE49-F238E27FC236}">
                <a16:creationId xmlns:a16="http://schemas.microsoft.com/office/drawing/2014/main" id="{2468C4AD-8467-481D-AF12-A51A642B3BD2}"/>
              </a:ext>
            </a:extLst>
          </p:cNvPr>
          <p:cNvSpPr>
            <a:spLocks noGrp="1"/>
          </p:cNvSpPr>
          <p:nvPr>
            <p:ph type="sldNum" sz="quarter" idx="12"/>
          </p:nvPr>
        </p:nvSpPr>
        <p:spPr>
          <a:xfrm>
            <a:off x="11568608" y="6416675"/>
            <a:ext cx="547192" cy="324693"/>
          </a:xfrm>
        </p:spPr>
        <p:txBody>
          <a:bodyPr vert="horz" lIns="91440" tIns="45720" rIns="91440" bIns="45720" rtlCol="0" anchor="ctr"/>
          <a:lstStyle/>
          <a:p>
            <a:fld id="{9E617D81-C3C2-4942-A81E-0DE90F43241E}" type="slidenum">
              <a:rPr lang="en-US" sz="1600">
                <a:latin typeface="Times New Roman" panose="02020603050405020304" pitchFamily="18" charset="0"/>
                <a:cs typeface="Times New Roman" panose="02020603050405020304" pitchFamily="18" charset="0"/>
              </a:rPr>
              <a:pPr/>
              <a:t>7</a:t>
            </a:fld>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1811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96116D-282D-4D8D-A349-A08402EC2695}"/>
              </a:ext>
            </a:extLst>
          </p:cNvPr>
          <p:cNvSpPr>
            <a:spLocks noGrp="1"/>
          </p:cNvSpPr>
          <p:nvPr>
            <p:ph type="title"/>
          </p:nvPr>
        </p:nvSpPr>
        <p:spPr/>
        <p:txBody>
          <a:bodyPr/>
          <a:lstStyle/>
          <a:p>
            <a:r>
              <a:rPr lang="en-US" dirty="0"/>
              <a:t>Microwave vs Millimeter-wave</a:t>
            </a:r>
          </a:p>
        </p:txBody>
      </p:sp>
      <p:sp>
        <p:nvSpPr>
          <p:cNvPr id="3" name="Slide Number Placeholder 17">
            <a:extLst>
              <a:ext uri="{FF2B5EF4-FFF2-40B4-BE49-F238E27FC236}">
                <a16:creationId xmlns:a16="http://schemas.microsoft.com/office/drawing/2014/main" id="{B843C4D6-A8B4-4069-A95D-B9F910F2B314}"/>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8</a:t>
            </a:fld>
            <a:endParaRPr lang="en-US" dirty="0"/>
          </a:p>
        </p:txBody>
      </p:sp>
      <p:pic>
        <p:nvPicPr>
          <p:cNvPr id="4" name="Picture 2" descr="https://i2.wp.com/vrworld.com/wp-content/uploads/2014/10/DSC_1255.jpg?resize=980%2C556">
            <a:extLst>
              <a:ext uri="{FF2B5EF4-FFF2-40B4-BE49-F238E27FC236}">
                <a16:creationId xmlns:a16="http://schemas.microsoft.com/office/drawing/2014/main" id="{3BE5AA77-7828-4B7D-ADC1-911ECF6C67E9}"/>
              </a:ext>
            </a:extLst>
          </p:cNvPr>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flipH="1">
            <a:off x="7258792" y="1726279"/>
            <a:ext cx="3914033" cy="187258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Qualcomm is already announcing next year's 5G chips: Meet the ...">
            <a:extLst>
              <a:ext uri="{FF2B5EF4-FFF2-40B4-BE49-F238E27FC236}">
                <a16:creationId xmlns:a16="http://schemas.microsoft.com/office/drawing/2014/main" id="{1B3500CD-F6E1-445C-8CD6-3BD748F168C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58792" y="4234941"/>
            <a:ext cx="3914033" cy="1950901"/>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Dual band 2.4Gbps 802.11ax Wi Fi 6 Desktop Kit AX200 Bluetooth 5.0 ...">
            <a:extLst>
              <a:ext uri="{FF2B5EF4-FFF2-40B4-BE49-F238E27FC236}">
                <a16:creationId xmlns:a16="http://schemas.microsoft.com/office/drawing/2014/main" id="{DEA1F243-FF5F-41B9-A1CD-7D139F016C4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2106"/>
          <a:stretch/>
        </p:blipFill>
        <p:spPr bwMode="auto">
          <a:xfrm>
            <a:off x="428625" y="1510654"/>
            <a:ext cx="5319149" cy="4675188"/>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圆角 6">
            <a:extLst>
              <a:ext uri="{FF2B5EF4-FFF2-40B4-BE49-F238E27FC236}">
                <a16:creationId xmlns:a16="http://schemas.microsoft.com/office/drawing/2014/main" id="{D5A096C4-3B9D-46EE-92A4-D63FE9EA26B1}"/>
              </a:ext>
            </a:extLst>
          </p:cNvPr>
          <p:cNvSpPr/>
          <p:nvPr/>
        </p:nvSpPr>
        <p:spPr>
          <a:xfrm>
            <a:off x="2981325" y="5568303"/>
            <a:ext cx="914400" cy="768351"/>
          </a:xfrm>
          <a:prstGeom prst="round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Box 9">
            <a:extLst>
              <a:ext uri="{FF2B5EF4-FFF2-40B4-BE49-F238E27FC236}">
                <a16:creationId xmlns:a16="http://schemas.microsoft.com/office/drawing/2014/main" id="{4DBDDA57-1945-455F-9463-50A4E612B900}"/>
              </a:ext>
            </a:extLst>
          </p:cNvPr>
          <p:cNvSpPr txBox="1">
            <a:spLocks noChangeArrowheads="1"/>
          </p:cNvSpPr>
          <p:nvPr/>
        </p:nvSpPr>
        <p:spPr bwMode="auto">
          <a:xfrm>
            <a:off x="297309" y="3017251"/>
            <a:ext cx="2083941" cy="830997"/>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Passive</a:t>
            </a:r>
            <a:r>
              <a:rPr lang="en-US" altLang="zh-CN" sz="2400" dirty="0">
                <a:solidFill>
                  <a:srgbClr val="FF0000"/>
                </a:solidFill>
                <a:latin typeface="Arial" pitchFamily="34" charset="0"/>
                <a:cs typeface="Arial" pitchFamily="34" charset="0"/>
              </a:rPr>
              <a:t> </a:t>
            </a:r>
            <a:r>
              <a:rPr lang="en-US" altLang="zh-CN" sz="2400" dirty="0">
                <a:solidFill>
                  <a:srgbClr val="0000CC"/>
                </a:solidFill>
                <a:latin typeface="Arial" panose="020B0604020202020204" pitchFamily="34" charset="0"/>
                <a:ea typeface="+mj-ea"/>
                <a:cs typeface="Arial" panose="020B0604020202020204" pitchFamily="34" charset="0"/>
              </a:rPr>
              <a:t>antenna</a:t>
            </a:r>
          </a:p>
        </p:txBody>
      </p:sp>
      <p:sp>
        <p:nvSpPr>
          <p:cNvPr id="12" name="Text Box 9">
            <a:extLst>
              <a:ext uri="{FF2B5EF4-FFF2-40B4-BE49-F238E27FC236}">
                <a16:creationId xmlns:a16="http://schemas.microsoft.com/office/drawing/2014/main" id="{7E17933F-B15F-431B-A061-F2F5569C91F3}"/>
              </a:ext>
            </a:extLst>
          </p:cNvPr>
          <p:cNvSpPr txBox="1">
            <a:spLocks noChangeArrowheads="1"/>
          </p:cNvSpPr>
          <p:nvPr/>
        </p:nvSpPr>
        <p:spPr bwMode="auto">
          <a:xfrm>
            <a:off x="3571875" y="4154920"/>
            <a:ext cx="2083941"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Routing RF</a:t>
            </a:r>
          </a:p>
        </p:txBody>
      </p:sp>
      <p:sp>
        <p:nvSpPr>
          <p:cNvPr id="13" name="Text Box 9">
            <a:extLst>
              <a:ext uri="{FF2B5EF4-FFF2-40B4-BE49-F238E27FC236}">
                <a16:creationId xmlns:a16="http://schemas.microsoft.com/office/drawing/2014/main" id="{E7DF30BA-9D7F-45DA-9542-2B1FAEF7F8C7}"/>
              </a:ext>
            </a:extLst>
          </p:cNvPr>
          <p:cNvSpPr txBox="1">
            <a:spLocks noChangeArrowheads="1"/>
          </p:cNvSpPr>
          <p:nvPr/>
        </p:nvSpPr>
        <p:spPr bwMode="auto">
          <a:xfrm>
            <a:off x="2066924" y="5724177"/>
            <a:ext cx="914401"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NIC</a:t>
            </a:r>
          </a:p>
        </p:txBody>
      </p:sp>
      <p:sp>
        <p:nvSpPr>
          <p:cNvPr id="14" name="Text Box 9">
            <a:extLst>
              <a:ext uri="{FF2B5EF4-FFF2-40B4-BE49-F238E27FC236}">
                <a16:creationId xmlns:a16="http://schemas.microsoft.com/office/drawing/2014/main" id="{DDDDB78D-042A-4657-8767-0847A33C04E0}"/>
              </a:ext>
            </a:extLst>
          </p:cNvPr>
          <p:cNvSpPr txBox="1">
            <a:spLocks noChangeArrowheads="1"/>
          </p:cNvSpPr>
          <p:nvPr/>
        </p:nvSpPr>
        <p:spPr bwMode="auto">
          <a:xfrm>
            <a:off x="10448924" y="3686070"/>
            <a:ext cx="914401"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NIC</a:t>
            </a:r>
          </a:p>
        </p:txBody>
      </p:sp>
      <p:sp>
        <p:nvSpPr>
          <p:cNvPr id="15" name="Text Box 9">
            <a:extLst>
              <a:ext uri="{FF2B5EF4-FFF2-40B4-BE49-F238E27FC236}">
                <a16:creationId xmlns:a16="http://schemas.microsoft.com/office/drawing/2014/main" id="{C96242DB-707B-4EB6-9E48-A51E7F714B88}"/>
              </a:ext>
            </a:extLst>
          </p:cNvPr>
          <p:cNvSpPr txBox="1">
            <a:spLocks noChangeArrowheads="1"/>
          </p:cNvSpPr>
          <p:nvPr/>
        </p:nvSpPr>
        <p:spPr bwMode="auto">
          <a:xfrm>
            <a:off x="6943724" y="3686070"/>
            <a:ext cx="2028826"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Active array</a:t>
            </a:r>
          </a:p>
        </p:txBody>
      </p:sp>
      <p:sp>
        <p:nvSpPr>
          <p:cNvPr id="17" name="Text Box 9">
            <a:extLst>
              <a:ext uri="{FF2B5EF4-FFF2-40B4-BE49-F238E27FC236}">
                <a16:creationId xmlns:a16="http://schemas.microsoft.com/office/drawing/2014/main" id="{A8FEAD66-B09D-4DF6-AF9B-8A94ABBDAA7B}"/>
              </a:ext>
            </a:extLst>
          </p:cNvPr>
          <p:cNvSpPr txBox="1">
            <a:spLocks noChangeArrowheads="1"/>
          </p:cNvSpPr>
          <p:nvPr/>
        </p:nvSpPr>
        <p:spPr bwMode="auto">
          <a:xfrm>
            <a:off x="3892268" y="3076048"/>
            <a:ext cx="2819181" cy="830997"/>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FF0000"/>
                </a:solidFill>
                <a:latin typeface="Arial" pitchFamily="34" charset="0"/>
                <a:cs typeface="Arial" pitchFamily="34" charset="0"/>
              </a:rPr>
              <a:t>Large loss for </a:t>
            </a:r>
            <a:r>
              <a:rPr lang="en-US" altLang="zh-CN" sz="2400" dirty="0" err="1">
                <a:solidFill>
                  <a:srgbClr val="FF0000"/>
                </a:solidFill>
                <a:latin typeface="Arial" pitchFamily="34" charset="0"/>
                <a:cs typeface="Arial" pitchFamily="34" charset="0"/>
              </a:rPr>
              <a:t>mmWave</a:t>
            </a:r>
            <a:r>
              <a:rPr lang="en-US" altLang="zh-CN" sz="2400" dirty="0">
                <a:solidFill>
                  <a:srgbClr val="FF0000"/>
                </a:solidFill>
                <a:latin typeface="Arial" pitchFamily="34" charset="0"/>
                <a:cs typeface="Arial" pitchFamily="34" charset="0"/>
              </a:rPr>
              <a:t> signal</a:t>
            </a:r>
          </a:p>
        </p:txBody>
      </p:sp>
      <p:sp>
        <p:nvSpPr>
          <p:cNvPr id="19" name="Text Box 9">
            <a:extLst>
              <a:ext uri="{FF2B5EF4-FFF2-40B4-BE49-F238E27FC236}">
                <a16:creationId xmlns:a16="http://schemas.microsoft.com/office/drawing/2014/main" id="{E77158EE-665B-42F1-A80E-C404EB96158D}"/>
              </a:ext>
            </a:extLst>
          </p:cNvPr>
          <p:cNvSpPr txBox="1">
            <a:spLocks noChangeArrowheads="1"/>
          </p:cNvSpPr>
          <p:nvPr/>
        </p:nvSpPr>
        <p:spPr bwMode="auto">
          <a:xfrm>
            <a:off x="8301147" y="3691453"/>
            <a:ext cx="2819181"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FF0000"/>
                </a:solidFill>
                <a:latin typeface="Arial" pitchFamily="34" charset="0"/>
                <a:cs typeface="Arial" pitchFamily="34" charset="0"/>
              </a:rPr>
              <a:t>Routing IF</a:t>
            </a:r>
          </a:p>
        </p:txBody>
      </p:sp>
      <p:sp>
        <p:nvSpPr>
          <p:cNvPr id="20" name="Text Box 9">
            <a:extLst>
              <a:ext uri="{FF2B5EF4-FFF2-40B4-BE49-F238E27FC236}">
                <a16:creationId xmlns:a16="http://schemas.microsoft.com/office/drawing/2014/main" id="{EE848B23-D7B6-4EAE-9E2E-1DC877E21FB8}"/>
              </a:ext>
            </a:extLst>
          </p:cNvPr>
          <p:cNvSpPr txBox="1">
            <a:spLocks noChangeArrowheads="1"/>
          </p:cNvSpPr>
          <p:nvPr/>
        </p:nvSpPr>
        <p:spPr bwMode="auto">
          <a:xfrm>
            <a:off x="9401174" y="1259231"/>
            <a:ext cx="1876426"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802.11ad</a:t>
            </a:r>
          </a:p>
        </p:txBody>
      </p:sp>
      <p:sp>
        <p:nvSpPr>
          <p:cNvPr id="21" name="Text Box 9">
            <a:extLst>
              <a:ext uri="{FF2B5EF4-FFF2-40B4-BE49-F238E27FC236}">
                <a16:creationId xmlns:a16="http://schemas.microsoft.com/office/drawing/2014/main" id="{20B4BC69-FF67-4653-BF50-A5EBF5DCC5B5}"/>
              </a:ext>
            </a:extLst>
          </p:cNvPr>
          <p:cNvSpPr txBox="1">
            <a:spLocks noChangeArrowheads="1"/>
          </p:cNvSpPr>
          <p:nvPr/>
        </p:nvSpPr>
        <p:spPr bwMode="auto">
          <a:xfrm>
            <a:off x="9401174" y="6196663"/>
            <a:ext cx="1876426" cy="461665"/>
          </a:xfrm>
          <a:prstGeom prst="rect">
            <a:avLst/>
          </a:prstGeom>
          <a:noFill/>
          <a:ln w="9525">
            <a:noFill/>
            <a:miter lim="800000"/>
            <a:headEnd/>
            <a:tailEnd/>
          </a:ln>
          <a:effectLst/>
        </p:spPr>
        <p:txBody>
          <a:bodyPr wrap="square">
            <a:spAutoFit/>
          </a:bodyPr>
          <a:lstStyle/>
          <a:p>
            <a:pPr algn="ctr">
              <a:spcBef>
                <a:spcPct val="50000"/>
              </a:spcBef>
              <a:buClr>
                <a:srgbClr val="0000CC"/>
              </a:buClr>
              <a:buSzPct val="130000"/>
              <a:defRPr/>
            </a:pPr>
            <a:r>
              <a:rPr lang="en-US" altLang="zh-CN" sz="2400" dirty="0">
                <a:solidFill>
                  <a:srgbClr val="0000CC"/>
                </a:solidFill>
                <a:latin typeface="Arial" panose="020B0604020202020204" pitchFamily="34" charset="0"/>
                <a:ea typeface="+mj-ea"/>
                <a:cs typeface="Arial" panose="020B0604020202020204" pitchFamily="34" charset="0"/>
              </a:rPr>
              <a:t>5G NR</a:t>
            </a:r>
          </a:p>
        </p:txBody>
      </p:sp>
    </p:spTree>
    <p:extLst>
      <p:ext uri="{BB962C8B-B14F-4D97-AF65-F5344CB8AC3E}">
        <p14:creationId xmlns:p14="http://schemas.microsoft.com/office/powerpoint/2010/main" val="1824488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7" grpId="0"/>
      <p:bldP spid="19" grpId="0"/>
      <p:bldP spid="20"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C2FA357-2DDD-4C2A-8D36-6BBD8E2FBF8E}"/>
              </a:ext>
            </a:extLst>
          </p:cNvPr>
          <p:cNvSpPr>
            <a:spLocks noGrp="1"/>
          </p:cNvSpPr>
          <p:nvPr>
            <p:ph type="title"/>
          </p:nvPr>
        </p:nvSpPr>
        <p:spPr/>
        <p:txBody>
          <a:bodyPr/>
          <a:lstStyle/>
          <a:p>
            <a:r>
              <a:rPr lang="en-US" dirty="0"/>
              <a:t>Measurement setup</a:t>
            </a:r>
          </a:p>
        </p:txBody>
      </p:sp>
      <p:pic>
        <p:nvPicPr>
          <p:cNvPr id="4" name="图片 3">
            <a:extLst>
              <a:ext uri="{FF2B5EF4-FFF2-40B4-BE49-F238E27FC236}">
                <a16:creationId xmlns:a16="http://schemas.microsoft.com/office/drawing/2014/main" id="{86EDF84B-450F-4D70-BBBE-FD2BD0AF3AD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375773"/>
            <a:ext cx="12192000" cy="5287559"/>
          </a:xfrm>
          <a:prstGeom prst="rect">
            <a:avLst/>
          </a:prstGeom>
        </p:spPr>
      </p:pic>
      <p:pic>
        <p:nvPicPr>
          <p:cNvPr id="5" name="图片 4">
            <a:extLst>
              <a:ext uri="{FF2B5EF4-FFF2-40B4-BE49-F238E27FC236}">
                <a16:creationId xmlns:a16="http://schemas.microsoft.com/office/drawing/2014/main" id="{1A98484D-9295-4DB2-BDBF-26F15EF6612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71066" y="2120584"/>
            <a:ext cx="4438885" cy="2456042"/>
          </a:xfrm>
          <a:prstGeom prst="roundRect">
            <a:avLst>
              <a:gd name="adj" fmla="val 8594"/>
            </a:avLst>
          </a:prstGeom>
          <a:solidFill>
            <a:srgbClr val="FFFFFF">
              <a:shade val="85000"/>
            </a:srgbClr>
          </a:solidFill>
          <a:ln w="76200">
            <a:solidFill>
              <a:srgbClr val="00B0F0"/>
            </a:solidFill>
          </a:ln>
          <a:effectLst/>
        </p:spPr>
      </p:pic>
      <p:sp>
        <p:nvSpPr>
          <p:cNvPr id="6" name="文本框 5">
            <a:extLst>
              <a:ext uri="{FF2B5EF4-FFF2-40B4-BE49-F238E27FC236}">
                <a16:creationId xmlns:a16="http://schemas.microsoft.com/office/drawing/2014/main" id="{0FE4A743-425D-4A1E-B606-AD7513B05F82}"/>
              </a:ext>
            </a:extLst>
          </p:cNvPr>
          <p:cNvSpPr txBox="1"/>
          <p:nvPr/>
        </p:nvSpPr>
        <p:spPr>
          <a:xfrm>
            <a:off x="3903230" y="2264253"/>
            <a:ext cx="3561231" cy="553998"/>
          </a:xfrm>
          <a:prstGeom prst="rect">
            <a:avLst/>
          </a:prstGeom>
          <a:noFill/>
        </p:spPr>
        <p:txBody>
          <a:bodyPr wrap="none" rtlCol="0">
            <a:spAutoFit/>
          </a:bodyPr>
          <a:lstStyle/>
          <a:p>
            <a:r>
              <a:rPr lang="en-US" sz="3000" b="1" dirty="0"/>
              <a:t>To spectrum analyzer</a:t>
            </a:r>
          </a:p>
        </p:txBody>
      </p:sp>
      <p:sp>
        <p:nvSpPr>
          <p:cNvPr id="7" name="文本框 6">
            <a:extLst>
              <a:ext uri="{FF2B5EF4-FFF2-40B4-BE49-F238E27FC236}">
                <a16:creationId xmlns:a16="http://schemas.microsoft.com/office/drawing/2014/main" id="{1432A256-3AEF-4937-9546-8ED43EA61EA6}"/>
              </a:ext>
            </a:extLst>
          </p:cNvPr>
          <p:cNvSpPr txBox="1"/>
          <p:nvPr/>
        </p:nvSpPr>
        <p:spPr>
          <a:xfrm>
            <a:off x="3525089" y="3141184"/>
            <a:ext cx="3959867" cy="553998"/>
          </a:xfrm>
          <a:prstGeom prst="rect">
            <a:avLst/>
          </a:prstGeom>
          <a:noFill/>
        </p:spPr>
        <p:txBody>
          <a:bodyPr wrap="none" rtlCol="0">
            <a:spAutoFit/>
          </a:bodyPr>
          <a:lstStyle/>
          <a:p>
            <a:r>
              <a:rPr lang="en-US" sz="3000" b="1" dirty="0"/>
              <a:t>From baseband module</a:t>
            </a:r>
          </a:p>
        </p:txBody>
      </p:sp>
      <p:sp>
        <p:nvSpPr>
          <p:cNvPr id="8" name="文本框 7">
            <a:extLst>
              <a:ext uri="{FF2B5EF4-FFF2-40B4-BE49-F238E27FC236}">
                <a16:creationId xmlns:a16="http://schemas.microsoft.com/office/drawing/2014/main" id="{F2F98746-62E1-4C7E-8302-8C81D03869FF}"/>
              </a:ext>
            </a:extLst>
          </p:cNvPr>
          <p:cNvSpPr txBox="1"/>
          <p:nvPr/>
        </p:nvSpPr>
        <p:spPr>
          <a:xfrm>
            <a:off x="3263620" y="4111263"/>
            <a:ext cx="4005648" cy="553998"/>
          </a:xfrm>
          <a:prstGeom prst="rect">
            <a:avLst/>
          </a:prstGeom>
          <a:noFill/>
        </p:spPr>
        <p:txBody>
          <a:bodyPr wrap="none" rtlCol="0">
            <a:spAutoFit/>
          </a:bodyPr>
          <a:lstStyle/>
          <a:p>
            <a:r>
              <a:rPr lang="en-US" sz="3000" b="1" dirty="0"/>
              <a:t>To phased array module</a:t>
            </a:r>
          </a:p>
        </p:txBody>
      </p:sp>
      <p:cxnSp>
        <p:nvCxnSpPr>
          <p:cNvPr id="9" name="直接连接符 8">
            <a:extLst>
              <a:ext uri="{FF2B5EF4-FFF2-40B4-BE49-F238E27FC236}">
                <a16:creationId xmlns:a16="http://schemas.microsoft.com/office/drawing/2014/main" id="{13CB8124-3739-455E-82A2-214B691BEBF9}"/>
              </a:ext>
            </a:extLst>
          </p:cNvPr>
          <p:cNvCxnSpPr>
            <a:cxnSpLocks/>
          </p:cNvCxnSpPr>
          <p:nvPr/>
        </p:nvCxnSpPr>
        <p:spPr>
          <a:xfrm>
            <a:off x="7422950" y="2540798"/>
            <a:ext cx="593588" cy="3181049"/>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1DB8240D-C9B9-46AF-B3F2-75D8F5856893}"/>
              </a:ext>
            </a:extLst>
          </p:cNvPr>
          <p:cNvCxnSpPr>
            <a:cxnSpLocks/>
          </p:cNvCxnSpPr>
          <p:nvPr/>
        </p:nvCxnSpPr>
        <p:spPr>
          <a:xfrm>
            <a:off x="2971066" y="4547371"/>
            <a:ext cx="4415441" cy="1760399"/>
          </a:xfrm>
          <a:prstGeom prst="line">
            <a:avLst/>
          </a:prstGeom>
          <a:ln w="76200">
            <a:solidFill>
              <a:srgbClr val="00B0F0"/>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75F38232-F9F4-4044-BCBD-F40D44F433CE}"/>
              </a:ext>
            </a:extLst>
          </p:cNvPr>
          <p:cNvSpPr txBox="1"/>
          <p:nvPr/>
        </p:nvSpPr>
        <p:spPr>
          <a:xfrm>
            <a:off x="7672864" y="3418183"/>
            <a:ext cx="1773833" cy="1015663"/>
          </a:xfrm>
          <a:prstGeom prst="rect">
            <a:avLst/>
          </a:prstGeom>
          <a:solidFill>
            <a:schemeClr val="tx1">
              <a:alpha val="75000"/>
            </a:schemeClr>
          </a:solidFill>
        </p:spPr>
        <p:txBody>
          <a:bodyPr wrap="square" rtlCol="0">
            <a:spAutoFit/>
          </a:bodyPr>
          <a:lstStyle/>
          <a:p>
            <a:pPr algn="ctr"/>
            <a:r>
              <a:rPr lang="en-US" sz="3000" b="1" dirty="0">
                <a:solidFill>
                  <a:schemeClr val="bg1"/>
                </a:solidFill>
              </a:rPr>
              <a:t>Baseband module</a:t>
            </a:r>
          </a:p>
        </p:txBody>
      </p:sp>
      <p:sp>
        <p:nvSpPr>
          <p:cNvPr id="12" name="箭头: 下 11">
            <a:extLst>
              <a:ext uri="{FF2B5EF4-FFF2-40B4-BE49-F238E27FC236}">
                <a16:creationId xmlns:a16="http://schemas.microsoft.com/office/drawing/2014/main" id="{17AD52ED-05E4-406E-84F6-089E03388B46}"/>
              </a:ext>
            </a:extLst>
          </p:cNvPr>
          <p:cNvSpPr/>
          <p:nvPr/>
        </p:nvSpPr>
        <p:spPr>
          <a:xfrm rot="2414658">
            <a:off x="8321475" y="4460090"/>
            <a:ext cx="328246" cy="304234"/>
          </a:xfrm>
          <a:prstGeom prst="down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000"/>
          </a:p>
        </p:txBody>
      </p:sp>
      <p:sp>
        <p:nvSpPr>
          <p:cNvPr id="13" name="文本框 12">
            <a:extLst>
              <a:ext uri="{FF2B5EF4-FFF2-40B4-BE49-F238E27FC236}">
                <a16:creationId xmlns:a16="http://schemas.microsoft.com/office/drawing/2014/main" id="{FC7AE948-9C56-4C27-B535-F91537FA7ABA}"/>
              </a:ext>
            </a:extLst>
          </p:cNvPr>
          <p:cNvSpPr txBox="1"/>
          <p:nvPr/>
        </p:nvSpPr>
        <p:spPr>
          <a:xfrm>
            <a:off x="9814667" y="4310572"/>
            <a:ext cx="2331729" cy="1015663"/>
          </a:xfrm>
          <a:prstGeom prst="rect">
            <a:avLst/>
          </a:prstGeom>
          <a:solidFill>
            <a:schemeClr val="tx1">
              <a:alpha val="75000"/>
            </a:schemeClr>
          </a:solidFill>
        </p:spPr>
        <p:txBody>
          <a:bodyPr wrap="none" rtlCol="0">
            <a:spAutoFit/>
          </a:bodyPr>
          <a:lstStyle/>
          <a:p>
            <a:pPr algn="ctr"/>
            <a:r>
              <a:rPr lang="en-US" sz="3000" b="1" dirty="0">
                <a:solidFill>
                  <a:schemeClr val="bg1"/>
                </a:solidFill>
              </a:rPr>
              <a:t>Phased array </a:t>
            </a:r>
          </a:p>
          <a:p>
            <a:pPr algn="ctr"/>
            <a:r>
              <a:rPr lang="en-US" sz="3000" b="1" dirty="0">
                <a:solidFill>
                  <a:schemeClr val="bg1"/>
                </a:solidFill>
              </a:rPr>
              <a:t>module</a:t>
            </a:r>
          </a:p>
        </p:txBody>
      </p:sp>
      <p:sp>
        <p:nvSpPr>
          <p:cNvPr id="14" name="箭头: 下 13">
            <a:extLst>
              <a:ext uri="{FF2B5EF4-FFF2-40B4-BE49-F238E27FC236}">
                <a16:creationId xmlns:a16="http://schemas.microsoft.com/office/drawing/2014/main" id="{FAFD341C-1F0C-4E97-8580-5BF790D75740}"/>
              </a:ext>
            </a:extLst>
          </p:cNvPr>
          <p:cNvSpPr/>
          <p:nvPr/>
        </p:nvSpPr>
        <p:spPr>
          <a:xfrm rot="10800000">
            <a:off x="10762940" y="4001819"/>
            <a:ext cx="328246" cy="265723"/>
          </a:xfrm>
          <a:prstGeom prst="down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000"/>
          </a:p>
        </p:txBody>
      </p:sp>
      <p:sp>
        <p:nvSpPr>
          <p:cNvPr id="15" name="文本框 14">
            <a:extLst>
              <a:ext uri="{FF2B5EF4-FFF2-40B4-BE49-F238E27FC236}">
                <a16:creationId xmlns:a16="http://schemas.microsoft.com/office/drawing/2014/main" id="{CDBCC952-7D5F-49A4-8287-68FB40C2F5A8}"/>
              </a:ext>
            </a:extLst>
          </p:cNvPr>
          <p:cNvSpPr txBox="1"/>
          <p:nvPr/>
        </p:nvSpPr>
        <p:spPr>
          <a:xfrm>
            <a:off x="7621787" y="2772828"/>
            <a:ext cx="1912318" cy="553998"/>
          </a:xfrm>
          <a:prstGeom prst="rect">
            <a:avLst/>
          </a:prstGeom>
          <a:solidFill>
            <a:schemeClr val="tx1">
              <a:alpha val="75000"/>
            </a:schemeClr>
          </a:solidFill>
        </p:spPr>
        <p:txBody>
          <a:bodyPr wrap="none" rtlCol="0">
            <a:spAutoFit/>
          </a:bodyPr>
          <a:lstStyle/>
          <a:p>
            <a:r>
              <a:rPr lang="en-US" sz="3000" b="1" dirty="0" err="1">
                <a:solidFill>
                  <a:schemeClr val="bg1"/>
                </a:solidFill>
              </a:rPr>
              <a:t>Iperf</a:t>
            </a:r>
            <a:r>
              <a:rPr lang="en-US" sz="3000" b="1" dirty="0">
                <a:solidFill>
                  <a:schemeClr val="bg1"/>
                </a:solidFill>
              </a:rPr>
              <a:t> client</a:t>
            </a:r>
          </a:p>
        </p:txBody>
      </p:sp>
      <p:sp>
        <p:nvSpPr>
          <p:cNvPr id="16" name="文本框 15">
            <a:extLst>
              <a:ext uri="{FF2B5EF4-FFF2-40B4-BE49-F238E27FC236}">
                <a16:creationId xmlns:a16="http://schemas.microsoft.com/office/drawing/2014/main" id="{6B91B515-0087-4B45-A5A3-7D47A13AF45B}"/>
              </a:ext>
            </a:extLst>
          </p:cNvPr>
          <p:cNvSpPr txBox="1"/>
          <p:nvPr/>
        </p:nvSpPr>
        <p:spPr>
          <a:xfrm>
            <a:off x="10141468" y="2772947"/>
            <a:ext cx="2029530" cy="553998"/>
          </a:xfrm>
          <a:prstGeom prst="rect">
            <a:avLst/>
          </a:prstGeom>
          <a:solidFill>
            <a:schemeClr val="tx1">
              <a:alpha val="75000"/>
            </a:schemeClr>
          </a:solidFill>
        </p:spPr>
        <p:txBody>
          <a:bodyPr wrap="none" rtlCol="0">
            <a:spAutoFit/>
          </a:bodyPr>
          <a:lstStyle/>
          <a:p>
            <a:r>
              <a:rPr lang="en-US" sz="3000" b="1" dirty="0" err="1">
                <a:solidFill>
                  <a:schemeClr val="bg1"/>
                </a:solidFill>
              </a:rPr>
              <a:t>Iperf</a:t>
            </a:r>
            <a:r>
              <a:rPr lang="en-US" sz="3000" b="1" dirty="0">
                <a:solidFill>
                  <a:schemeClr val="bg1"/>
                </a:solidFill>
              </a:rPr>
              <a:t> server</a:t>
            </a:r>
          </a:p>
        </p:txBody>
      </p:sp>
      <p:sp>
        <p:nvSpPr>
          <p:cNvPr id="17" name="Slide Number Placeholder 17">
            <a:extLst>
              <a:ext uri="{FF2B5EF4-FFF2-40B4-BE49-F238E27FC236}">
                <a16:creationId xmlns:a16="http://schemas.microsoft.com/office/drawing/2014/main" id="{0CA4BB0D-6BC5-46A9-8DB0-D80F8CD3983C}"/>
              </a:ext>
            </a:extLst>
          </p:cNvPr>
          <p:cNvSpPr>
            <a:spLocks noGrp="1"/>
          </p:cNvSpPr>
          <p:nvPr>
            <p:ph type="sldNum" sz="quarter" idx="12"/>
          </p:nvPr>
        </p:nvSpPr>
        <p:spPr>
          <a:xfrm>
            <a:off x="11568608" y="6416675"/>
            <a:ext cx="547192" cy="324693"/>
          </a:xfrm>
        </p:spPr>
        <p:txBody>
          <a:bodyPr/>
          <a:lstStyle/>
          <a:p>
            <a:fld id="{9E617D81-C3C2-4942-A81E-0DE90F43241E}" type="slidenum">
              <a:rPr lang="en-US" smtClean="0"/>
              <a:pPr/>
              <a:t>9</a:t>
            </a:fld>
            <a:endParaRPr lang="en-US" dirty="0"/>
          </a:p>
        </p:txBody>
      </p:sp>
      <p:sp>
        <p:nvSpPr>
          <p:cNvPr id="18" name="矩形 17">
            <a:extLst>
              <a:ext uri="{FF2B5EF4-FFF2-40B4-BE49-F238E27FC236}">
                <a16:creationId xmlns:a16="http://schemas.microsoft.com/office/drawing/2014/main" id="{A372E15A-B7A3-4A98-8B03-AC089D5EEFDF}"/>
              </a:ext>
            </a:extLst>
          </p:cNvPr>
          <p:cNvSpPr/>
          <p:nvPr/>
        </p:nvSpPr>
        <p:spPr>
          <a:xfrm>
            <a:off x="70488" y="2697993"/>
            <a:ext cx="2947622" cy="2456042"/>
          </a:xfrm>
          <a:prstGeom prst="rect">
            <a:avLst/>
          </a:prstGeom>
          <a:noFill/>
          <a:ln w="76200">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07640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8"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14778</TotalTime>
  <Words>5445</Words>
  <Application>Microsoft Office PowerPoint</Application>
  <PresentationFormat>宽屏</PresentationFormat>
  <Paragraphs>759</Paragraphs>
  <Slides>44</Slides>
  <Notes>43</Notes>
  <HiddenSlides>11</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44</vt:i4>
      </vt:variant>
    </vt:vector>
  </HeadingPairs>
  <TitlesOfParts>
    <vt:vector size="57" baseType="lpstr">
      <vt:lpstr>LinLibertineT</vt:lpstr>
      <vt:lpstr>txsys</vt:lpstr>
      <vt:lpstr>URWPalladioL-Bold</vt:lpstr>
      <vt:lpstr>URWPalladioL-Ital</vt:lpstr>
      <vt:lpstr>Arial</vt:lpstr>
      <vt:lpstr>Calibri</vt:lpstr>
      <vt:lpstr>Calibri Light</vt:lpstr>
      <vt:lpstr>Cambria Math</vt:lpstr>
      <vt:lpstr>Comic Sans MS</vt:lpstr>
      <vt:lpstr>Helvetica</vt:lpstr>
      <vt:lpstr>Times New Roman</vt:lpstr>
      <vt:lpstr>Wingdings</vt:lpstr>
      <vt:lpstr>Office Theme</vt:lpstr>
      <vt:lpstr>PowerPoint 演示文稿</vt:lpstr>
      <vt:lpstr>Millimeter-Wave Massive MIMO</vt:lpstr>
      <vt:lpstr>Required Capabilities for Community</vt:lpstr>
      <vt:lpstr>PowerPoint 演示文稿</vt:lpstr>
      <vt:lpstr>Millimeter-wave Networking Technologies</vt:lpstr>
      <vt:lpstr>No affordable MIMO SDR</vt:lpstr>
      <vt:lpstr>PowerPoint 演示文稿</vt:lpstr>
      <vt:lpstr>Microwave vs Millimeter-wave</vt:lpstr>
      <vt:lpstr>Measurement setup</vt:lpstr>
      <vt:lpstr>Spectrum Content of the Coaxial Cable</vt:lpstr>
      <vt:lpstr>Commercial Split-IF Architecture</vt:lpstr>
      <vt:lpstr>Overview</vt:lpstr>
      <vt:lpstr>Overview</vt:lpstr>
      <vt:lpstr>Bridge board</vt:lpstr>
      <vt:lpstr>Interfacing with two types of baseband processing units (BPUs)</vt:lpstr>
      <vt:lpstr>Evaluation – Bridge board</vt:lpstr>
      <vt:lpstr>Evaluation – Different BPU</vt:lpstr>
      <vt:lpstr>Overview</vt:lpstr>
      <vt:lpstr>Control Path Architecture</vt:lpstr>
      <vt:lpstr>Control Path Latency</vt:lpstr>
      <vt:lpstr>Overview</vt:lpstr>
      <vt:lpstr>Phased Array Reconfiguration</vt:lpstr>
      <vt:lpstr>Overview</vt:lpstr>
      <vt:lpstr>MIMO Architecture</vt:lpstr>
      <vt:lpstr>MIMO Architecture</vt:lpstr>
      <vt:lpstr>MIMO Setup</vt:lpstr>
      <vt:lpstr>Case Studies</vt:lpstr>
      <vt:lpstr>Hybrid Beamforming </vt:lpstr>
      <vt:lpstr>SU-MIMO</vt:lpstr>
      <vt:lpstr>Recap: Experimental capabilities with M-Cube</vt:lpstr>
      <vt:lpstr>Platform Comparison</vt:lpstr>
      <vt:lpstr>Conclusion</vt:lpstr>
      <vt:lpstr>PowerPoint 演示文稿</vt:lpstr>
      <vt:lpstr>SDR Architecture and Requirements</vt:lpstr>
      <vt:lpstr>Overview</vt:lpstr>
      <vt:lpstr>Evaluation – Different BPU</vt:lpstr>
      <vt:lpstr>Control Command Signal</vt:lpstr>
      <vt:lpstr>Real-time Channel Estimation</vt:lpstr>
      <vt:lpstr>Evaluation – Phase Noise</vt:lpstr>
      <vt:lpstr>SU-MIMO</vt:lpstr>
      <vt:lpstr>MU-MIMO</vt:lpstr>
      <vt:lpstr>Millimeter-wave Sensing</vt:lpstr>
      <vt:lpstr>Evaluation – Software Defined Radar</vt:lpstr>
      <vt:lpstr>Radar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Zhang Xinyu</dc:creator>
  <cp:lastModifiedBy>人杰 赵</cp:lastModifiedBy>
  <cp:revision>306</cp:revision>
  <dcterms:created xsi:type="dcterms:W3CDTF">2017-08-21T01:37:43Z</dcterms:created>
  <dcterms:modified xsi:type="dcterms:W3CDTF">2020-09-16T06:44:25Z</dcterms:modified>
</cp:coreProperties>
</file>

<file path=docProps/thumbnail.jpeg>
</file>